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60" r:id="rId2"/>
    <p:sldId id="262" r:id="rId3"/>
    <p:sldId id="427" r:id="rId4"/>
    <p:sldId id="428" r:id="rId5"/>
    <p:sldId id="429" r:id="rId6"/>
    <p:sldId id="430" r:id="rId7"/>
    <p:sldId id="431" r:id="rId8"/>
    <p:sldId id="432" r:id="rId9"/>
    <p:sldId id="433" r:id="rId10"/>
    <p:sldId id="434" r:id="rId11"/>
    <p:sldId id="435" r:id="rId12"/>
    <p:sldId id="436" r:id="rId13"/>
    <p:sldId id="438" r:id="rId14"/>
    <p:sldId id="437" r:id="rId15"/>
    <p:sldId id="439" r:id="rId16"/>
    <p:sldId id="440"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518" r:id="rId32"/>
    <p:sldId id="519" r:id="rId33"/>
    <p:sldId id="288" r:id="rId34"/>
    <p:sldId id="290" r:id="rId35"/>
    <p:sldId id="295" r:id="rId36"/>
    <p:sldId id="291" r:id="rId37"/>
    <p:sldId id="293" r:id="rId38"/>
    <p:sldId id="294" r:id="rId39"/>
    <p:sldId id="296" r:id="rId40"/>
    <p:sldId id="297" r:id="rId41"/>
    <p:sldId id="298" r:id="rId42"/>
    <p:sldId id="299" r:id="rId43"/>
    <p:sldId id="300" r:id="rId44"/>
    <p:sldId id="301" r:id="rId45"/>
    <p:sldId id="305" r:id="rId46"/>
    <p:sldId id="306" r:id="rId47"/>
    <p:sldId id="307" r:id="rId48"/>
    <p:sldId id="490" r:id="rId49"/>
    <p:sldId id="311" r:id="rId50"/>
    <p:sldId id="522" r:id="rId51"/>
    <p:sldId id="494" r:id="rId52"/>
    <p:sldId id="364" r:id="rId53"/>
    <p:sldId id="345" r:id="rId54"/>
    <p:sldId id="344" r:id="rId55"/>
    <p:sldId id="359" r:id="rId56"/>
    <p:sldId id="346" r:id="rId57"/>
    <p:sldId id="355" r:id="rId58"/>
    <p:sldId id="357" r:id="rId59"/>
    <p:sldId id="505" r:id="rId60"/>
    <p:sldId id="502" r:id="rId61"/>
    <p:sldId id="508" r:id="rId62"/>
    <p:sldId id="506" r:id="rId63"/>
    <p:sldId id="507" r:id="rId64"/>
    <p:sldId id="503" r:id="rId65"/>
    <p:sldId id="509" r:id="rId66"/>
    <p:sldId id="504" r:id="rId67"/>
    <p:sldId id="510" r:id="rId68"/>
    <p:sldId id="511" r:id="rId69"/>
    <p:sldId id="405" r:id="rId70"/>
    <p:sldId id="397" r:id="rId71"/>
    <p:sldId id="391" r:id="rId72"/>
    <p:sldId id="399" r:id="rId73"/>
    <p:sldId id="462" r:id="rId74"/>
    <p:sldId id="483" r:id="rId75"/>
    <p:sldId id="484" r:id="rId76"/>
    <p:sldId id="379" r:id="rId77"/>
    <p:sldId id="380" r:id="rId78"/>
    <p:sldId id="381" r:id="rId79"/>
    <p:sldId id="382" r:id="rId80"/>
    <p:sldId id="463" r:id="rId81"/>
    <p:sldId id="393" r:id="rId82"/>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9" autoAdjust="0"/>
    <p:restoredTop sz="78182" autoAdjust="0"/>
  </p:normalViewPr>
  <p:slideViewPr>
    <p:cSldViewPr>
      <p:cViewPr varScale="1">
        <p:scale>
          <a:sx n="57" d="100"/>
          <a:sy n="57" d="100"/>
        </p:scale>
        <p:origin x="177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E24E3287-1DA9-4A76-8AAE-70978E47C177}" type="datetimeFigureOut">
              <a:rPr lang="en-US" smtClean="0"/>
              <a:t>1/5/2020</a:t>
            </a:fld>
            <a:endParaRPr lang="en-US"/>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C73F473A-587B-4589-A327-954B1B1D328E}" type="slidenum">
              <a:rPr lang="en-US" smtClean="0"/>
              <a:t>‹#›</a:t>
            </a:fld>
            <a:endParaRPr lang="en-US"/>
          </a:p>
        </p:txBody>
      </p:sp>
    </p:spTree>
    <p:extLst>
      <p:ext uri="{BB962C8B-B14F-4D97-AF65-F5344CB8AC3E}">
        <p14:creationId xmlns:p14="http://schemas.microsoft.com/office/powerpoint/2010/main" val="220128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F473A-587B-4589-A327-954B1B1D328E}" type="slidenum">
              <a:rPr lang="en-US" smtClean="0"/>
              <a:t>56</a:t>
            </a:fld>
            <a:endParaRPr lang="en-US"/>
          </a:p>
        </p:txBody>
      </p:sp>
    </p:spTree>
    <p:extLst>
      <p:ext uri="{BB962C8B-B14F-4D97-AF65-F5344CB8AC3E}">
        <p14:creationId xmlns:p14="http://schemas.microsoft.com/office/powerpoint/2010/main" val="2101378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331913" y="4652963"/>
            <a:ext cx="7578725" cy="1009650"/>
          </a:xfrm>
        </p:spPr>
        <p:txBody>
          <a:bodyPr/>
          <a:lstStyle>
            <a:lvl1pPr algn="r">
              <a:defRPr sz="4400"/>
            </a:lvl1pPr>
          </a:lstStyle>
          <a:p>
            <a:r>
              <a:rPr lang="en-US" smtClean="0"/>
              <a:t>Click to edit Master title style</a:t>
            </a:r>
            <a:endParaRPr lang="en-US"/>
          </a:p>
        </p:txBody>
      </p:sp>
      <p:sp>
        <p:nvSpPr>
          <p:cNvPr id="289834" name="Rectangle 42"/>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289842" name="Rectangle 50"/>
          <p:cNvSpPr>
            <a:spLocks noGrp="1" noChangeArrowheads="1"/>
          </p:cNvSpPr>
          <p:nvPr>
            <p:ph type="dt" sz="quarter" idx="2"/>
          </p:nvPr>
        </p:nvSpPr>
        <p:spPr/>
        <p:txBody>
          <a:bodyPr/>
          <a:lstStyle>
            <a:lvl1pPr>
              <a:defRPr/>
            </a:lvl1pPr>
          </a:lstStyle>
          <a:p>
            <a:fld id="{C424EE69-1900-4BFD-B53C-3BC55DBD2C1B}" type="datetimeFigureOut">
              <a:rPr lang="en-US" smtClean="0"/>
              <a:t>1/5/2020</a:t>
            </a:fld>
            <a:endParaRPr lang="en-US"/>
          </a:p>
        </p:txBody>
      </p:sp>
      <p:sp>
        <p:nvSpPr>
          <p:cNvPr id="289843" name="Rectangle 51"/>
          <p:cNvSpPr>
            <a:spLocks noGrp="1" noChangeArrowheads="1"/>
          </p:cNvSpPr>
          <p:nvPr>
            <p:ph type="ftr" sz="quarter" idx="3"/>
          </p:nvPr>
        </p:nvSpPr>
        <p:spPr/>
        <p:txBody>
          <a:bodyPr/>
          <a:lstStyle>
            <a:lvl1pPr>
              <a:defRPr/>
            </a:lvl1pPr>
          </a:lstStyle>
          <a:p>
            <a:endParaRPr lang="en-US"/>
          </a:p>
        </p:txBody>
      </p:sp>
      <p:sp>
        <p:nvSpPr>
          <p:cNvPr id="289844" name="Rectangle 52"/>
          <p:cNvSpPr>
            <a:spLocks noGrp="1" noChangeArrowheads="1"/>
          </p:cNvSpPr>
          <p:nvPr>
            <p:ph type="sldNum" sz="quarter" idx="4"/>
          </p:nvPr>
        </p:nvSpPr>
        <p:spPr/>
        <p:txBody>
          <a:bodyPr/>
          <a:lstStyle>
            <a:lvl1pPr>
              <a:defRPr/>
            </a:lvl1pPr>
          </a:lstStyle>
          <a:p>
            <a:fld id="{F33EAB98-1F56-4A9A-B9F9-E4D28B113406}"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250825" y="260350"/>
            <a:ext cx="8642350" cy="868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8810" name="Rectangle 42"/>
          <p:cNvSpPr>
            <a:spLocks noGrp="1" noChangeArrowheads="1"/>
          </p:cNvSpPr>
          <p:nvPr>
            <p:ph type="body" idx="1"/>
          </p:nvPr>
        </p:nvSpPr>
        <p:spPr bwMode="auto">
          <a:xfrm>
            <a:off x="250825" y="1706563"/>
            <a:ext cx="8642350" cy="4962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820" name="Rectangle 5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C424EE69-1900-4BFD-B53C-3BC55DBD2C1B}" type="datetimeFigureOut">
              <a:rPr lang="en-US" smtClean="0"/>
              <a:t>1/5/2020</a:t>
            </a:fld>
            <a:endParaRPr lang="en-US"/>
          </a:p>
        </p:txBody>
      </p:sp>
      <p:sp>
        <p:nvSpPr>
          <p:cNvPr id="288821" name="Rectangle 5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288822" name="Rectangle 5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F33EAB98-1F56-4A9A-B9F9-E4D28B1134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lr>
          <a:srgbClr val="FF1515"/>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1515"/>
        </a:buClr>
        <a:buChar char="•"/>
        <a:defRPr sz="2800">
          <a:solidFill>
            <a:schemeClr val="tx1"/>
          </a:solidFill>
          <a:latin typeface="+mn-lt"/>
        </a:defRPr>
      </a:lvl2pPr>
      <a:lvl3pPr marL="1143000" indent="-228600" algn="l" rtl="0" eaLnBrk="1" fontAlgn="base" hangingPunct="1">
        <a:spcBef>
          <a:spcPct val="20000"/>
        </a:spcBef>
        <a:spcAft>
          <a:spcPct val="0"/>
        </a:spcAft>
        <a:buClr>
          <a:srgbClr val="FF1515"/>
        </a:buClr>
        <a:buChar char="•"/>
        <a:defRPr sz="2400">
          <a:solidFill>
            <a:schemeClr val="tx1"/>
          </a:solidFill>
          <a:latin typeface="+mn-lt"/>
        </a:defRPr>
      </a:lvl3pPr>
      <a:lvl4pPr marL="1600200" indent="-228600" algn="l" rtl="0" eaLnBrk="1" fontAlgn="base" hangingPunct="1">
        <a:spcBef>
          <a:spcPct val="20000"/>
        </a:spcBef>
        <a:spcAft>
          <a:spcPct val="0"/>
        </a:spcAft>
        <a:buClr>
          <a:srgbClr val="FF1515"/>
        </a:buClr>
        <a:buChar char="•"/>
        <a:defRPr sz="2000">
          <a:solidFill>
            <a:schemeClr val="tx1"/>
          </a:solidFill>
          <a:latin typeface="+mn-lt"/>
        </a:defRPr>
      </a:lvl4pPr>
      <a:lvl5pPr marL="2057400" indent="-228600" algn="l" rtl="0" eaLnBrk="1" fontAlgn="base" hangingPunct="1">
        <a:spcBef>
          <a:spcPct val="20000"/>
        </a:spcBef>
        <a:spcAft>
          <a:spcPct val="0"/>
        </a:spcAft>
        <a:buClr>
          <a:srgbClr val="FF1515"/>
        </a:buClr>
        <a:buChar char="•"/>
        <a:defRPr sz="2000">
          <a:solidFill>
            <a:schemeClr val="tx1"/>
          </a:solidFill>
          <a:latin typeface="+mn-lt"/>
        </a:defRPr>
      </a:lvl5pPr>
      <a:lvl6pPr marL="2514600" indent="-228600" algn="l" rtl="0" eaLnBrk="1" fontAlgn="base" hangingPunct="1">
        <a:spcBef>
          <a:spcPct val="20000"/>
        </a:spcBef>
        <a:spcAft>
          <a:spcPct val="0"/>
        </a:spcAft>
        <a:buClr>
          <a:srgbClr val="FF1515"/>
        </a:buClr>
        <a:buChar char="•"/>
        <a:defRPr sz="2000">
          <a:solidFill>
            <a:schemeClr val="tx1"/>
          </a:solidFill>
          <a:latin typeface="+mn-lt"/>
        </a:defRPr>
      </a:lvl6pPr>
      <a:lvl7pPr marL="2971800" indent="-228600" algn="l" rtl="0" eaLnBrk="1" fontAlgn="base" hangingPunct="1">
        <a:spcBef>
          <a:spcPct val="20000"/>
        </a:spcBef>
        <a:spcAft>
          <a:spcPct val="0"/>
        </a:spcAft>
        <a:buClr>
          <a:srgbClr val="FF1515"/>
        </a:buClr>
        <a:buChar char="•"/>
        <a:defRPr sz="2000">
          <a:solidFill>
            <a:schemeClr val="tx1"/>
          </a:solidFill>
          <a:latin typeface="+mn-lt"/>
        </a:defRPr>
      </a:lvl7pPr>
      <a:lvl8pPr marL="3429000" indent="-228600" algn="l" rtl="0" eaLnBrk="1" fontAlgn="base" hangingPunct="1">
        <a:spcBef>
          <a:spcPct val="20000"/>
        </a:spcBef>
        <a:spcAft>
          <a:spcPct val="0"/>
        </a:spcAft>
        <a:buClr>
          <a:srgbClr val="FF1515"/>
        </a:buClr>
        <a:buChar char="•"/>
        <a:defRPr sz="2000">
          <a:solidFill>
            <a:schemeClr val="tx1"/>
          </a:solidFill>
          <a:latin typeface="+mn-lt"/>
        </a:defRPr>
      </a:lvl8pPr>
      <a:lvl9pPr marL="3886200" indent="-228600" algn="l" rtl="0" eaLnBrk="1" fontAlgn="base" hangingPunct="1">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America Expands</a:t>
            </a:r>
            <a:endParaRPr lang="en-US" dirty="0"/>
          </a:p>
        </p:txBody>
      </p:sp>
      <p:sp>
        <p:nvSpPr>
          <p:cNvPr id="5" name="Subtitle 4"/>
          <p:cNvSpPr>
            <a:spLocks noGrp="1"/>
          </p:cNvSpPr>
          <p:nvPr>
            <p:ph type="subTitle" idx="1"/>
          </p:nvPr>
        </p:nvSpPr>
        <p:spPr/>
        <p:txBody>
          <a:bodyPr/>
          <a:lstStyle/>
          <a:p>
            <a:r>
              <a:rPr lang="en-US" dirty="0" smtClean="0"/>
              <a:t>Chapters 7-9</a:t>
            </a:r>
            <a:endParaRPr lang="en-US" dirty="0"/>
          </a:p>
        </p:txBody>
      </p:sp>
    </p:spTree>
    <p:extLst>
      <p:ext uri="{BB962C8B-B14F-4D97-AF65-F5344CB8AC3E}">
        <p14:creationId xmlns:p14="http://schemas.microsoft.com/office/powerpoint/2010/main" val="18464530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27"/>
            <a:ext cx="8642350" cy="868363"/>
          </a:xfrm>
        </p:spPr>
        <p:txBody>
          <a:bodyPr/>
          <a:lstStyle/>
          <a:p>
            <a:r>
              <a:rPr lang="en-US" dirty="0" smtClean="0"/>
              <a:t>Jackson’s Indian Removal</a:t>
            </a:r>
            <a:endParaRPr lang="en-US" dirty="0"/>
          </a:p>
        </p:txBody>
      </p:sp>
      <p:sp>
        <p:nvSpPr>
          <p:cNvPr id="3" name="Content Placeholder 2"/>
          <p:cNvSpPr>
            <a:spLocks noGrp="1"/>
          </p:cNvSpPr>
          <p:nvPr>
            <p:ph sz="half" idx="1"/>
          </p:nvPr>
        </p:nvSpPr>
        <p:spPr>
          <a:xfrm>
            <a:off x="1" y="1447800"/>
            <a:ext cx="4495800" cy="5410199"/>
          </a:xfrm>
        </p:spPr>
        <p:txBody>
          <a:bodyPr>
            <a:normAutofit fontScale="85000" lnSpcReduction="20000"/>
          </a:bodyPr>
          <a:lstStyle/>
          <a:p>
            <a:pPr marL="0" indent="0">
              <a:buNone/>
            </a:pPr>
            <a:r>
              <a:rPr lang="en-US" dirty="0" smtClean="0"/>
              <a:t>President Andrew Jackson believed that Native Americans were in the way of white American expansion.  He wanted to move them all west of the Mississippi River.  As an excuse, he said that natives were America’s national “children” who needed to be protected from white aggression, and therefore moved to safety.  In the image, Jackson is shown holding full grown Native Americans, meant to look like children.</a:t>
            </a:r>
            <a:endParaRPr lang="en-US" dirty="0"/>
          </a:p>
        </p:txBody>
      </p:sp>
      <p:sp>
        <p:nvSpPr>
          <p:cNvPr id="4" name="Content Placeholder 3"/>
          <p:cNvSpPr>
            <a:spLocks noGrp="1"/>
          </p:cNvSpPr>
          <p:nvPr>
            <p:ph sz="half" idx="2"/>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606" y="838200"/>
            <a:ext cx="4198394" cy="602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151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 of Tears</a:t>
            </a:r>
            <a:endParaRPr lang="en-US" dirty="0"/>
          </a:p>
        </p:txBody>
      </p:sp>
      <p:sp>
        <p:nvSpPr>
          <p:cNvPr id="3" name="Content Placeholder 2"/>
          <p:cNvSpPr>
            <a:spLocks noGrp="1"/>
          </p:cNvSpPr>
          <p:nvPr>
            <p:ph sz="half" idx="1"/>
          </p:nvPr>
        </p:nvSpPr>
        <p:spPr>
          <a:xfrm>
            <a:off x="1" y="1524000"/>
            <a:ext cx="9143999" cy="1409700"/>
          </a:xfrm>
        </p:spPr>
        <p:txBody>
          <a:bodyPr>
            <a:normAutofit fontScale="77500" lnSpcReduction="20000"/>
          </a:bodyPr>
          <a:lstStyle/>
          <a:p>
            <a:pPr marL="0" indent="0" algn="ctr">
              <a:buNone/>
            </a:pPr>
            <a:r>
              <a:rPr lang="en-US" dirty="0" smtClean="0"/>
              <a:t>Tens of Thousands of Native Americans were forced at gunpoint out of their homes to move west of the Mississippi River. The American army moved the natives through harsh weather to their new lands.  Thousands died on the journey.</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670"/>
            <a:ext cx="9144000" cy="427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817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 y="199376"/>
            <a:ext cx="8642350" cy="868363"/>
          </a:xfrm>
        </p:spPr>
        <p:txBody>
          <a:bodyPr/>
          <a:lstStyle/>
          <a:p>
            <a:r>
              <a:rPr lang="en-US" dirty="0" smtClean="0"/>
              <a:t>Slavery</a:t>
            </a:r>
            <a:endParaRPr lang="en-US" dirty="0"/>
          </a:p>
        </p:txBody>
      </p:sp>
      <p:sp>
        <p:nvSpPr>
          <p:cNvPr id="3" name="Content Placeholder 2"/>
          <p:cNvSpPr>
            <a:spLocks noGrp="1"/>
          </p:cNvSpPr>
          <p:nvPr>
            <p:ph sz="half" idx="1"/>
          </p:nvPr>
        </p:nvSpPr>
        <p:spPr>
          <a:xfrm>
            <a:off x="0" y="4953000"/>
            <a:ext cx="8915399" cy="1716088"/>
          </a:xfrm>
        </p:spPr>
        <p:txBody>
          <a:bodyPr>
            <a:normAutofit fontScale="85000" lnSpcReduction="20000"/>
          </a:bodyPr>
          <a:lstStyle/>
          <a:p>
            <a:pPr marL="0" indent="0" algn="ctr">
              <a:buNone/>
            </a:pPr>
            <a:r>
              <a:rPr lang="en-US" dirty="0"/>
              <a:t>Life under slavery in the American South was harsh and unforgiving. Enslaved African Americans endured wretched living conditions, hard labor, and brutal punishments. Families were broken up when owners sold off children or separated husbands and wives. </a:t>
            </a: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0400" y="6927"/>
            <a:ext cx="2126673" cy="338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793"/>
            <a:ext cx="4575636" cy="266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652280"/>
            <a:ext cx="33051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14600"/>
            <a:ext cx="329946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022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Abolition Movement Begins</a:t>
            </a:r>
            <a:endParaRPr lang="en-US" dirty="0"/>
          </a:p>
        </p:txBody>
      </p:sp>
      <p:sp>
        <p:nvSpPr>
          <p:cNvPr id="3" name="Content Placeholder 2"/>
          <p:cNvSpPr>
            <a:spLocks noGrp="1"/>
          </p:cNvSpPr>
          <p:nvPr>
            <p:ph sz="half" idx="1"/>
          </p:nvPr>
        </p:nvSpPr>
        <p:spPr>
          <a:xfrm>
            <a:off x="1" y="1447801"/>
            <a:ext cx="4495800" cy="5221288"/>
          </a:xfrm>
        </p:spPr>
        <p:txBody>
          <a:bodyPr>
            <a:normAutofit fontScale="62500" lnSpcReduction="20000"/>
          </a:bodyPr>
          <a:lstStyle/>
          <a:p>
            <a:pPr marL="0" indent="0">
              <a:buNone/>
            </a:pPr>
            <a:r>
              <a:rPr lang="en-US" dirty="0" smtClean="0"/>
              <a:t>Frederick Douglass, a runaway slave, who became an outspoken advocate for the emancipation of all slaves, once said of slavery “</a:t>
            </a:r>
            <a:r>
              <a:rPr lang="en-US" dirty="0"/>
              <a:t>I have shown that slavery is wicked—wicked, in that it violates the great law of liberty, written on every human heart—wicked, in that it violates the first command of the </a:t>
            </a:r>
            <a:r>
              <a:rPr lang="en-US" dirty="0" smtClean="0"/>
              <a:t>Decalogue (10 Commandments)—wicked</a:t>
            </a:r>
            <a:r>
              <a:rPr lang="en-US" dirty="0"/>
              <a:t>, in that it fosters the most disgusting </a:t>
            </a:r>
            <a:r>
              <a:rPr lang="en-US" dirty="0" smtClean="0"/>
              <a:t>licentiousness (immorality)—wicked</a:t>
            </a:r>
            <a:r>
              <a:rPr lang="en-US" dirty="0"/>
              <a:t>, in that it mars and </a:t>
            </a:r>
            <a:r>
              <a:rPr lang="en-US" dirty="0" smtClean="0"/>
              <a:t>defaces the </a:t>
            </a:r>
            <a:r>
              <a:rPr lang="en-US" dirty="0"/>
              <a:t>image of God by cruel and barbarous inflictions—wicked, in that it contravenes the laws of eternal justice, and tramples in the dust all the humane and heavenly precepts of the New Testament.</a:t>
            </a:r>
            <a:br>
              <a:rPr lang="en-US" dirty="0"/>
            </a:br>
            <a:endParaRPr lang="en-US" dirty="0"/>
          </a:p>
        </p:txBody>
      </p:sp>
      <p:pic>
        <p:nvPicPr>
          <p:cNvPr id="1229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00" y="1143000"/>
            <a:ext cx="3761509" cy="5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37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6927"/>
            <a:ext cx="8642350" cy="868363"/>
          </a:xfrm>
        </p:spPr>
        <p:txBody>
          <a:bodyPr/>
          <a:lstStyle/>
          <a:p>
            <a:r>
              <a:rPr lang="en-US" dirty="0" smtClean="0"/>
              <a:t>A Defense of Slavery</a:t>
            </a:r>
            <a:endParaRPr lang="en-US" dirty="0"/>
          </a:p>
        </p:txBody>
      </p:sp>
      <p:sp>
        <p:nvSpPr>
          <p:cNvPr id="3" name="Content Placeholder 2"/>
          <p:cNvSpPr>
            <a:spLocks noGrp="1"/>
          </p:cNvSpPr>
          <p:nvPr>
            <p:ph sz="half" idx="1"/>
          </p:nvPr>
        </p:nvSpPr>
        <p:spPr>
          <a:xfrm>
            <a:off x="0" y="1447800"/>
            <a:ext cx="4571999" cy="5410199"/>
          </a:xfrm>
        </p:spPr>
        <p:txBody>
          <a:bodyPr>
            <a:normAutofit fontScale="62500" lnSpcReduction="20000"/>
          </a:bodyPr>
          <a:lstStyle/>
          <a:p>
            <a:pPr marL="0" indent="0">
              <a:buNone/>
            </a:pPr>
            <a:r>
              <a:rPr lang="en-US" dirty="0"/>
              <a:t>Thornton </a:t>
            </a:r>
            <a:r>
              <a:rPr lang="en-US" dirty="0" err="1" smtClean="0"/>
              <a:t>Strongfellow</a:t>
            </a:r>
            <a:r>
              <a:rPr lang="en-US" dirty="0" smtClean="0"/>
              <a:t> was a strong supporter of American slavery and wrote a defense of it that was based on the following points.  In addition to arguing that slavery “civilizes” Africans, he said:</a:t>
            </a:r>
            <a:r>
              <a:rPr lang="en-US" dirty="0"/>
              <a:t> </a:t>
            </a:r>
            <a:r>
              <a:rPr lang="en-US" dirty="0" smtClean="0"/>
              <a:t>“I </a:t>
            </a:r>
            <a:r>
              <a:rPr lang="en-US" dirty="0"/>
              <a:t>propose, therefore, to examine the sacred volume briefly, and if I am not greatly mistaken, I shall be able to make it appear that the institution of slavery has received, in the first place,</a:t>
            </a:r>
          </a:p>
          <a:p>
            <a:r>
              <a:rPr lang="en-US" dirty="0"/>
              <a:t>1st. The </a:t>
            </a:r>
            <a:r>
              <a:rPr lang="en-US" dirty="0" smtClean="0"/>
              <a:t>sanction (permission) </a:t>
            </a:r>
            <a:r>
              <a:rPr lang="en-US" dirty="0"/>
              <a:t>of the </a:t>
            </a:r>
            <a:r>
              <a:rPr lang="en-US" dirty="0" smtClean="0"/>
              <a:t>Almighty(God) in </a:t>
            </a:r>
            <a:r>
              <a:rPr lang="en-US" dirty="0"/>
              <a:t>the Patriarchal age.</a:t>
            </a:r>
          </a:p>
          <a:p>
            <a:r>
              <a:rPr lang="en-US" dirty="0"/>
              <a:t>2d. That it was incorporated into the only National Constitution which ever emanated from God.</a:t>
            </a:r>
          </a:p>
          <a:p>
            <a:r>
              <a:rPr lang="en-US" dirty="0"/>
              <a:t>3d. That its legality was recognized, and its relative duties regulated, by Jesus Christ in his kingdom; and</a:t>
            </a:r>
          </a:p>
          <a:p>
            <a:r>
              <a:rPr lang="en-US" dirty="0"/>
              <a:t>4th. That it is full of mercy.</a:t>
            </a:r>
          </a:p>
          <a:p>
            <a:endParaRPr lang="en-US" dirty="0"/>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861134"/>
            <a:ext cx="4800600" cy="599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776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34636" y="4648200"/>
            <a:ext cx="9143999" cy="2828202"/>
          </a:xfrm>
        </p:spPr>
        <p:txBody>
          <a:bodyPr>
            <a:normAutofit fontScale="77500" lnSpcReduction="20000"/>
          </a:bodyPr>
          <a:lstStyle/>
          <a:p>
            <a:pPr marL="0" indent="0">
              <a:buNone/>
            </a:pPr>
            <a:r>
              <a:rPr lang="en-US" dirty="0" smtClean="0"/>
              <a:t>Did you know that Texas was once a part of Mexico and that the people there revolted and won their independence?  Texas was once it’s very own country. Here’s the story: When Texas belonged to Mexico, many white American southerners began migrating there to begin plantations.  When Mexico outlawed slavery, they revolted. They won their independence and soon after asked America to let them join as a state.  9 years later, the US made them a state.  Mexico was not happy with the US.</a:t>
            </a:r>
            <a:endParaRPr lang="en-US" dirty="0"/>
          </a:p>
        </p:txBody>
      </p:sp>
      <p:sp>
        <p:nvSpPr>
          <p:cNvPr id="4" name="Content Placeholder 3"/>
          <p:cNvSpPr>
            <a:spLocks noGrp="1"/>
          </p:cNvSpPr>
          <p:nvPr>
            <p:ph sz="half" idx="2"/>
          </p:nvPr>
        </p:nvSpPr>
        <p:spPr/>
        <p:txBody>
          <a:bodyPr/>
          <a:lstStyle/>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927"/>
            <a:ext cx="8153400" cy="467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80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Mexican-American War</a:t>
            </a:r>
            <a:endParaRPr lang="en-US" dirty="0"/>
          </a:p>
        </p:txBody>
      </p:sp>
      <p:sp>
        <p:nvSpPr>
          <p:cNvPr id="3" name="Content Placeholder 2"/>
          <p:cNvSpPr>
            <a:spLocks noGrp="1"/>
          </p:cNvSpPr>
          <p:nvPr>
            <p:ph sz="half" idx="1"/>
          </p:nvPr>
        </p:nvSpPr>
        <p:spPr>
          <a:xfrm>
            <a:off x="0" y="4648199"/>
            <a:ext cx="9144000" cy="2209801"/>
          </a:xfrm>
        </p:spPr>
        <p:txBody>
          <a:bodyPr/>
          <a:lstStyle/>
          <a:p>
            <a:pPr marL="0" indent="0">
              <a:buNone/>
            </a:pPr>
            <a:r>
              <a:rPr lang="en-US" dirty="0" smtClean="0"/>
              <a:t>In the year 1848, the United States went to war with Mexico, over disputed territory in Texas.  When the war was over, the United States was given thousands of square miles of formerly Mexican lands.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35640"/>
            <a:ext cx="5735782" cy="356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929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113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579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4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081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 y="1447799"/>
            <a:ext cx="2743200" cy="5221289"/>
          </a:xfrm>
        </p:spPr>
        <p:txBody>
          <a:bodyPr/>
          <a:lstStyle/>
          <a:p>
            <a:r>
              <a:rPr lang="en-US" dirty="0" smtClean="0"/>
              <a:t>The Artist here is showing a New England factory town. </a:t>
            </a:r>
            <a:endParaRPr lang="en-US" dirty="0"/>
          </a:p>
        </p:txBody>
      </p:sp>
      <p:sp>
        <p:nvSpPr>
          <p:cNvPr id="6" name="Content Placeholder 5"/>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6201"/>
            <a:ext cx="64008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926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447800"/>
            <a:ext cx="9144000" cy="5410199"/>
          </a:xfrm>
        </p:spPr>
        <p:txBody>
          <a:bodyPr>
            <a:normAutofit/>
          </a:bodyPr>
          <a:lstStyle/>
          <a:p>
            <a:pPr marL="0" indent="0">
              <a:buNone/>
            </a:pPr>
            <a:endParaRPr lang="en-US" dirty="0"/>
          </a:p>
          <a:p>
            <a:pPr marL="0" indent="0" algn="ctr">
              <a:buNone/>
            </a:pPr>
            <a:r>
              <a:rPr lang="en-US" sz="5400" b="1" u="sng" dirty="0" smtClean="0"/>
              <a:t>Unit 2:</a:t>
            </a:r>
          </a:p>
          <a:p>
            <a:pPr marL="0" indent="0" algn="ctr">
              <a:buNone/>
            </a:pPr>
            <a:r>
              <a:rPr lang="en-US" sz="5400" b="1" u="sng" dirty="0" smtClean="0"/>
              <a:t>America Expands</a:t>
            </a:r>
          </a:p>
          <a:p>
            <a:pPr marL="0" indent="0" algn="ctr">
              <a:buNone/>
            </a:pPr>
            <a:r>
              <a:rPr lang="en-US" sz="5400" dirty="0" smtClean="0"/>
              <a:t>Chapters 7-9</a:t>
            </a:r>
            <a:endParaRPr lang="en-US" sz="1800" dirty="0" smtClean="0"/>
          </a:p>
          <a:p>
            <a:pPr marL="0" indent="0">
              <a:buNone/>
            </a:pPr>
            <a:r>
              <a:rPr lang="en-US" b="1" dirty="0" smtClean="0"/>
              <a:t>Big Question: </a:t>
            </a:r>
            <a:r>
              <a:rPr lang="en-US" dirty="0" smtClean="0"/>
              <a:t>Did America’s expansion create progress or problems?  Evaluate the success of America’s westward expansion.</a:t>
            </a:r>
            <a:endParaRPr lang="en-US" b="1" dirty="0" smtClean="0"/>
          </a:p>
        </p:txBody>
      </p:sp>
    </p:spTree>
    <p:extLst>
      <p:ext uri="{BB962C8B-B14F-4D97-AF65-F5344CB8AC3E}">
        <p14:creationId xmlns:p14="http://schemas.microsoft.com/office/powerpoint/2010/main" val="4219225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250825" y="1371601"/>
            <a:ext cx="2416175" cy="5297488"/>
          </a:xfrm>
        </p:spPr>
        <p:txBody>
          <a:bodyPr/>
          <a:lstStyle/>
          <a:p>
            <a:r>
              <a:rPr lang="en-US" dirty="0" smtClean="0"/>
              <a:t>The Growth of cities in America from the years 1820-1840</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91523" y="533401"/>
            <a:ext cx="6452477" cy="634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002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 y="1447801"/>
            <a:ext cx="3810000" cy="5221288"/>
          </a:xfrm>
        </p:spPr>
        <p:txBody>
          <a:bodyPr/>
          <a:lstStyle/>
          <a:p>
            <a:r>
              <a:rPr lang="en-US" dirty="0" smtClean="0"/>
              <a:t>The rapid growth of cities, combined with a shortage in housing led to the creation of slums in many cities.</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0001" y="5045"/>
            <a:ext cx="5334000" cy="688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101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76313"/>
          </a:xfrm>
        </p:spPr>
        <p:txBody>
          <a:bodyPr/>
          <a:lstStyle/>
          <a:p>
            <a:r>
              <a:rPr lang="en-US" dirty="0" smtClean="0"/>
              <a:t>Plantation South vs. Commercial North</a:t>
            </a:r>
            <a:endParaRPr lang="en-US" dirty="0"/>
          </a:p>
        </p:txBody>
      </p:sp>
      <p:sp>
        <p:nvSpPr>
          <p:cNvPr id="4" name="Content Placeholder 3"/>
          <p:cNvSpPr>
            <a:spLocks noGrp="1"/>
          </p:cNvSpPr>
          <p:nvPr>
            <p:ph sz="half" idx="2"/>
          </p:nvPr>
        </p:nvSpPr>
        <p:spPr>
          <a:xfrm>
            <a:off x="6934200" y="1600200"/>
            <a:ext cx="2209800" cy="4962525"/>
          </a:xfrm>
        </p:spPr>
        <p:txBody>
          <a:bodyPr/>
          <a:lstStyle/>
          <a:p>
            <a:r>
              <a:rPr lang="en-US" dirty="0" smtClean="0">
                <a:sym typeface="Wingdings" panose="05000000000000000000" pitchFamily="2" charset="2"/>
              </a:rPr>
              <a:t>North</a:t>
            </a:r>
          </a:p>
          <a:p>
            <a:endParaRPr lang="en-US" dirty="0" smtClean="0"/>
          </a:p>
          <a:p>
            <a:endParaRPr lang="en-US" dirty="0"/>
          </a:p>
          <a:p>
            <a:r>
              <a:rPr lang="en-US" dirty="0" smtClean="0"/>
              <a:t>  South</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962400"/>
            <a:ext cx="9150927" cy="294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5791200" cy="319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a:off x="7467600" y="3321627"/>
            <a:ext cx="0" cy="3810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77956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Missouri Compromise</a:t>
            </a:r>
            <a:endParaRPr lang="en-US"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71600" y="2876156"/>
            <a:ext cx="6019800" cy="398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0" y="1447800"/>
            <a:ext cx="9143999" cy="1524000"/>
          </a:xfrm>
        </p:spPr>
        <p:txBody>
          <a:bodyPr>
            <a:normAutofit fontScale="55000" lnSpcReduction="20000"/>
          </a:bodyPr>
          <a:lstStyle/>
          <a:p>
            <a:pPr marL="0" indent="0" algn="ctr">
              <a:buNone/>
            </a:pPr>
            <a:r>
              <a:rPr lang="en-US" dirty="0" smtClean="0"/>
              <a:t>The Missouri Compromise was needed because Missouri wanted to enter the US as a slave state. The problem was that this would upset the balance of power in the Senate between free and slave states, giving slave states more votes than free states.  Northerners wanted Missouri to enter as a free state. Southerners threatened civil war if Missouri wasn’t entered as a slave state. To solve this issue, the Missouri Compromise allowed Missouri to be a slave state, but brought in Maine as a free state to keep the balance.  Then, they drew a line and said all future states south of that line will be slave states and north of it will be free.</a:t>
            </a:r>
            <a:endParaRPr lang="en-US" dirty="0"/>
          </a:p>
        </p:txBody>
      </p:sp>
    </p:spTree>
    <p:extLst>
      <p:ext uri="{BB962C8B-B14F-4D97-AF65-F5344CB8AC3E}">
        <p14:creationId xmlns:p14="http://schemas.microsoft.com/office/powerpoint/2010/main" val="42818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27"/>
            <a:ext cx="8642350" cy="868363"/>
          </a:xfrm>
        </p:spPr>
        <p:txBody>
          <a:bodyPr/>
          <a:lstStyle/>
          <a:p>
            <a:r>
              <a:rPr lang="en-US" dirty="0" smtClean="0"/>
              <a:t>Jackson’s Indian Removal</a:t>
            </a:r>
            <a:endParaRPr lang="en-US" dirty="0"/>
          </a:p>
        </p:txBody>
      </p:sp>
      <p:sp>
        <p:nvSpPr>
          <p:cNvPr id="3" name="Content Placeholder 2"/>
          <p:cNvSpPr>
            <a:spLocks noGrp="1"/>
          </p:cNvSpPr>
          <p:nvPr>
            <p:ph sz="half" idx="1"/>
          </p:nvPr>
        </p:nvSpPr>
        <p:spPr>
          <a:xfrm>
            <a:off x="1" y="1447800"/>
            <a:ext cx="4495800" cy="5410199"/>
          </a:xfrm>
        </p:spPr>
        <p:txBody>
          <a:bodyPr>
            <a:normAutofit fontScale="85000" lnSpcReduction="20000"/>
          </a:bodyPr>
          <a:lstStyle/>
          <a:p>
            <a:pPr marL="0" indent="0">
              <a:buNone/>
            </a:pPr>
            <a:r>
              <a:rPr lang="en-US" dirty="0" smtClean="0"/>
              <a:t>President Andrew Jackson believed that Native Americans were in the way of white American expansion.  He wanted to move them all west of the Mississippi River.  As an excuse, he said that natives were America’s national “children” who needed to be protected from white aggression, and therefore moved to safety.  In the image, Jackson is shown holding full grown Native Americans, meant to look like children.</a:t>
            </a:r>
            <a:endParaRPr lang="en-US" dirty="0"/>
          </a:p>
        </p:txBody>
      </p:sp>
      <p:sp>
        <p:nvSpPr>
          <p:cNvPr id="4" name="Content Placeholder 3"/>
          <p:cNvSpPr>
            <a:spLocks noGrp="1"/>
          </p:cNvSpPr>
          <p:nvPr>
            <p:ph sz="half" idx="2"/>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606" y="838200"/>
            <a:ext cx="4198394" cy="602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798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 of Tears</a:t>
            </a:r>
            <a:endParaRPr lang="en-US" dirty="0"/>
          </a:p>
        </p:txBody>
      </p:sp>
      <p:sp>
        <p:nvSpPr>
          <p:cNvPr id="3" name="Content Placeholder 2"/>
          <p:cNvSpPr>
            <a:spLocks noGrp="1"/>
          </p:cNvSpPr>
          <p:nvPr>
            <p:ph sz="half" idx="1"/>
          </p:nvPr>
        </p:nvSpPr>
        <p:spPr>
          <a:xfrm>
            <a:off x="1" y="1524000"/>
            <a:ext cx="9143999" cy="1409700"/>
          </a:xfrm>
        </p:spPr>
        <p:txBody>
          <a:bodyPr>
            <a:normAutofit fontScale="77500" lnSpcReduction="20000"/>
          </a:bodyPr>
          <a:lstStyle/>
          <a:p>
            <a:pPr marL="0" indent="0" algn="ctr">
              <a:buNone/>
            </a:pPr>
            <a:r>
              <a:rPr lang="en-US" dirty="0" smtClean="0"/>
              <a:t>Tens of Thousands of Native Americans were forced at gunpoint out of their homes to move west of the Mississippi River. The American army moved the natives through harsh weather to their new lands.  Thousands died on the journey.</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670"/>
            <a:ext cx="9144000" cy="427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584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4953000"/>
            <a:ext cx="8915399" cy="1716088"/>
          </a:xfrm>
        </p:spPr>
        <p:txBody>
          <a:bodyPr>
            <a:normAutofit fontScale="85000" lnSpcReduction="20000"/>
          </a:bodyPr>
          <a:lstStyle/>
          <a:p>
            <a:pPr marL="0" indent="0" algn="ctr">
              <a:buNone/>
            </a:pPr>
            <a:r>
              <a:rPr lang="en-US" dirty="0"/>
              <a:t>Life under slavery in the American South was harsh and unforgiving. Enslaved African Americans endured wretched living conditions, hard labor, and brutal punishments. Families were broken up when owners sold off children or separated husbands and wives. </a:t>
            </a: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0400" y="6927"/>
            <a:ext cx="2126673" cy="338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793"/>
            <a:ext cx="4575636" cy="266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652280"/>
            <a:ext cx="33051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14600"/>
            <a:ext cx="329946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718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Abolition Movement Begins</a:t>
            </a:r>
            <a:endParaRPr lang="en-US" dirty="0"/>
          </a:p>
        </p:txBody>
      </p:sp>
      <p:sp>
        <p:nvSpPr>
          <p:cNvPr id="3" name="Content Placeholder 2"/>
          <p:cNvSpPr>
            <a:spLocks noGrp="1"/>
          </p:cNvSpPr>
          <p:nvPr>
            <p:ph sz="half" idx="1"/>
          </p:nvPr>
        </p:nvSpPr>
        <p:spPr>
          <a:xfrm>
            <a:off x="1" y="1447801"/>
            <a:ext cx="4495800" cy="5221288"/>
          </a:xfrm>
        </p:spPr>
        <p:txBody>
          <a:bodyPr>
            <a:normAutofit fontScale="62500" lnSpcReduction="20000"/>
          </a:bodyPr>
          <a:lstStyle/>
          <a:p>
            <a:pPr marL="0" indent="0">
              <a:buNone/>
            </a:pPr>
            <a:r>
              <a:rPr lang="en-US" dirty="0" smtClean="0"/>
              <a:t>Frederick Douglass, a runaway slave, who became an outspoken advocate for the emancipation of all slaves, once said of slavery “</a:t>
            </a:r>
            <a:r>
              <a:rPr lang="en-US" dirty="0"/>
              <a:t>I have shown that slavery is wicked—wicked, in that it violates the great law of liberty, written on every human heart—wicked, in that it violates the first command of the </a:t>
            </a:r>
            <a:r>
              <a:rPr lang="en-US" dirty="0" smtClean="0"/>
              <a:t>Decalogue (10 Commandments)—wicked</a:t>
            </a:r>
            <a:r>
              <a:rPr lang="en-US" dirty="0"/>
              <a:t>, in that it fosters the most disgusting </a:t>
            </a:r>
            <a:r>
              <a:rPr lang="en-US" dirty="0" smtClean="0"/>
              <a:t>licentiousness (immorality)—wicked</a:t>
            </a:r>
            <a:r>
              <a:rPr lang="en-US" dirty="0"/>
              <a:t>, in that it mars and </a:t>
            </a:r>
            <a:r>
              <a:rPr lang="en-US" dirty="0" smtClean="0"/>
              <a:t>defaces the </a:t>
            </a:r>
            <a:r>
              <a:rPr lang="en-US" dirty="0"/>
              <a:t>image of God by cruel and barbarous inflictions—wicked, in that it contravenes the laws of eternal justice, and tramples in the dust all the humane and heavenly precepts of the New Testament.</a:t>
            </a:r>
            <a:br>
              <a:rPr lang="en-US" dirty="0"/>
            </a:br>
            <a:endParaRPr lang="en-US" dirty="0"/>
          </a:p>
        </p:txBody>
      </p:sp>
      <p:pic>
        <p:nvPicPr>
          <p:cNvPr id="1229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00" y="1143000"/>
            <a:ext cx="3761509" cy="5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727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6927"/>
            <a:ext cx="8642350" cy="868363"/>
          </a:xfrm>
        </p:spPr>
        <p:txBody>
          <a:bodyPr/>
          <a:lstStyle/>
          <a:p>
            <a:r>
              <a:rPr lang="en-US" dirty="0" smtClean="0"/>
              <a:t>A Defense of Slavery</a:t>
            </a:r>
            <a:endParaRPr lang="en-US" dirty="0"/>
          </a:p>
        </p:txBody>
      </p:sp>
      <p:sp>
        <p:nvSpPr>
          <p:cNvPr id="3" name="Content Placeholder 2"/>
          <p:cNvSpPr>
            <a:spLocks noGrp="1"/>
          </p:cNvSpPr>
          <p:nvPr>
            <p:ph sz="half" idx="1"/>
          </p:nvPr>
        </p:nvSpPr>
        <p:spPr>
          <a:xfrm>
            <a:off x="0" y="1447800"/>
            <a:ext cx="4571999" cy="5410199"/>
          </a:xfrm>
        </p:spPr>
        <p:txBody>
          <a:bodyPr>
            <a:normAutofit fontScale="62500" lnSpcReduction="20000"/>
          </a:bodyPr>
          <a:lstStyle/>
          <a:p>
            <a:pPr marL="0" indent="0">
              <a:buNone/>
            </a:pPr>
            <a:r>
              <a:rPr lang="en-US" dirty="0"/>
              <a:t>Thornton </a:t>
            </a:r>
            <a:r>
              <a:rPr lang="en-US" dirty="0" err="1" smtClean="0"/>
              <a:t>Strongfellow</a:t>
            </a:r>
            <a:r>
              <a:rPr lang="en-US" dirty="0" smtClean="0"/>
              <a:t> was a strong supporter of American slavery and wrote a defense of it that was based on the following points.  In addition to arguing that slavery “civilizes” Africans, he said:</a:t>
            </a:r>
            <a:r>
              <a:rPr lang="en-US" dirty="0"/>
              <a:t> </a:t>
            </a:r>
            <a:r>
              <a:rPr lang="en-US" dirty="0" smtClean="0"/>
              <a:t>“I </a:t>
            </a:r>
            <a:r>
              <a:rPr lang="en-US" dirty="0"/>
              <a:t>propose, therefore, to examine the sacred volume briefly, and if I am not greatly mistaken, I shall be able to make it appear that the institution of slavery has received, in the first place,</a:t>
            </a:r>
          </a:p>
          <a:p>
            <a:r>
              <a:rPr lang="en-US" dirty="0"/>
              <a:t>1st. The </a:t>
            </a:r>
            <a:r>
              <a:rPr lang="en-US" dirty="0" smtClean="0"/>
              <a:t>sanction (permission) </a:t>
            </a:r>
            <a:r>
              <a:rPr lang="en-US" dirty="0"/>
              <a:t>of the </a:t>
            </a:r>
            <a:r>
              <a:rPr lang="en-US" dirty="0" smtClean="0"/>
              <a:t>Almighty(God) in </a:t>
            </a:r>
            <a:r>
              <a:rPr lang="en-US" dirty="0"/>
              <a:t>the Patriarchal age.</a:t>
            </a:r>
          </a:p>
          <a:p>
            <a:r>
              <a:rPr lang="en-US" dirty="0"/>
              <a:t>2d. That it was incorporated into the only National Constitution which ever emanated from God.</a:t>
            </a:r>
          </a:p>
          <a:p>
            <a:r>
              <a:rPr lang="en-US" dirty="0"/>
              <a:t>3d. That its legality was recognized, and its relative duties regulated, by Jesus Christ in his kingdom; and</a:t>
            </a:r>
          </a:p>
          <a:p>
            <a:r>
              <a:rPr lang="en-US" dirty="0"/>
              <a:t>4th. That it is full of mercy.</a:t>
            </a:r>
          </a:p>
          <a:p>
            <a:endParaRPr lang="en-US" dirty="0"/>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861134"/>
            <a:ext cx="4800600" cy="599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094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34636" y="4648200"/>
            <a:ext cx="9143999" cy="2828202"/>
          </a:xfrm>
        </p:spPr>
        <p:txBody>
          <a:bodyPr>
            <a:normAutofit fontScale="77500" lnSpcReduction="20000"/>
          </a:bodyPr>
          <a:lstStyle/>
          <a:p>
            <a:pPr marL="0" indent="0">
              <a:buNone/>
            </a:pPr>
            <a:r>
              <a:rPr lang="en-US" dirty="0" smtClean="0"/>
              <a:t>Did you know that Texas was once a part of Mexico and that the people there revolted and won their independence?  Texas was once it’s very own country. Here’s the story: When Texas belonged to Mexico, many white American southerners began migrating there to begin plantations.  When Mexico outlawed slavery, they revolted. They won their independence and soon after asked America to let them join as a state.  9 years later, the US made them a state.  Mexico was not happy with the US.</a:t>
            </a:r>
            <a:endParaRPr lang="en-US" dirty="0"/>
          </a:p>
        </p:txBody>
      </p:sp>
      <p:sp>
        <p:nvSpPr>
          <p:cNvPr id="4" name="Content Placeholder 3"/>
          <p:cNvSpPr>
            <a:spLocks noGrp="1"/>
          </p:cNvSpPr>
          <p:nvPr>
            <p:ph sz="half" idx="2"/>
          </p:nvPr>
        </p:nvSpPr>
        <p:spPr/>
        <p:txBody>
          <a:bodyPr/>
          <a:lstStyle/>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927"/>
            <a:ext cx="8153400" cy="467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498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Revolution</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34640"/>
            <a:ext cx="7687376" cy="57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797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0" y="4648199"/>
            <a:ext cx="9144000" cy="2209801"/>
          </a:xfrm>
        </p:spPr>
        <p:txBody>
          <a:bodyPr/>
          <a:lstStyle/>
          <a:p>
            <a:pPr marL="0" indent="0">
              <a:buNone/>
            </a:pPr>
            <a:r>
              <a:rPr lang="en-US" dirty="0" smtClean="0"/>
              <a:t>In the year 1848, the United States went to war with Mexico, over disputed territory in Texas.  When the war was over, the United States was given thousands of square miles of formerly Mexican lands.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927"/>
            <a:ext cx="7599218" cy="472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711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and Clark</a:t>
            </a:r>
            <a:endParaRPr lang="en-US" dirty="0"/>
          </a:p>
        </p:txBody>
      </p:sp>
      <p:sp>
        <p:nvSpPr>
          <p:cNvPr id="3" name="Content Placeholder 2"/>
          <p:cNvSpPr>
            <a:spLocks noGrp="1"/>
          </p:cNvSpPr>
          <p:nvPr>
            <p:ph sz="half" idx="1"/>
          </p:nvPr>
        </p:nvSpPr>
        <p:spPr>
          <a:xfrm>
            <a:off x="250825" y="1706563"/>
            <a:ext cx="8642350" cy="4618037"/>
          </a:xfrm>
        </p:spPr>
        <p:txBody>
          <a:bodyPr/>
          <a:lstStyle/>
          <a:p>
            <a:r>
              <a:rPr lang="en-US" sz="3200" dirty="0"/>
              <a:t>The </a:t>
            </a:r>
            <a:r>
              <a:rPr lang="en-US" sz="3200" b="1" dirty="0"/>
              <a:t>Lewis and Clark Expedition</a:t>
            </a:r>
            <a:r>
              <a:rPr lang="en-US" sz="3200" dirty="0"/>
              <a:t> from May 1804 to September 1806, also known as the </a:t>
            </a:r>
            <a:r>
              <a:rPr lang="en-US" sz="3200" b="1" dirty="0"/>
              <a:t>Corps of Discovery Expedition</a:t>
            </a:r>
            <a:r>
              <a:rPr lang="en-US" sz="3200" dirty="0"/>
              <a:t>, was the first American </a:t>
            </a:r>
            <a:r>
              <a:rPr lang="en-US" sz="3200" i="1" dirty="0"/>
              <a:t>expedition</a:t>
            </a:r>
            <a:r>
              <a:rPr lang="en-US" sz="3200" dirty="0"/>
              <a:t> to cross the western portion of the United States.</a:t>
            </a:r>
          </a:p>
        </p:txBody>
      </p:sp>
    </p:spTree>
    <p:extLst>
      <p:ext uri="{BB962C8B-B14F-4D97-AF65-F5344CB8AC3E}">
        <p14:creationId xmlns:p14="http://schemas.microsoft.com/office/powerpoint/2010/main" val="3272712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8600" y="304800"/>
            <a:ext cx="9719948" cy="6315075"/>
          </a:xfrm>
          <a:prstGeom prst="rect">
            <a:avLst/>
          </a:prstGeom>
        </p:spPr>
      </p:pic>
    </p:spTree>
    <p:extLst>
      <p:ext uri="{BB962C8B-B14F-4D97-AF65-F5344CB8AC3E}">
        <p14:creationId xmlns:p14="http://schemas.microsoft.com/office/powerpoint/2010/main" val="1854870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December 2</a:t>
            </a:r>
            <a:r>
              <a:rPr lang="en-US" baseline="30000" dirty="0"/>
              <a:t>nd</a:t>
            </a:r>
            <a:r>
              <a:rPr lang="en-US" dirty="0"/>
              <a:t> 2019</a:t>
            </a:r>
          </a:p>
        </p:txBody>
      </p:sp>
      <p:sp>
        <p:nvSpPr>
          <p:cNvPr id="3" name="Content Placeholder 2"/>
          <p:cNvSpPr>
            <a:spLocks noGrp="1"/>
          </p:cNvSpPr>
          <p:nvPr>
            <p:ph idx="1"/>
          </p:nvPr>
        </p:nvSpPr>
        <p:spPr/>
        <p:txBody>
          <a:bodyPr/>
          <a:lstStyle/>
          <a:p>
            <a:pPr marL="0" indent="0">
              <a:buNone/>
            </a:pPr>
            <a:r>
              <a:rPr lang="en-US" b="1" u="sng" dirty="0"/>
              <a:t>Do </a:t>
            </a:r>
            <a:r>
              <a:rPr lang="en-US" b="1" u="sng" dirty="0" smtClean="0"/>
              <a:t>Now: </a:t>
            </a:r>
            <a:r>
              <a:rPr lang="en-US" dirty="0" smtClean="0"/>
              <a:t>What does the word </a:t>
            </a:r>
            <a:r>
              <a:rPr lang="en-US" b="1" i="1" dirty="0" smtClean="0"/>
              <a:t>progress</a:t>
            </a:r>
            <a:r>
              <a:rPr lang="en-US" dirty="0" smtClean="0"/>
              <a:t> mean to you? Define it in your own words and then answer the following questions.</a:t>
            </a:r>
          </a:p>
          <a:p>
            <a:endParaRPr lang="en-US" dirty="0" smtClean="0"/>
          </a:p>
          <a:p>
            <a:pPr lvl="1"/>
            <a:r>
              <a:rPr lang="en-US" dirty="0" smtClean="0"/>
              <a:t>What would </a:t>
            </a:r>
            <a:r>
              <a:rPr lang="en-US" b="1" i="1" dirty="0" smtClean="0"/>
              <a:t>political</a:t>
            </a:r>
            <a:r>
              <a:rPr lang="en-US" dirty="0" smtClean="0"/>
              <a:t> progress look like?</a:t>
            </a:r>
          </a:p>
          <a:p>
            <a:pPr lvl="1"/>
            <a:r>
              <a:rPr lang="en-US" dirty="0" smtClean="0"/>
              <a:t>What would </a:t>
            </a:r>
            <a:r>
              <a:rPr lang="en-US" b="1" i="1" dirty="0" smtClean="0"/>
              <a:t>social</a:t>
            </a:r>
            <a:r>
              <a:rPr lang="en-US" dirty="0" smtClean="0"/>
              <a:t> progress look like?</a:t>
            </a:r>
          </a:p>
          <a:p>
            <a:pPr lvl="1"/>
            <a:r>
              <a:rPr lang="en-US" dirty="0" smtClean="0"/>
              <a:t>What would </a:t>
            </a:r>
            <a:r>
              <a:rPr lang="en-US" b="1" i="1" dirty="0" smtClean="0"/>
              <a:t>economic</a:t>
            </a:r>
            <a:r>
              <a:rPr lang="en-US" dirty="0" smtClean="0"/>
              <a:t> progress look like?</a:t>
            </a:r>
          </a:p>
          <a:p>
            <a:pPr lvl="1"/>
            <a:endParaRPr lang="en-US" dirty="0"/>
          </a:p>
        </p:txBody>
      </p:sp>
      <p:pic>
        <p:nvPicPr>
          <p:cNvPr id="5"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160683" y="226483"/>
            <a:ext cx="1749425" cy="1312069"/>
          </a:xfrm>
          <a:prstGeom prst="rect">
            <a:avLst/>
          </a:prstGeom>
        </p:spPr>
      </p:pic>
    </p:spTree>
    <p:extLst>
      <p:ext uri="{BB962C8B-B14F-4D97-AF65-F5344CB8AC3E}">
        <p14:creationId xmlns:p14="http://schemas.microsoft.com/office/powerpoint/2010/main" val="2958736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at the big question</a:t>
            </a:r>
            <a:endParaRPr lang="en-US" dirty="0"/>
          </a:p>
        </p:txBody>
      </p:sp>
      <p:sp>
        <p:nvSpPr>
          <p:cNvPr id="3" name="Content Placeholder 2"/>
          <p:cNvSpPr>
            <a:spLocks noGrp="1"/>
          </p:cNvSpPr>
          <p:nvPr>
            <p:ph idx="1"/>
          </p:nvPr>
        </p:nvSpPr>
        <p:spPr/>
        <p:txBody>
          <a:bodyPr/>
          <a:lstStyle/>
          <a:p>
            <a:r>
              <a:rPr lang="en-US" sz="4000" dirty="0" smtClean="0"/>
              <a:t>Did America’s Expansion create </a:t>
            </a:r>
            <a:r>
              <a:rPr lang="en-US" sz="4000" i="1" dirty="0" smtClean="0"/>
              <a:t>progress</a:t>
            </a:r>
            <a:r>
              <a:rPr lang="en-US" sz="4000" dirty="0" smtClean="0"/>
              <a:t> or </a:t>
            </a:r>
            <a:r>
              <a:rPr lang="en-US" sz="4000" i="1" dirty="0" smtClean="0"/>
              <a:t>problems</a:t>
            </a:r>
            <a:r>
              <a:rPr lang="en-US" sz="4000" dirty="0" smtClean="0"/>
              <a:t>?</a:t>
            </a:r>
          </a:p>
          <a:p>
            <a:pPr lvl="1"/>
            <a:r>
              <a:rPr lang="en-US" sz="3600" dirty="0" smtClean="0"/>
              <a:t>What word do we need to truly define in order to answer it?</a:t>
            </a:r>
          </a:p>
          <a:p>
            <a:pPr lvl="2"/>
            <a:r>
              <a:rPr lang="en-US" sz="3200" dirty="0" smtClean="0"/>
              <a:t>Take 30 seconds and see if you can figure out which is the key word</a:t>
            </a:r>
            <a:endParaRPr lang="en-US" sz="3200" dirty="0"/>
          </a:p>
        </p:txBody>
      </p:sp>
    </p:spTree>
    <p:extLst>
      <p:ext uri="{BB962C8B-B14F-4D97-AF65-F5344CB8AC3E}">
        <p14:creationId xmlns:p14="http://schemas.microsoft.com/office/powerpoint/2010/main" val="354937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868363"/>
          </a:xfrm>
        </p:spPr>
        <p:txBody>
          <a:bodyPr/>
          <a:lstStyle/>
          <a:p>
            <a:r>
              <a:rPr lang="en-US" dirty="0" smtClean="0"/>
              <a:t>Figuring Out What Progress Looks Like</a:t>
            </a:r>
            <a:endParaRPr lang="en-US" dirty="0"/>
          </a:p>
        </p:txBody>
      </p:sp>
      <p:sp>
        <p:nvSpPr>
          <p:cNvPr id="3" name="Content Placeholder 2"/>
          <p:cNvSpPr>
            <a:spLocks noGrp="1"/>
          </p:cNvSpPr>
          <p:nvPr>
            <p:ph idx="1"/>
          </p:nvPr>
        </p:nvSpPr>
        <p:spPr>
          <a:xfrm>
            <a:off x="0" y="1447800"/>
            <a:ext cx="9144000" cy="5221289"/>
          </a:xfrm>
        </p:spPr>
        <p:txBody>
          <a:bodyPr>
            <a:normAutofit fontScale="92500" lnSpcReduction="10000"/>
          </a:bodyPr>
          <a:lstStyle/>
          <a:p>
            <a:r>
              <a:rPr lang="en-US" dirty="0" smtClean="0"/>
              <a:t>In order to figure out what progress looks like, we need to first discuss…</a:t>
            </a:r>
          </a:p>
          <a:p>
            <a:pPr lvl="1"/>
            <a:r>
              <a:rPr lang="en-US" dirty="0"/>
              <a:t>t</a:t>
            </a:r>
            <a:r>
              <a:rPr lang="en-US" dirty="0" smtClean="0"/>
              <a:t>he problems.</a:t>
            </a:r>
          </a:p>
          <a:p>
            <a:pPr lvl="1"/>
            <a:r>
              <a:rPr lang="en-US" dirty="0" smtClean="0"/>
              <a:t>Take 5 minutes: What are the Economic, Social, and Political Problems in America during the time periods we have discussed so far in class? (stuff from the first report period, this report period, and last class’s gallery walk</a:t>
            </a:r>
            <a:r>
              <a:rPr lang="en-US" dirty="0" smtClean="0">
                <a:sym typeface="Wingdings" panose="05000000000000000000" pitchFamily="2" charset="2"/>
              </a:rPr>
              <a:t> BEFORE BREAK</a:t>
            </a:r>
            <a:r>
              <a:rPr lang="en-US" dirty="0" smtClean="0"/>
              <a:t>)</a:t>
            </a:r>
          </a:p>
          <a:p>
            <a:pPr lvl="2"/>
            <a:r>
              <a:rPr lang="en-US" dirty="0" smtClean="0"/>
              <a:t>Write them down in your notes.</a:t>
            </a:r>
          </a:p>
          <a:p>
            <a:pPr lvl="3"/>
            <a:r>
              <a:rPr lang="en-US" b="1" dirty="0" smtClean="0"/>
              <a:t>Economic Problems-</a:t>
            </a:r>
          </a:p>
          <a:p>
            <a:pPr lvl="3"/>
            <a:r>
              <a:rPr lang="en-US" b="1" dirty="0" smtClean="0"/>
              <a:t>Social Problems-</a:t>
            </a:r>
          </a:p>
          <a:p>
            <a:pPr lvl="3"/>
            <a:r>
              <a:rPr lang="en-US" b="1" dirty="0" smtClean="0"/>
              <a:t>Political Problems-</a:t>
            </a:r>
          </a:p>
          <a:p>
            <a:pPr lvl="2"/>
            <a:r>
              <a:rPr lang="en-US" u="sng" dirty="0"/>
              <a:t>HINT: think about slavery, economy, land availability, rights, voting, etc. </a:t>
            </a:r>
          </a:p>
          <a:p>
            <a:pPr lvl="2"/>
            <a:endParaRPr lang="en-US" dirty="0" smtClean="0"/>
          </a:p>
        </p:txBody>
      </p:sp>
      <p:pic>
        <p:nvPicPr>
          <p:cNvPr id="4"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77000" y="4724400"/>
            <a:ext cx="1343025" cy="1007269"/>
          </a:xfrm>
          <a:prstGeom prst="rect">
            <a:avLst/>
          </a:prstGeom>
        </p:spPr>
      </p:pic>
    </p:spTree>
    <p:extLst>
      <p:ext uri="{BB962C8B-B14F-4D97-AF65-F5344CB8AC3E}">
        <p14:creationId xmlns:p14="http://schemas.microsoft.com/office/powerpoint/2010/main" val="38177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
                                        </p:tgtEl>
                                      </p:cBhvr>
                                    </p:cmd>
                                  </p:childTnLst>
                                </p:cTn>
                              </p:par>
                            </p:childTnLst>
                          </p:cTn>
                        </p:par>
                      </p:childTnLst>
                    </p:cTn>
                  </p:par>
                </p:childTnLst>
              </p:cTn>
              <p:nextCondLst>
                <p:cond evt="onClick" delay="0">
                  <p:tgtEl>
                    <p:spTgt spid="4"/>
                  </p:tgtEl>
                </p:cond>
              </p:nextCondLst>
            </p:seq>
            <p:video>
              <p:cMediaNode vol="80000">
                <p:cTn id="26"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a:xfrm>
            <a:off x="0" y="1447801"/>
            <a:ext cx="9144000" cy="5181599"/>
          </a:xfrm>
        </p:spPr>
        <p:txBody>
          <a:bodyPr>
            <a:normAutofit lnSpcReduction="10000"/>
          </a:bodyPr>
          <a:lstStyle/>
          <a:p>
            <a:r>
              <a:rPr lang="en-US" dirty="0" smtClean="0"/>
              <a:t>What does progress mean to you?</a:t>
            </a:r>
          </a:p>
          <a:p>
            <a:r>
              <a:rPr lang="en-US" dirty="0" smtClean="0"/>
              <a:t>Now, we have to define what it means in terms of the question:</a:t>
            </a:r>
          </a:p>
          <a:p>
            <a:pPr lvl="1"/>
            <a:r>
              <a:rPr lang="en-US" u="sng" dirty="0"/>
              <a:t>Was westward expansion necessary for America to progress as a nation?</a:t>
            </a:r>
          </a:p>
          <a:p>
            <a:pPr lvl="1"/>
            <a:r>
              <a:rPr lang="en-US" dirty="0" smtClean="0"/>
              <a:t>So…what would have to happen in America, in the time that we’re studying, in order for America to be making progress?  </a:t>
            </a:r>
          </a:p>
          <a:p>
            <a:pPr lvl="2"/>
            <a:r>
              <a:rPr lang="en-US" dirty="0" smtClean="0"/>
              <a:t>Take 2 minutes and write what progress would look like in the early 1800s.  </a:t>
            </a:r>
          </a:p>
          <a:p>
            <a:pPr lvl="2"/>
            <a:r>
              <a:rPr lang="en-US" dirty="0" smtClean="0"/>
              <a:t>HINT: think about slavery, economy, land availability, rights, voting, etc. </a:t>
            </a:r>
            <a:endParaRPr lang="en-US" dirty="0"/>
          </a:p>
        </p:txBody>
      </p:sp>
    </p:spTree>
    <p:extLst>
      <p:ext uri="{BB962C8B-B14F-4D97-AF65-F5344CB8AC3E}">
        <p14:creationId xmlns:p14="http://schemas.microsoft.com/office/powerpoint/2010/main" val="137668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progress look like</a:t>
            </a:r>
            <a:endParaRPr lang="en-US" dirty="0"/>
          </a:p>
        </p:txBody>
      </p:sp>
      <p:sp>
        <p:nvSpPr>
          <p:cNvPr id="3" name="Content Placeholder 2"/>
          <p:cNvSpPr>
            <a:spLocks noGrp="1"/>
          </p:cNvSpPr>
          <p:nvPr>
            <p:ph idx="1"/>
          </p:nvPr>
        </p:nvSpPr>
        <p:spPr>
          <a:xfrm>
            <a:off x="0" y="1447801"/>
            <a:ext cx="9144000" cy="5221288"/>
          </a:xfrm>
        </p:spPr>
        <p:txBody>
          <a:bodyPr/>
          <a:lstStyle/>
          <a:p>
            <a:r>
              <a:rPr lang="en-US" dirty="0" smtClean="0"/>
              <a:t>NOTE: keep this chart and fill it out at the end of each class, to help you write your essay at the end of the unit</a:t>
            </a:r>
          </a:p>
          <a:p>
            <a:r>
              <a:rPr lang="en-US" dirty="0" smtClean="0"/>
              <a:t>Let’s go over it together</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447800"/>
            <a:ext cx="924214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23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Track</a:t>
            </a:r>
            <a:endParaRPr lang="en-US" dirty="0"/>
          </a:p>
        </p:txBody>
      </p:sp>
      <p:sp>
        <p:nvSpPr>
          <p:cNvPr id="3" name="Content Placeholder 2"/>
          <p:cNvSpPr>
            <a:spLocks noGrp="1"/>
          </p:cNvSpPr>
          <p:nvPr>
            <p:ph idx="1"/>
          </p:nvPr>
        </p:nvSpPr>
        <p:spPr/>
        <p:txBody>
          <a:bodyPr/>
          <a:lstStyle/>
          <a:p>
            <a:r>
              <a:rPr lang="en-US" dirty="0" smtClean="0"/>
              <a:t>You need to Add to this chart, and you need to turn it in at the end of the unit with your essay</a:t>
            </a:r>
          </a:p>
          <a:p>
            <a:pPr lvl="1"/>
            <a:r>
              <a:rPr lang="en-US" dirty="0" smtClean="0"/>
              <a:t>You’re tracking the events and/or topics that we cover in class</a:t>
            </a:r>
            <a:endParaRPr lang="en-US" dirty="0"/>
          </a:p>
          <a:p>
            <a:pPr lvl="1"/>
            <a:r>
              <a:rPr lang="en-US" dirty="0" smtClean="0"/>
              <a:t>What happened in those events (major takeaways)</a:t>
            </a:r>
          </a:p>
          <a:p>
            <a:pPr lvl="1"/>
            <a:r>
              <a:rPr lang="en-US" dirty="0" smtClean="0"/>
              <a:t>How that impacted progress, based on your definition of progress above.  </a:t>
            </a:r>
          </a:p>
        </p:txBody>
      </p:sp>
    </p:spTree>
    <p:extLst>
      <p:ext uri="{BB962C8B-B14F-4D97-AF65-F5344CB8AC3E}">
        <p14:creationId xmlns:p14="http://schemas.microsoft.com/office/powerpoint/2010/main" val="3017790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first industrial revolution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6661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4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949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1800693"/>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endParaRPr lang="en-US" dirty="0"/>
                    </a:p>
                  </a:txBody>
                  <a:tcPr/>
                </a:tc>
                <a:extLst>
                  <a:ext uri="{0D108BD9-81ED-4DB2-BD59-A6C34878D82A}">
                    <a16:rowId xmlns:a16="http://schemas.microsoft.com/office/drawing/2014/main" val="10000"/>
                  </a:ext>
                </a:extLst>
              </a:tr>
              <a:tr h="5942016">
                <a:tc>
                  <a:txBody>
                    <a:bodyPr/>
                    <a:lstStyle/>
                    <a:p>
                      <a:endParaRPr lang="en-US" dirty="0" smtClean="0"/>
                    </a:p>
                    <a:p>
                      <a:pPr algn="r"/>
                      <a:endParaRPr lang="en-US" dirty="0" smtClean="0"/>
                    </a:p>
                    <a:p>
                      <a:pPr algn="r"/>
                      <a:endParaRPr lang="en-US" dirty="0" smtClean="0"/>
                    </a:p>
                    <a:p>
                      <a:pPr algn="ctr"/>
                      <a:r>
                        <a:rPr lang="en-US" sz="4800" b="1" u="sng" baseline="0" dirty="0" smtClean="0">
                          <a:solidFill>
                            <a:srgbClr val="000000"/>
                          </a:solidFill>
                        </a:rPr>
                        <a:t>Industrialization</a:t>
                      </a:r>
                    </a:p>
                    <a:p>
                      <a:pPr algn="ctr"/>
                      <a:endParaRPr lang="en-US" sz="2400" b="0" baseline="0" dirty="0" smtClean="0">
                        <a:solidFill>
                          <a:srgbClr val="000000"/>
                        </a:solidFill>
                      </a:endParaRPr>
                    </a:p>
                    <a:p>
                      <a:r>
                        <a:rPr lang="en-US" sz="2400" b="0" baseline="0" dirty="0" smtClean="0">
                          <a:solidFill>
                            <a:srgbClr val="000000"/>
                          </a:solidFill>
                        </a:rPr>
                        <a:t>Big Question: What were the political, economic, and technological effects of Industrialization?</a:t>
                      </a:r>
                      <a:endParaRPr lang="en-US" sz="2400" dirty="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9518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Outcome</a:t>
            </a:r>
            <a:endParaRPr lang="en-US" dirty="0"/>
          </a:p>
        </p:txBody>
      </p:sp>
      <p:sp>
        <p:nvSpPr>
          <p:cNvPr id="3" name="Content Placeholder 2"/>
          <p:cNvSpPr>
            <a:spLocks noGrp="1"/>
          </p:cNvSpPr>
          <p:nvPr>
            <p:ph idx="1"/>
          </p:nvPr>
        </p:nvSpPr>
        <p:spPr/>
        <p:txBody>
          <a:bodyPr/>
          <a:lstStyle/>
          <a:p>
            <a:r>
              <a:rPr lang="en-US" dirty="0"/>
              <a:t>What were the economic effects of the industrial revolution</a:t>
            </a:r>
            <a:r>
              <a:rPr lang="en-US" dirty="0" smtClean="0"/>
              <a:t>?</a:t>
            </a:r>
          </a:p>
          <a:p>
            <a:pPr marL="0" indent="0">
              <a:buNone/>
            </a:pPr>
            <a:endParaRPr lang="en-US" dirty="0" smtClean="0"/>
          </a:p>
          <a:p>
            <a:r>
              <a:rPr lang="en-US" dirty="0" smtClean="0"/>
              <a:t>Explain the political effects of the Industrial Revolution?</a:t>
            </a:r>
          </a:p>
        </p:txBody>
      </p:sp>
    </p:spTree>
    <p:extLst>
      <p:ext uri="{BB962C8B-B14F-4D97-AF65-F5344CB8AC3E}">
        <p14:creationId xmlns:p14="http://schemas.microsoft.com/office/powerpoint/2010/main" val="1482091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 Definition</a:t>
            </a:r>
            <a:endParaRPr lang="en-US" dirty="0"/>
          </a:p>
        </p:txBody>
      </p:sp>
      <p:sp>
        <p:nvSpPr>
          <p:cNvPr id="3" name="Content Placeholder 2"/>
          <p:cNvSpPr>
            <a:spLocks noGrp="1"/>
          </p:cNvSpPr>
          <p:nvPr>
            <p:ph idx="1"/>
          </p:nvPr>
        </p:nvSpPr>
        <p:spPr>
          <a:xfrm>
            <a:off x="0" y="1371600"/>
            <a:ext cx="9144000" cy="5486399"/>
          </a:xfrm>
        </p:spPr>
        <p:txBody>
          <a:bodyPr/>
          <a:lstStyle/>
          <a:p>
            <a:r>
              <a:rPr lang="en-US" b="1" dirty="0" smtClean="0"/>
              <a:t>Industry</a:t>
            </a:r>
            <a:r>
              <a:rPr lang="en-US" dirty="0" smtClean="0"/>
              <a:t>: a branch of trade or manufacture…(business, commerce, production)</a:t>
            </a:r>
          </a:p>
          <a:p>
            <a:r>
              <a:rPr lang="en-US" dirty="0" smtClean="0"/>
              <a:t>Industrial: of or relating to industry (an area of business)</a:t>
            </a:r>
          </a:p>
          <a:p>
            <a:r>
              <a:rPr lang="en-US" dirty="0" smtClean="0"/>
              <a:t>The suffix “</a:t>
            </a:r>
            <a:r>
              <a:rPr lang="en-US" dirty="0" err="1" smtClean="0"/>
              <a:t>ize</a:t>
            </a:r>
            <a:r>
              <a:rPr lang="en-US" dirty="0" smtClean="0"/>
              <a:t>”: to become or to make</a:t>
            </a:r>
          </a:p>
          <a:p>
            <a:r>
              <a:rPr lang="en-US" dirty="0" smtClean="0"/>
              <a:t>Put them together: Industrialize</a:t>
            </a:r>
          </a:p>
          <a:p>
            <a:pPr lvl="1"/>
            <a:r>
              <a:rPr lang="en-US" dirty="0" smtClean="0"/>
              <a:t>To become industrial</a:t>
            </a:r>
          </a:p>
          <a:p>
            <a:pPr lvl="1"/>
            <a:r>
              <a:rPr lang="en-US" dirty="0" smtClean="0"/>
              <a:t>To create factories, businesses, production</a:t>
            </a:r>
            <a:endParaRPr lang="en-US" dirty="0"/>
          </a:p>
        </p:txBody>
      </p:sp>
    </p:spTree>
    <p:extLst>
      <p:ext uri="{BB962C8B-B14F-4D97-AF65-F5344CB8AC3E}">
        <p14:creationId xmlns:p14="http://schemas.microsoft.com/office/powerpoint/2010/main" val="29167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a:t>
            </a:r>
            <a:endParaRPr lang="en-US" dirty="0"/>
          </a:p>
        </p:txBody>
      </p:sp>
      <p:sp>
        <p:nvSpPr>
          <p:cNvPr id="3" name="Content Placeholder 2"/>
          <p:cNvSpPr>
            <a:spLocks noGrp="1"/>
          </p:cNvSpPr>
          <p:nvPr>
            <p:ph idx="1"/>
          </p:nvPr>
        </p:nvSpPr>
        <p:spPr>
          <a:xfrm>
            <a:off x="0" y="1371600"/>
            <a:ext cx="9144000" cy="5486399"/>
          </a:xfrm>
        </p:spPr>
        <p:txBody>
          <a:bodyPr/>
          <a:lstStyle/>
          <a:p>
            <a:r>
              <a:rPr lang="en-US" dirty="0" smtClean="0"/>
              <a:t>Most Americans were…</a:t>
            </a:r>
          </a:p>
          <a:p>
            <a:r>
              <a:rPr lang="en-US" dirty="0" smtClean="0"/>
              <a:t>However, US needed to begin making their own goods, instead of…</a:t>
            </a:r>
          </a:p>
          <a:p>
            <a:pPr lvl="1"/>
            <a:r>
              <a:rPr lang="en-US" dirty="0" smtClean="0"/>
              <a:t>buying them all from other countries</a:t>
            </a:r>
          </a:p>
          <a:p>
            <a:r>
              <a:rPr lang="en-US" b="1" dirty="0" smtClean="0"/>
              <a:t>Americans begin to invent machines to produce goods </a:t>
            </a:r>
            <a:r>
              <a:rPr lang="en-US" dirty="0" smtClean="0"/>
              <a:t>…</a:t>
            </a:r>
          </a:p>
          <a:p>
            <a:pPr lvl="1"/>
            <a:r>
              <a:rPr lang="en-US" dirty="0" smtClean="0"/>
              <a:t>…faster</a:t>
            </a:r>
          </a:p>
          <a:p>
            <a:r>
              <a:rPr lang="en-US" dirty="0" smtClean="0"/>
              <a:t>The American factory system is created between 1793 and the 1820s.</a:t>
            </a:r>
            <a:endParaRPr lang="en-US" dirty="0"/>
          </a:p>
          <a:p>
            <a:endParaRPr lang="en-US" dirty="0" smtClean="0"/>
          </a:p>
        </p:txBody>
      </p:sp>
      <p:sp>
        <p:nvSpPr>
          <p:cNvPr id="4" name="TextBox 3"/>
          <p:cNvSpPr txBox="1"/>
          <p:nvPr/>
        </p:nvSpPr>
        <p:spPr>
          <a:xfrm>
            <a:off x="5257800" y="1384012"/>
            <a:ext cx="2209800" cy="584775"/>
          </a:xfrm>
          <a:prstGeom prst="rect">
            <a:avLst/>
          </a:prstGeom>
          <a:noFill/>
        </p:spPr>
        <p:txBody>
          <a:bodyPr wrap="square" rtlCol="0">
            <a:spAutoFit/>
          </a:bodyPr>
          <a:lstStyle/>
          <a:p>
            <a:r>
              <a:rPr lang="en-US" sz="3200" dirty="0" smtClean="0"/>
              <a:t>farmers</a:t>
            </a:r>
            <a:endParaRPr lang="en-US" dirty="0"/>
          </a:p>
        </p:txBody>
      </p:sp>
    </p:spTree>
    <p:extLst>
      <p:ext uri="{BB962C8B-B14F-4D97-AF65-F5344CB8AC3E}">
        <p14:creationId xmlns:p14="http://schemas.microsoft.com/office/powerpoint/2010/main" val="16463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9197975" cy="868363"/>
          </a:xfrm>
        </p:spPr>
        <p:txBody>
          <a:bodyPr/>
          <a:lstStyle/>
          <a:p>
            <a:r>
              <a:rPr lang="en-US" dirty="0" smtClean="0"/>
              <a:t>Reading the article- (library atmosphere)</a:t>
            </a:r>
            <a:endParaRPr lang="en-US" dirty="0"/>
          </a:p>
        </p:txBody>
      </p:sp>
      <p:sp>
        <p:nvSpPr>
          <p:cNvPr id="3" name="Content Placeholder 2"/>
          <p:cNvSpPr>
            <a:spLocks noGrp="1"/>
          </p:cNvSpPr>
          <p:nvPr>
            <p:ph idx="1"/>
          </p:nvPr>
        </p:nvSpPr>
        <p:spPr>
          <a:xfrm>
            <a:off x="0" y="1447800"/>
            <a:ext cx="9144000" cy="5410199"/>
          </a:xfrm>
        </p:spPr>
        <p:txBody>
          <a:bodyPr/>
          <a:lstStyle/>
          <a:p>
            <a:r>
              <a:rPr lang="en-US" dirty="0" smtClean="0"/>
              <a:t>Read and annotate the article on the Industrial Revolution</a:t>
            </a:r>
          </a:p>
          <a:p>
            <a:pPr lvl="1"/>
            <a:r>
              <a:rPr lang="en-US" dirty="0" smtClean="0"/>
              <a:t>Annotate in the margins 1-5 words per paragraph</a:t>
            </a:r>
          </a:p>
          <a:p>
            <a:pPr lvl="1"/>
            <a:r>
              <a:rPr lang="en-US" dirty="0" smtClean="0"/>
              <a:t>Answer the questions at the bottom when finished</a:t>
            </a:r>
            <a:endParaRPr lang="en-US" dirty="0"/>
          </a:p>
        </p:txBody>
      </p:sp>
      <p:pic>
        <p:nvPicPr>
          <p:cNvPr id="4"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67200" y="4707465"/>
            <a:ext cx="2155825" cy="1616869"/>
          </a:xfrm>
          <a:prstGeom prst="rect">
            <a:avLst/>
          </a:prstGeom>
        </p:spPr>
      </p:pic>
      <p:pic>
        <p:nvPicPr>
          <p:cNvPr id="5"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22388" y="4707466"/>
            <a:ext cx="2155825" cy="1616869"/>
          </a:xfrm>
          <a:prstGeom prst="rect">
            <a:avLst/>
          </a:prstGeom>
        </p:spPr>
      </p:pic>
    </p:spTree>
    <p:extLst>
      <p:ext uri="{BB962C8B-B14F-4D97-AF65-F5344CB8AC3E}">
        <p14:creationId xmlns:p14="http://schemas.microsoft.com/office/powerpoint/2010/main" val="3133267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763000" cy="868363"/>
          </a:xfrm>
        </p:spPr>
        <p:txBody>
          <a:bodyPr/>
          <a:lstStyle/>
          <a:p>
            <a:r>
              <a:rPr lang="en-US" sz="4800" b="1" u="sng" dirty="0" smtClean="0"/>
              <a:t>Tuesday, December 3, 2019</a:t>
            </a:r>
            <a:endParaRPr lang="en-US" sz="4800" b="1" u="sng" dirty="0"/>
          </a:p>
        </p:txBody>
      </p:sp>
      <p:sp>
        <p:nvSpPr>
          <p:cNvPr id="3" name="Content Placeholder 2"/>
          <p:cNvSpPr>
            <a:spLocks noGrp="1"/>
          </p:cNvSpPr>
          <p:nvPr>
            <p:ph idx="1"/>
          </p:nvPr>
        </p:nvSpPr>
        <p:spPr>
          <a:xfrm>
            <a:off x="130175" y="1600200"/>
            <a:ext cx="9144000" cy="5410199"/>
          </a:xfrm>
        </p:spPr>
        <p:txBody>
          <a:bodyPr/>
          <a:lstStyle/>
          <a:p>
            <a:pPr marL="0" indent="0">
              <a:buNone/>
            </a:pPr>
            <a:r>
              <a:rPr lang="en-US" sz="4000" b="1" dirty="0" smtClean="0"/>
              <a:t>Do-Now: </a:t>
            </a:r>
            <a:r>
              <a:rPr lang="en-US" sz="4000" i="1" dirty="0" smtClean="0"/>
              <a:t>Where </a:t>
            </a:r>
            <a:r>
              <a:rPr lang="en-US" sz="4000" i="1" dirty="0"/>
              <a:t>did industrialization </a:t>
            </a:r>
            <a:r>
              <a:rPr lang="en-US" sz="4000" i="1" dirty="0" smtClean="0"/>
              <a:t>take place? Where did it not take place? Why? </a:t>
            </a:r>
          </a:p>
          <a:p>
            <a:pPr marL="0" indent="0">
              <a:buNone/>
            </a:pPr>
            <a:endParaRPr lang="en-US" sz="4000" i="1" dirty="0" smtClean="0"/>
          </a:p>
          <a:p>
            <a:r>
              <a:rPr lang="en-US" sz="3600" dirty="0" smtClean="0"/>
              <a:t>If you were absent yesterday, retrieve the handout from “Monday” and begin reading/annotating and answering the questions</a:t>
            </a:r>
            <a:endParaRPr lang="en-US" sz="3600" dirty="0"/>
          </a:p>
        </p:txBody>
      </p:sp>
      <p:pic>
        <p:nvPicPr>
          <p:cNvPr id="4"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74491" y="1274763"/>
            <a:ext cx="1213909" cy="910432"/>
          </a:xfrm>
          <a:prstGeom prst="rect">
            <a:avLst/>
          </a:prstGeom>
        </p:spPr>
      </p:pic>
    </p:spTree>
    <p:extLst>
      <p:ext uri="{BB962C8B-B14F-4D97-AF65-F5344CB8AC3E}">
        <p14:creationId xmlns:p14="http://schemas.microsoft.com/office/powerpoint/2010/main" val="181369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(Tuesday, 12.3.19)</a:t>
            </a:r>
            <a:endParaRPr lang="en-US" dirty="0"/>
          </a:p>
        </p:txBody>
      </p:sp>
      <p:sp>
        <p:nvSpPr>
          <p:cNvPr id="3" name="Content Placeholder 2"/>
          <p:cNvSpPr>
            <a:spLocks noGrp="1"/>
          </p:cNvSpPr>
          <p:nvPr>
            <p:ph idx="1"/>
          </p:nvPr>
        </p:nvSpPr>
        <p:spPr>
          <a:xfrm>
            <a:off x="0" y="1447800"/>
            <a:ext cx="9144000" cy="5410199"/>
          </a:xfrm>
        </p:spPr>
        <p:txBody>
          <a:bodyPr/>
          <a:lstStyle/>
          <a:p>
            <a:r>
              <a:rPr lang="en-US" sz="4000" dirty="0" smtClean="0"/>
              <a:t>Complete the T-Chart that was provided yesterday (if absent, attached to handout)</a:t>
            </a:r>
          </a:p>
          <a:p>
            <a:pPr lvl="1"/>
            <a:r>
              <a:rPr lang="en-US" sz="3600" dirty="0" smtClean="0"/>
              <a:t>Economic-anything that deals with money, jobs, employers/employees, wages, businesses, etc.</a:t>
            </a:r>
          </a:p>
          <a:p>
            <a:pPr lvl="1"/>
            <a:r>
              <a:rPr lang="en-US" sz="3600" dirty="0" smtClean="0"/>
              <a:t>Political-anything that deals with power, laws, wars, government</a:t>
            </a:r>
          </a:p>
        </p:txBody>
      </p:sp>
      <p:pic>
        <p:nvPicPr>
          <p:cNvPr id="4"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010400" y="285750"/>
            <a:ext cx="1690158" cy="1267619"/>
          </a:xfrm>
          <a:prstGeom prst="rect">
            <a:avLst/>
          </a:prstGeom>
        </p:spPr>
      </p:pic>
      <p:pic>
        <p:nvPicPr>
          <p:cNvPr id="5"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178779" y="260350"/>
            <a:ext cx="1422046" cy="1066535"/>
          </a:xfrm>
          <a:prstGeom prst="rect">
            <a:avLst/>
          </a:prstGeom>
        </p:spPr>
      </p:pic>
    </p:spTree>
    <p:extLst>
      <p:ext uri="{BB962C8B-B14F-4D97-AF65-F5344CB8AC3E}">
        <p14:creationId xmlns:p14="http://schemas.microsoft.com/office/powerpoint/2010/main" val="495483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group</a:t>
            </a:r>
            <a:endParaRPr lang="en-US" dirty="0"/>
          </a:p>
        </p:txBody>
      </p:sp>
      <p:sp>
        <p:nvSpPr>
          <p:cNvPr id="3" name="Content Placeholder 2"/>
          <p:cNvSpPr>
            <a:spLocks noGrp="1"/>
          </p:cNvSpPr>
          <p:nvPr>
            <p:ph idx="1"/>
          </p:nvPr>
        </p:nvSpPr>
        <p:spPr/>
        <p:txBody>
          <a:bodyPr/>
          <a:lstStyle/>
          <a:p>
            <a:r>
              <a:rPr lang="en-US" dirty="0" smtClean="0"/>
              <a:t>Begin filling in the tracker.</a:t>
            </a:r>
          </a:p>
          <a:p>
            <a:pPr lvl="1"/>
            <a:r>
              <a:rPr lang="en-US" dirty="0" smtClean="0"/>
              <a:t>What you don’t complete becomes a part of your HW</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913697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723410" y="50799"/>
            <a:ext cx="1690158" cy="1267619"/>
          </a:xfrm>
          <a:prstGeom prst="rect">
            <a:avLst/>
          </a:prstGeom>
        </p:spPr>
      </p:pic>
    </p:spTree>
    <p:extLst>
      <p:ext uri="{BB962C8B-B14F-4D97-AF65-F5344CB8AC3E}">
        <p14:creationId xmlns:p14="http://schemas.microsoft.com/office/powerpoint/2010/main" val="8062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Effects of Industrialization</a:t>
            </a:r>
            <a:endParaRPr lang="en-US" dirty="0"/>
          </a:p>
        </p:txBody>
      </p:sp>
    </p:spTree>
    <p:extLst>
      <p:ext uri="{BB962C8B-B14F-4D97-AF65-F5344CB8AC3E}">
        <p14:creationId xmlns:p14="http://schemas.microsoft.com/office/powerpoint/2010/main" val="1368569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historical evidence</a:t>
            </a:r>
            <a:endParaRPr lang="en-US" dirty="0"/>
          </a:p>
        </p:txBody>
      </p:sp>
      <p:sp>
        <p:nvSpPr>
          <p:cNvPr id="3" name="Content Placeholder 2"/>
          <p:cNvSpPr>
            <a:spLocks noGrp="1"/>
          </p:cNvSpPr>
          <p:nvPr>
            <p:ph idx="1"/>
          </p:nvPr>
        </p:nvSpPr>
        <p:spPr/>
        <p:txBody>
          <a:bodyPr/>
          <a:lstStyle/>
          <a:p>
            <a:r>
              <a:rPr lang="en-US" dirty="0" smtClean="0"/>
              <a:t>While researching (reading) you need to draw conclusions</a:t>
            </a:r>
          </a:p>
          <a:p>
            <a:pPr lvl="1"/>
            <a:r>
              <a:rPr lang="en-US" dirty="0" smtClean="0"/>
              <a:t>Annotate (1-5 words)</a:t>
            </a:r>
          </a:p>
          <a:p>
            <a:pPr lvl="1"/>
            <a:r>
              <a:rPr lang="en-US" u="sng" dirty="0" smtClean="0"/>
              <a:t>Keep your framework in mind:</a:t>
            </a:r>
          </a:p>
          <a:p>
            <a:pPr lvl="1"/>
            <a:r>
              <a:rPr lang="en-US" dirty="0" smtClean="0"/>
              <a:t>What’s the framework for this unit?</a:t>
            </a:r>
          </a:p>
          <a:p>
            <a:pPr lvl="2"/>
            <a:r>
              <a:rPr lang="en-US" u="sng" dirty="0" smtClean="0"/>
              <a:t>Progress</a:t>
            </a:r>
          </a:p>
          <a:p>
            <a:pPr lvl="1"/>
            <a:r>
              <a:rPr lang="en-US" dirty="0" smtClean="0"/>
              <a:t>So, as we read today, we are looking to see if </a:t>
            </a:r>
            <a:r>
              <a:rPr lang="en-US" u="sng" dirty="0" smtClean="0"/>
              <a:t>progress</a:t>
            </a:r>
            <a:r>
              <a:rPr lang="en-US" dirty="0" smtClean="0"/>
              <a:t> is being </a:t>
            </a:r>
            <a:r>
              <a:rPr lang="en-US" u="sng" dirty="0" smtClean="0"/>
              <a:t>made or impeded (delayed/prevented/hindered)</a:t>
            </a:r>
            <a:r>
              <a:rPr lang="en-US" dirty="0" smtClean="0"/>
              <a:t>.</a:t>
            </a:r>
          </a:p>
        </p:txBody>
      </p:sp>
      <p:pic>
        <p:nvPicPr>
          <p:cNvPr id="4"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177617" y="234950"/>
            <a:ext cx="1690158" cy="1267619"/>
          </a:xfrm>
          <a:prstGeom prst="rect">
            <a:avLst/>
          </a:prstGeom>
        </p:spPr>
      </p:pic>
    </p:spTree>
    <p:extLst>
      <p:ext uri="{BB962C8B-B14F-4D97-AF65-F5344CB8AC3E}">
        <p14:creationId xmlns:p14="http://schemas.microsoft.com/office/powerpoint/2010/main" val="32598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1"/>
            <a:ext cx="2971799" cy="6669088"/>
          </a:xfrm>
        </p:spPr>
        <p:txBody>
          <a:bodyPr/>
          <a:lstStyle/>
          <a:p>
            <a:pPr marL="0" indent="0">
              <a:buNone/>
            </a:pPr>
            <a:r>
              <a:rPr lang="en-US" sz="3200" dirty="0" smtClean="0">
                <a:solidFill>
                  <a:schemeClr val="bg1"/>
                </a:solidFill>
              </a:rPr>
              <a:t>New England Factory Town</a:t>
            </a:r>
          </a:p>
          <a:p>
            <a:endParaRPr lang="en-US" dirty="0"/>
          </a:p>
          <a:p>
            <a:r>
              <a:rPr lang="en-US" dirty="0" smtClean="0"/>
              <a:t>The Artist here is showing a New England factory town. </a:t>
            </a:r>
            <a:endParaRPr lang="en-US" dirty="0"/>
          </a:p>
        </p:txBody>
      </p:sp>
      <p:sp>
        <p:nvSpPr>
          <p:cNvPr id="6" name="Content Placeholder 5"/>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470" y="761999"/>
            <a:ext cx="5753529" cy="60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384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Get with students who read your </a:t>
            </a:r>
            <a:r>
              <a:rPr lang="en-US" dirty="0"/>
              <a:t> similar </a:t>
            </a:r>
            <a:r>
              <a:rPr lang="en-US" dirty="0" smtClean="0"/>
              <a:t>article</a:t>
            </a:r>
          </a:p>
          <a:p>
            <a:r>
              <a:rPr lang="en-US" dirty="0" smtClean="0"/>
              <a:t>In your groups discuss the progress or lack or progress that you read about.</a:t>
            </a:r>
          </a:p>
          <a:p>
            <a:r>
              <a:rPr lang="en-US" dirty="0" smtClean="0"/>
              <a:t>Track this in your notes.</a:t>
            </a:r>
            <a:endParaRPr lang="en-US" dirty="0"/>
          </a:p>
        </p:txBody>
      </p:sp>
      <p:pic>
        <p:nvPicPr>
          <p:cNvPr id="5"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66800" y="4876800"/>
            <a:ext cx="1690158" cy="1267619"/>
          </a:xfrm>
          <a:prstGeom prst="rect">
            <a:avLst/>
          </a:prstGeom>
        </p:spPr>
      </p:pic>
    </p:spTree>
    <p:extLst>
      <p:ext uri="{BB962C8B-B14F-4D97-AF65-F5344CB8AC3E}">
        <p14:creationId xmlns:p14="http://schemas.microsoft.com/office/powerpoint/2010/main" val="4057123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457200"/>
            <a:ext cx="8642350" cy="868363"/>
          </a:xfrm>
        </p:spPr>
        <p:txBody>
          <a:bodyPr/>
          <a:lstStyle/>
          <a:p>
            <a:r>
              <a:rPr lang="en-US" dirty="0" smtClean="0"/>
              <a:t>The Different Economies- Copy in notebooks</a:t>
            </a:r>
            <a:endParaRPr lang="en-US" dirty="0"/>
          </a:p>
        </p:txBody>
      </p:sp>
      <p:sp>
        <p:nvSpPr>
          <p:cNvPr id="3" name="Content Placeholder 2"/>
          <p:cNvSpPr>
            <a:spLocks noGrp="1"/>
          </p:cNvSpPr>
          <p:nvPr>
            <p:ph idx="1"/>
          </p:nvPr>
        </p:nvSpPr>
        <p:spPr>
          <a:xfrm>
            <a:off x="0" y="1447801"/>
            <a:ext cx="8893175" cy="5221288"/>
          </a:xfrm>
        </p:spPr>
        <p:txBody>
          <a:bodyPr/>
          <a:lstStyle/>
          <a:p>
            <a:r>
              <a:rPr lang="en-US" dirty="0" smtClean="0"/>
              <a:t>Northern Commercial Economy</a:t>
            </a:r>
          </a:p>
          <a:p>
            <a:pPr lvl="1"/>
            <a:r>
              <a:rPr lang="en-US" dirty="0" smtClean="0"/>
              <a:t>Paid workers</a:t>
            </a:r>
          </a:p>
          <a:p>
            <a:pPr lvl="1"/>
            <a:r>
              <a:rPr lang="en-US" dirty="0" smtClean="0"/>
              <a:t>Goods are bought and sold with cash</a:t>
            </a:r>
          </a:p>
          <a:p>
            <a:pPr lvl="1"/>
            <a:r>
              <a:rPr lang="en-US" dirty="0" smtClean="0"/>
              <a:t>Cities</a:t>
            </a:r>
          </a:p>
          <a:p>
            <a:pPr lvl="1"/>
            <a:r>
              <a:rPr lang="en-US" dirty="0" smtClean="0"/>
              <a:t>Industry: Factories and manufacturing</a:t>
            </a:r>
          </a:p>
          <a:p>
            <a:r>
              <a:rPr lang="en-US" dirty="0" smtClean="0"/>
              <a:t>Southern Plantation Economy</a:t>
            </a:r>
          </a:p>
          <a:p>
            <a:pPr lvl="1"/>
            <a:r>
              <a:rPr lang="en-US" dirty="0" smtClean="0"/>
              <a:t>Slaves (unpaid)</a:t>
            </a:r>
          </a:p>
          <a:p>
            <a:pPr lvl="1"/>
            <a:r>
              <a:rPr lang="en-US" dirty="0" smtClean="0"/>
              <a:t>Goods traded directly off boat at plantation</a:t>
            </a:r>
          </a:p>
          <a:p>
            <a:pPr lvl="1"/>
            <a:r>
              <a:rPr lang="en-US" dirty="0" smtClean="0"/>
              <a:t>Rural/agricultural</a:t>
            </a:r>
          </a:p>
          <a:p>
            <a:pPr lvl="1"/>
            <a:r>
              <a:rPr lang="en-US" dirty="0" smtClean="0"/>
              <a:t>No Industry: import finished goods</a:t>
            </a:r>
            <a:endParaRPr lang="en-US" dirty="0"/>
          </a:p>
        </p:txBody>
      </p:sp>
    </p:spTree>
    <p:extLst>
      <p:ext uri="{BB962C8B-B14F-4D97-AF65-F5344CB8AC3E}">
        <p14:creationId xmlns:p14="http://schemas.microsoft.com/office/powerpoint/2010/main" val="20526663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1662668"/>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endParaRPr lang="en-US" dirty="0"/>
                    </a:p>
                  </a:txBody>
                  <a:tcPr/>
                </a:tc>
                <a:extLst>
                  <a:ext uri="{0D108BD9-81ED-4DB2-BD59-A6C34878D82A}">
                    <a16:rowId xmlns:a16="http://schemas.microsoft.com/office/drawing/2014/main" val="10000"/>
                  </a:ext>
                </a:extLst>
              </a:tr>
              <a:tr h="5942016">
                <a:tc>
                  <a:txBody>
                    <a:bodyPr/>
                    <a:lstStyle/>
                    <a:p>
                      <a:pPr algn="r"/>
                      <a:endParaRPr lang="en-US" sz="3200" dirty="0" smtClean="0"/>
                    </a:p>
                    <a:p>
                      <a:pPr algn="r"/>
                      <a:endParaRPr lang="en-US" dirty="0" smtClean="0"/>
                    </a:p>
                    <a:p>
                      <a:pPr algn="r"/>
                      <a:endParaRPr lang="en-US" dirty="0" smtClean="0"/>
                    </a:p>
                    <a:p>
                      <a:pPr algn="ctr"/>
                      <a:r>
                        <a:rPr lang="en-US" sz="4800" b="1" u="sng" baseline="0" dirty="0" smtClean="0">
                          <a:solidFill>
                            <a:srgbClr val="000000"/>
                          </a:solidFill>
                        </a:rPr>
                        <a:t>Missouri Compromise</a:t>
                      </a:r>
                    </a:p>
                    <a:p>
                      <a:pPr algn="ctr"/>
                      <a:endParaRPr lang="en-US" sz="2400" b="0" baseline="0" dirty="0" smtClean="0">
                        <a:solidFill>
                          <a:srgbClr val="000000"/>
                        </a:solidFill>
                      </a:endParaRPr>
                    </a:p>
                    <a:p>
                      <a:r>
                        <a:rPr lang="en-US" sz="2400" b="0" baseline="0" dirty="0" smtClean="0">
                          <a:solidFill>
                            <a:srgbClr val="000000"/>
                          </a:solidFill>
                        </a:rPr>
                        <a:t>Big Question: How did the Missouri Compromise temporarily solve the problem between free and slave states?</a:t>
                      </a:r>
                      <a:endParaRPr lang="en-US" sz="2400" dirty="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62408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1819</a:t>
            </a:r>
            <a:endParaRPr lang="en-US" dirty="0"/>
          </a:p>
        </p:txBody>
      </p:sp>
      <p:sp>
        <p:nvSpPr>
          <p:cNvPr id="3" name="Content Placeholder 2"/>
          <p:cNvSpPr>
            <a:spLocks noGrp="1"/>
          </p:cNvSpPr>
          <p:nvPr>
            <p:ph idx="1"/>
          </p:nvPr>
        </p:nvSpPr>
        <p:spPr/>
        <p:txBody>
          <a:bodyPr/>
          <a:lstStyle/>
          <a:p>
            <a:r>
              <a:rPr lang="en-US" dirty="0" smtClean="0"/>
              <a:t>Everything is balanced</a:t>
            </a:r>
          </a:p>
          <a:p>
            <a:r>
              <a:rPr lang="en-US" dirty="0" smtClean="0"/>
              <a:t>Everything is “Great”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799"/>
            <a:ext cx="9144000" cy="543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1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I’m Missouri</a:t>
            </a:r>
            <a:endParaRPr lang="en-US" dirty="0"/>
          </a:p>
        </p:txBody>
      </p:sp>
      <p:sp>
        <p:nvSpPr>
          <p:cNvPr id="3" name="Content Placeholder 2"/>
          <p:cNvSpPr>
            <a:spLocks noGrp="1"/>
          </p:cNvSpPr>
          <p:nvPr>
            <p:ph idx="1"/>
          </p:nvPr>
        </p:nvSpPr>
        <p:spPr>
          <a:xfrm>
            <a:off x="0" y="1447801"/>
            <a:ext cx="9144000" cy="5221288"/>
          </a:xfrm>
        </p:spPr>
        <p:txBody>
          <a:bodyPr/>
          <a:lstStyle/>
          <a:p>
            <a:r>
              <a:rPr lang="en-US" dirty="0" smtClean="0"/>
              <a:t>These student(s) are Missouri</a:t>
            </a:r>
          </a:p>
          <a:p>
            <a:pPr lvl="1"/>
            <a:r>
              <a:rPr lang="en-US" dirty="0" smtClean="0"/>
              <a:t>They’d like to mess everything up</a:t>
            </a:r>
          </a:p>
          <a:p>
            <a:pPr lvl="1"/>
            <a:r>
              <a:rPr lang="en-US" dirty="0" smtClean="0"/>
              <a:t>They want to become a slave state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983" y="1385455"/>
            <a:ext cx="628384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 y="990599"/>
            <a:ext cx="9137073" cy="566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5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Tallmadge Amendment</a:t>
            </a:r>
            <a:endParaRPr lang="en-US" dirty="0"/>
          </a:p>
        </p:txBody>
      </p:sp>
      <p:sp>
        <p:nvSpPr>
          <p:cNvPr id="3" name="Content Placeholder 2"/>
          <p:cNvSpPr>
            <a:spLocks noGrp="1"/>
          </p:cNvSpPr>
          <p:nvPr>
            <p:ph idx="1"/>
          </p:nvPr>
        </p:nvSpPr>
        <p:spPr>
          <a:xfrm>
            <a:off x="0" y="1371601"/>
            <a:ext cx="9144000" cy="5297488"/>
          </a:xfrm>
        </p:spPr>
        <p:txBody>
          <a:bodyPr/>
          <a:lstStyle/>
          <a:p>
            <a:r>
              <a:rPr lang="en-US" dirty="0" smtClean="0"/>
              <a:t>It seemed as if Missouri would become a slave state with no problems until Mr. James Tallmadge amended the admission of Missouri.</a:t>
            </a:r>
          </a:p>
          <a:p>
            <a:r>
              <a:rPr lang="en-US" dirty="0" smtClean="0"/>
              <a:t>He said Missouri can come in as a state, but also added the following:</a:t>
            </a:r>
            <a:endParaRPr lang="en-US" dirty="0"/>
          </a:p>
        </p:txBody>
      </p:sp>
      <p:pic>
        <p:nvPicPr>
          <p:cNvPr id="4" name="Picture 3"/>
          <p:cNvPicPr/>
          <p:nvPr/>
        </p:nvPicPr>
        <p:blipFill>
          <a:blip r:embed="rId2"/>
          <a:stretch>
            <a:fillRect/>
          </a:stretch>
        </p:blipFill>
        <p:spPr>
          <a:xfrm>
            <a:off x="0" y="4343400"/>
            <a:ext cx="9144000" cy="1828800"/>
          </a:xfrm>
          <a:prstGeom prst="rect">
            <a:avLst/>
          </a:prstGeom>
        </p:spPr>
      </p:pic>
    </p:spTree>
    <p:extLst>
      <p:ext uri="{BB962C8B-B14F-4D97-AF65-F5344CB8AC3E}">
        <p14:creationId xmlns:p14="http://schemas.microsoft.com/office/powerpoint/2010/main" val="354981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some arguments</a:t>
            </a:r>
            <a:endParaRPr lang="en-US" dirty="0"/>
          </a:p>
        </p:txBody>
      </p:sp>
      <p:sp>
        <p:nvSpPr>
          <p:cNvPr id="3" name="Content Placeholder 2"/>
          <p:cNvSpPr>
            <a:spLocks noGrp="1"/>
          </p:cNvSpPr>
          <p:nvPr>
            <p:ph idx="1"/>
          </p:nvPr>
        </p:nvSpPr>
        <p:spPr>
          <a:xfrm>
            <a:off x="0" y="1447801"/>
            <a:ext cx="9144000" cy="5221288"/>
          </a:xfrm>
        </p:spPr>
        <p:txBody>
          <a:bodyPr/>
          <a:lstStyle/>
          <a:p>
            <a:r>
              <a:rPr lang="en-US" dirty="0" smtClean="0"/>
              <a:t>Arguments in support of Missouri becoming a slave state</a:t>
            </a:r>
          </a:p>
          <a:p>
            <a:r>
              <a:rPr lang="en-US" dirty="0" smtClean="0"/>
              <a:t>Arguments in opposition of Missouri becoming a slave state</a:t>
            </a:r>
          </a:p>
          <a:p>
            <a:pPr lvl="1"/>
            <a:r>
              <a:rPr lang="en-US" dirty="0" smtClean="0"/>
              <a:t>Read individually</a:t>
            </a:r>
          </a:p>
          <a:p>
            <a:pPr lvl="1"/>
            <a:r>
              <a:rPr lang="en-US" dirty="0" smtClean="0"/>
              <a:t>Later we will: Discuss in groups and Present Arguments</a:t>
            </a:r>
            <a:endParaRPr lang="en-US" dirty="0"/>
          </a:p>
        </p:txBody>
      </p:sp>
    </p:spTree>
    <p:extLst>
      <p:ext uri="{BB962C8B-B14F-4D97-AF65-F5344CB8AC3E}">
        <p14:creationId xmlns:p14="http://schemas.microsoft.com/office/powerpoint/2010/main" val="1795129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Missouri Compromise (Notes)</a:t>
            </a:r>
            <a:endParaRPr lang="en-US" dirty="0"/>
          </a:p>
        </p:txBody>
      </p:sp>
      <p:sp>
        <p:nvSpPr>
          <p:cNvPr id="3" name="Content Placeholder 2"/>
          <p:cNvSpPr>
            <a:spLocks noGrp="1"/>
          </p:cNvSpPr>
          <p:nvPr>
            <p:ph idx="1"/>
          </p:nvPr>
        </p:nvSpPr>
        <p:spPr>
          <a:xfrm>
            <a:off x="0" y="1447801"/>
            <a:ext cx="9144000" cy="5221288"/>
          </a:xfrm>
        </p:spPr>
        <p:txBody>
          <a:bodyPr>
            <a:normAutofit fontScale="92500"/>
          </a:bodyPr>
          <a:lstStyle/>
          <a:p>
            <a:r>
              <a:rPr lang="en-US" dirty="0" smtClean="0"/>
              <a:t>What makes the South Happy</a:t>
            </a:r>
          </a:p>
          <a:p>
            <a:pPr lvl="1"/>
            <a:r>
              <a:rPr lang="en-US" dirty="0" smtClean="0"/>
              <a:t>Missouri gets to become a slave state</a:t>
            </a:r>
          </a:p>
          <a:p>
            <a:r>
              <a:rPr lang="en-US" dirty="0" smtClean="0"/>
              <a:t>What makes the North Happy</a:t>
            </a:r>
          </a:p>
          <a:p>
            <a:pPr lvl="1"/>
            <a:r>
              <a:rPr lang="en-US" dirty="0" smtClean="0"/>
              <a:t>Maine is added to the union as a free state</a:t>
            </a:r>
          </a:p>
          <a:p>
            <a:pPr lvl="2"/>
            <a:r>
              <a:rPr lang="en-US" dirty="0" smtClean="0"/>
              <a:t>Keeps the number of free and slave states in the union equal</a:t>
            </a:r>
          </a:p>
          <a:p>
            <a:pPr lvl="2"/>
            <a:r>
              <a:rPr lang="en-US" dirty="0" smtClean="0"/>
              <a:t>The balance of power in the Senate is preserved</a:t>
            </a:r>
          </a:p>
          <a:p>
            <a:r>
              <a:rPr lang="en-US" dirty="0" smtClean="0"/>
              <a:t>What makes both sides happy, temporarily?</a:t>
            </a:r>
          </a:p>
          <a:p>
            <a:pPr lvl="1"/>
            <a:r>
              <a:rPr lang="en-US" dirty="0" smtClean="0"/>
              <a:t>A line is drawn South of Missouri</a:t>
            </a:r>
          </a:p>
          <a:p>
            <a:pPr lvl="2"/>
            <a:r>
              <a:rPr lang="en-US" dirty="0" smtClean="0"/>
              <a:t>States that come in south of that line=slave</a:t>
            </a:r>
          </a:p>
          <a:p>
            <a:pPr lvl="2"/>
            <a:r>
              <a:rPr lang="en-US" dirty="0" smtClean="0"/>
              <a:t>States that come in north of that line=free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2" y="1066800"/>
            <a:ext cx="9212404"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40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Why is the balance of power in the Senate important moving forward?</a:t>
            </a:r>
          </a:p>
          <a:p>
            <a:r>
              <a:rPr lang="en-US" dirty="0" smtClean="0"/>
              <a:t>Based on what the map has shown us, why will that be an issue as Americans expand westward and create more states?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8" y="1219200"/>
            <a:ext cx="9212404"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7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9784630"/>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endParaRPr lang="en-US" dirty="0"/>
                    </a:p>
                  </a:txBody>
                  <a:tcPr/>
                </a:tc>
                <a:extLst>
                  <a:ext uri="{0D108BD9-81ED-4DB2-BD59-A6C34878D82A}">
                    <a16:rowId xmlns:a16="http://schemas.microsoft.com/office/drawing/2014/main" val="10000"/>
                  </a:ext>
                </a:extLst>
              </a:tr>
              <a:tr h="5942016">
                <a:tc>
                  <a:txBody>
                    <a:bodyPr/>
                    <a:lstStyle/>
                    <a:p>
                      <a:endParaRPr lang="en-US" dirty="0" smtClean="0"/>
                    </a:p>
                    <a:p>
                      <a:pPr algn="r"/>
                      <a:endParaRPr lang="en-US" dirty="0" smtClean="0"/>
                    </a:p>
                    <a:p>
                      <a:pPr algn="r"/>
                      <a:endParaRPr lang="en-US" dirty="0" smtClean="0"/>
                    </a:p>
                    <a:p>
                      <a:pPr algn="ctr"/>
                      <a:r>
                        <a:rPr lang="en-US" sz="4800" b="1" u="sng" baseline="0" dirty="0" smtClean="0">
                          <a:solidFill>
                            <a:srgbClr val="000000"/>
                          </a:solidFill>
                        </a:rPr>
                        <a:t>Andrew Jackson</a:t>
                      </a:r>
                    </a:p>
                    <a:p>
                      <a:pPr algn="ctr"/>
                      <a:endParaRPr lang="en-US" sz="2400" b="0" baseline="0" dirty="0" smtClean="0">
                        <a:solidFill>
                          <a:srgbClr val="000000"/>
                        </a:solidFill>
                      </a:endParaRPr>
                    </a:p>
                    <a:p>
                      <a:r>
                        <a:rPr lang="en-US" sz="2400" b="0" baseline="0" dirty="0" smtClean="0">
                          <a:solidFill>
                            <a:srgbClr val="000000"/>
                          </a:solidFill>
                        </a:rPr>
                        <a:t>Big Question: What are Jackson’s 3 most infamous policies as president?</a:t>
                      </a:r>
                      <a:endParaRPr lang="en-US" sz="2400" dirty="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8470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Cities</a:t>
            </a:r>
            <a:endParaRPr lang="en-US" dirty="0"/>
          </a:p>
        </p:txBody>
      </p:sp>
      <p:sp>
        <p:nvSpPr>
          <p:cNvPr id="3" name="Content Placeholder 2"/>
          <p:cNvSpPr>
            <a:spLocks noGrp="1"/>
          </p:cNvSpPr>
          <p:nvPr>
            <p:ph sz="half" idx="1"/>
          </p:nvPr>
        </p:nvSpPr>
        <p:spPr>
          <a:xfrm>
            <a:off x="250825" y="1371601"/>
            <a:ext cx="2416175" cy="5297488"/>
          </a:xfrm>
        </p:spPr>
        <p:txBody>
          <a:bodyPr/>
          <a:lstStyle/>
          <a:p>
            <a:r>
              <a:rPr lang="en-US" dirty="0" smtClean="0"/>
              <a:t>The Growth of cities in America from the years 1820-1840</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153049" y="990600"/>
            <a:ext cx="5966428"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8220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3"/>
            <a:ext cx="9144000" cy="808038"/>
          </a:xfrm>
        </p:spPr>
        <p:txBody>
          <a:bodyPr/>
          <a:lstStyle/>
          <a:p>
            <a:r>
              <a:rPr lang="en-US" dirty="0" smtClean="0"/>
              <a:t>Who Would You Vote For? Why?</a:t>
            </a:r>
            <a:endParaRPr lang="en-US" dirty="0"/>
          </a:p>
        </p:txBody>
      </p:sp>
      <p:sp>
        <p:nvSpPr>
          <p:cNvPr id="4" name="Text Placeholder 3"/>
          <p:cNvSpPr>
            <a:spLocks noGrp="1"/>
          </p:cNvSpPr>
          <p:nvPr>
            <p:ph type="body" idx="1"/>
          </p:nvPr>
        </p:nvSpPr>
        <p:spPr>
          <a:xfrm>
            <a:off x="40745" y="892439"/>
            <a:ext cx="4497388" cy="639762"/>
          </a:xfrm>
        </p:spPr>
        <p:txBody>
          <a:bodyPr/>
          <a:lstStyle/>
          <a:p>
            <a:r>
              <a:rPr lang="en-US" dirty="0" smtClean="0">
                <a:solidFill>
                  <a:schemeClr val="bg1"/>
                </a:solidFill>
              </a:rPr>
              <a:t>Candidate 1</a:t>
            </a:r>
            <a:endParaRPr lang="en-US" dirty="0">
              <a:solidFill>
                <a:schemeClr val="bg1"/>
              </a:solidFill>
            </a:endParaRPr>
          </a:p>
        </p:txBody>
      </p:sp>
      <p:sp>
        <p:nvSpPr>
          <p:cNvPr id="5" name="Content Placeholder 4"/>
          <p:cNvSpPr>
            <a:spLocks noGrp="1"/>
          </p:cNvSpPr>
          <p:nvPr>
            <p:ph sz="half" idx="2"/>
          </p:nvPr>
        </p:nvSpPr>
        <p:spPr>
          <a:xfrm>
            <a:off x="0" y="1532202"/>
            <a:ext cx="4497388" cy="5325798"/>
          </a:xfrm>
        </p:spPr>
        <p:txBody>
          <a:bodyPr>
            <a:normAutofit fontScale="92500" lnSpcReduction="20000"/>
          </a:bodyPr>
          <a:lstStyle/>
          <a:p>
            <a:pPr marL="0" indent="0">
              <a:buNone/>
            </a:pPr>
            <a:r>
              <a:rPr lang="en-US" dirty="0" smtClean="0"/>
              <a:t>-Champion </a:t>
            </a:r>
            <a:r>
              <a:rPr lang="en-US" dirty="0"/>
              <a:t>of the Common Man – relates to the people, self-made </a:t>
            </a:r>
            <a:r>
              <a:rPr lang="en-US" dirty="0" smtClean="0"/>
              <a:t>success.</a:t>
            </a:r>
          </a:p>
          <a:p>
            <a:pPr marL="0" indent="0">
              <a:buNone/>
            </a:pPr>
            <a:r>
              <a:rPr lang="en-US" dirty="0"/>
              <a:t>-</a:t>
            </a:r>
            <a:r>
              <a:rPr lang="en-US" dirty="0" smtClean="0"/>
              <a:t>Fought </a:t>
            </a:r>
            <a:r>
              <a:rPr lang="en-US" dirty="0"/>
              <a:t>for the rights of the “working man.” </a:t>
            </a:r>
          </a:p>
          <a:p>
            <a:pPr marL="0" indent="0">
              <a:buNone/>
            </a:pPr>
            <a:r>
              <a:rPr lang="en-US" dirty="0" smtClean="0"/>
              <a:t>-Spreads </a:t>
            </a:r>
            <a:r>
              <a:rPr lang="en-US" dirty="0"/>
              <a:t>democratic values and rights to more citizens. </a:t>
            </a:r>
          </a:p>
          <a:p>
            <a:pPr marL="0" indent="0">
              <a:buNone/>
            </a:pPr>
            <a:r>
              <a:rPr lang="en-US" dirty="0" smtClean="0"/>
              <a:t>-Against </a:t>
            </a:r>
            <a:r>
              <a:rPr lang="en-US" dirty="0"/>
              <a:t>big business and </a:t>
            </a:r>
            <a:r>
              <a:rPr lang="en-US" dirty="0" smtClean="0"/>
              <a:t>the </a:t>
            </a:r>
            <a:r>
              <a:rPr lang="en-US" dirty="0"/>
              <a:t>rich. -</a:t>
            </a:r>
            <a:r>
              <a:rPr lang="en-US" dirty="0" smtClean="0"/>
              <a:t>For </a:t>
            </a:r>
            <a:r>
              <a:rPr lang="en-US" dirty="0"/>
              <a:t>a limited government. </a:t>
            </a:r>
          </a:p>
          <a:p>
            <a:pPr marL="0" indent="0">
              <a:buNone/>
            </a:pPr>
            <a:r>
              <a:rPr lang="en-US" dirty="0" smtClean="0"/>
              <a:t>-Fights </a:t>
            </a:r>
            <a:r>
              <a:rPr lang="en-US" dirty="0"/>
              <a:t>against corruption. </a:t>
            </a:r>
          </a:p>
          <a:p>
            <a:pPr marL="0" indent="0">
              <a:buNone/>
            </a:pPr>
            <a:r>
              <a:rPr lang="en-US" dirty="0" smtClean="0"/>
              <a:t>-A </a:t>
            </a:r>
            <a:r>
              <a:rPr lang="en-US" dirty="0"/>
              <a:t>National War hero. </a:t>
            </a:r>
          </a:p>
          <a:p>
            <a:pPr marL="0" indent="0">
              <a:buNone/>
            </a:pPr>
            <a:r>
              <a:rPr lang="en-US" dirty="0" smtClean="0"/>
              <a:t>-Argued </a:t>
            </a:r>
            <a:r>
              <a:rPr lang="en-US" dirty="0"/>
              <a:t>that all white men have the right to liberty. </a:t>
            </a:r>
          </a:p>
          <a:p>
            <a:pPr marL="0" indent="0">
              <a:buNone/>
            </a:pPr>
            <a:r>
              <a:rPr lang="en-US" dirty="0" smtClean="0"/>
              <a:t>-Destroyed </a:t>
            </a:r>
            <a:r>
              <a:rPr lang="en-US" dirty="0"/>
              <a:t>an economic institution of greed and corruption. </a:t>
            </a:r>
          </a:p>
        </p:txBody>
      </p:sp>
      <p:sp>
        <p:nvSpPr>
          <p:cNvPr id="6" name="Text Placeholder 5"/>
          <p:cNvSpPr>
            <a:spLocks noGrp="1"/>
          </p:cNvSpPr>
          <p:nvPr>
            <p:ph type="body" sz="quarter" idx="3"/>
          </p:nvPr>
        </p:nvSpPr>
        <p:spPr>
          <a:xfrm>
            <a:off x="4645024" y="892439"/>
            <a:ext cx="4498975" cy="639762"/>
          </a:xfrm>
        </p:spPr>
        <p:txBody>
          <a:bodyPr/>
          <a:lstStyle/>
          <a:p>
            <a:r>
              <a:rPr lang="en-US" dirty="0" smtClean="0">
                <a:solidFill>
                  <a:schemeClr val="bg1"/>
                </a:solidFill>
              </a:rPr>
              <a:t>Candidate A</a:t>
            </a:r>
            <a:endParaRPr lang="en-US" dirty="0">
              <a:solidFill>
                <a:schemeClr val="bg1"/>
              </a:solidFill>
            </a:endParaRPr>
          </a:p>
        </p:txBody>
      </p:sp>
      <p:sp>
        <p:nvSpPr>
          <p:cNvPr id="7" name="Content Placeholder 6"/>
          <p:cNvSpPr>
            <a:spLocks noGrp="1"/>
          </p:cNvSpPr>
          <p:nvPr>
            <p:ph sz="quarter" idx="4"/>
          </p:nvPr>
        </p:nvSpPr>
        <p:spPr>
          <a:xfrm>
            <a:off x="4645025" y="1532201"/>
            <a:ext cx="4498975" cy="5325798"/>
          </a:xfrm>
        </p:spPr>
        <p:txBody>
          <a:bodyPr>
            <a:normAutofit fontScale="92500" lnSpcReduction="10000"/>
          </a:bodyPr>
          <a:lstStyle/>
          <a:p>
            <a:pPr marL="0" indent="0">
              <a:buNone/>
            </a:pPr>
            <a:r>
              <a:rPr lang="en-US" sz="1900" dirty="0" smtClean="0"/>
              <a:t>-Enemies say he acts like a king/tyrant</a:t>
            </a:r>
            <a:endParaRPr lang="en-US" sz="1900" dirty="0"/>
          </a:p>
          <a:p>
            <a:pPr marL="0" indent="0">
              <a:buNone/>
            </a:pPr>
            <a:r>
              <a:rPr lang="en-US" sz="1900" dirty="0" smtClean="0"/>
              <a:t>-Used </a:t>
            </a:r>
            <a:r>
              <a:rPr lang="en-US" sz="1900" dirty="0"/>
              <a:t>more veto power than any other president. </a:t>
            </a:r>
          </a:p>
          <a:p>
            <a:pPr marL="0" indent="0">
              <a:buNone/>
            </a:pPr>
            <a:r>
              <a:rPr lang="en-US" sz="1900" dirty="0" smtClean="0"/>
              <a:t>-Went </a:t>
            </a:r>
            <a:r>
              <a:rPr lang="en-US" sz="1900" dirty="0"/>
              <a:t>against </a:t>
            </a:r>
            <a:r>
              <a:rPr lang="en-US" sz="1900" dirty="0" smtClean="0"/>
              <a:t>the Supreme Court</a:t>
            </a:r>
            <a:endParaRPr lang="en-US" sz="1900" dirty="0"/>
          </a:p>
          <a:p>
            <a:pPr marL="0" indent="0">
              <a:buNone/>
            </a:pPr>
            <a:r>
              <a:rPr lang="en-US" sz="1900" dirty="0" smtClean="0"/>
              <a:t>-Fired </a:t>
            </a:r>
            <a:r>
              <a:rPr lang="en-US" sz="1900" dirty="0"/>
              <a:t>over 200 experienced government employees. </a:t>
            </a:r>
          </a:p>
          <a:p>
            <a:pPr marL="0" indent="0">
              <a:buNone/>
            </a:pPr>
            <a:r>
              <a:rPr lang="en-US" sz="1900" dirty="0" smtClean="0"/>
              <a:t>-Abused </a:t>
            </a:r>
            <a:r>
              <a:rPr lang="en-US" sz="1900" dirty="0"/>
              <a:t>the constitution and used it to fit his aims. </a:t>
            </a:r>
          </a:p>
          <a:p>
            <a:pPr marL="0" indent="0">
              <a:buNone/>
            </a:pPr>
            <a:r>
              <a:rPr lang="en-US" sz="1900" dirty="0" smtClean="0"/>
              <a:t>-Accused </a:t>
            </a:r>
            <a:r>
              <a:rPr lang="en-US" sz="1900" dirty="0"/>
              <a:t>of spreading corruption in the government. </a:t>
            </a:r>
          </a:p>
          <a:p>
            <a:pPr marL="0" indent="0">
              <a:buNone/>
            </a:pPr>
            <a:r>
              <a:rPr lang="en-US" sz="1900" dirty="0" smtClean="0"/>
              <a:t>-Defied </a:t>
            </a:r>
            <a:r>
              <a:rPr lang="en-US" sz="1900" dirty="0"/>
              <a:t>the power and authority of other branches of government. </a:t>
            </a:r>
            <a:endParaRPr lang="en-US" sz="1900" dirty="0" smtClean="0"/>
          </a:p>
          <a:p>
            <a:pPr marL="0" indent="0">
              <a:buNone/>
            </a:pPr>
            <a:r>
              <a:rPr lang="en-US" sz="1900" dirty="0" smtClean="0"/>
              <a:t>-Slaughtered </a:t>
            </a:r>
            <a:r>
              <a:rPr lang="en-US" sz="1900" dirty="0"/>
              <a:t>Native Americans </a:t>
            </a:r>
            <a:r>
              <a:rPr lang="en-US" sz="1900" dirty="0" smtClean="0"/>
              <a:t>and stripped them of land/rights/dignity</a:t>
            </a:r>
          </a:p>
          <a:p>
            <a:pPr marL="0" indent="0">
              <a:buNone/>
            </a:pPr>
            <a:r>
              <a:rPr lang="en-US" sz="1900" dirty="0" smtClean="0"/>
              <a:t>-“</a:t>
            </a:r>
            <a:r>
              <a:rPr lang="en-US" sz="1900" dirty="0"/>
              <a:t>Killed” an important economic institution, later creating an economic recession. </a:t>
            </a:r>
          </a:p>
        </p:txBody>
      </p:sp>
      <p:cxnSp>
        <p:nvCxnSpPr>
          <p:cNvPr id="9" name="Straight Connector 8"/>
          <p:cNvCxnSpPr/>
          <p:nvPr/>
        </p:nvCxnSpPr>
        <p:spPr bwMode="auto">
          <a:xfrm>
            <a:off x="4497388" y="1417638"/>
            <a:ext cx="0" cy="5440362"/>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7126316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these candidates?</a:t>
            </a:r>
            <a:endParaRPr lang="en-US" dirty="0"/>
          </a:p>
        </p:txBody>
      </p:sp>
      <p:sp>
        <p:nvSpPr>
          <p:cNvPr id="7" name="Content Placeholder 6"/>
          <p:cNvSpPr>
            <a:spLocks noGrp="1"/>
          </p:cNvSpPr>
          <p:nvPr>
            <p:ph idx="1"/>
          </p:nvPr>
        </p:nvSpPr>
        <p:spPr/>
        <p:txBody>
          <a:bodyPr/>
          <a:lstStyle/>
          <a:p>
            <a:r>
              <a:rPr lang="en-US" dirty="0" smtClean="0"/>
              <a:t>They’re the same person</a:t>
            </a:r>
          </a:p>
          <a:p>
            <a:endParaRPr lang="en-US" dirty="0"/>
          </a:p>
        </p:txBody>
      </p:sp>
      <p:pic>
        <p:nvPicPr>
          <p:cNvPr id="8" name="Picture 7"/>
          <p:cNvPicPr>
            <a:picLocks noChangeAspect="1"/>
          </p:cNvPicPr>
          <p:nvPr/>
        </p:nvPicPr>
        <p:blipFill>
          <a:blip r:embed="rId2"/>
          <a:stretch>
            <a:fillRect/>
          </a:stretch>
        </p:blipFill>
        <p:spPr>
          <a:xfrm>
            <a:off x="1676400" y="1588"/>
            <a:ext cx="5486400" cy="6858000"/>
          </a:xfrm>
          <a:prstGeom prst="rect">
            <a:avLst/>
          </a:prstGeom>
        </p:spPr>
      </p:pic>
    </p:spTree>
    <p:extLst>
      <p:ext uri="{BB962C8B-B14F-4D97-AF65-F5344CB8AC3E}">
        <p14:creationId xmlns:p14="http://schemas.microsoft.com/office/powerpoint/2010/main" val="6635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Who was Andrew Jackson</a:t>
            </a:r>
            <a:endParaRPr lang="en-US" dirty="0"/>
          </a:p>
        </p:txBody>
      </p:sp>
      <p:sp>
        <p:nvSpPr>
          <p:cNvPr id="8" name="Content Placeholder 7"/>
          <p:cNvSpPr>
            <a:spLocks noGrp="1"/>
          </p:cNvSpPr>
          <p:nvPr>
            <p:ph idx="1"/>
          </p:nvPr>
        </p:nvSpPr>
        <p:spPr>
          <a:xfrm>
            <a:off x="0" y="1447801"/>
            <a:ext cx="9144000" cy="5221288"/>
          </a:xfrm>
        </p:spPr>
        <p:txBody>
          <a:bodyPr>
            <a:normAutofit fontScale="92500" lnSpcReduction="10000"/>
          </a:bodyPr>
          <a:lstStyle/>
          <a:p>
            <a:r>
              <a:rPr lang="en-US" dirty="0" smtClean="0"/>
              <a:t>Child of immigrants, orphaned at 12</a:t>
            </a:r>
          </a:p>
          <a:p>
            <a:r>
              <a:rPr lang="en-US" dirty="0" smtClean="0"/>
              <a:t>Poor</a:t>
            </a:r>
          </a:p>
          <a:p>
            <a:r>
              <a:rPr lang="en-US" dirty="0" smtClean="0"/>
              <a:t>Became wealthy on his own (super $$$)</a:t>
            </a:r>
          </a:p>
          <a:p>
            <a:r>
              <a:rPr lang="en-US" dirty="0" smtClean="0"/>
              <a:t>Slave Owner</a:t>
            </a:r>
          </a:p>
          <a:p>
            <a:r>
              <a:rPr lang="en-US" dirty="0" smtClean="0"/>
              <a:t>War Hero from the War of 1812</a:t>
            </a:r>
          </a:p>
          <a:p>
            <a:r>
              <a:rPr lang="en-US" dirty="0" smtClean="0"/>
              <a:t>Lost election of 1824 over corruption</a:t>
            </a:r>
          </a:p>
          <a:p>
            <a:r>
              <a:rPr lang="en-US" dirty="0" smtClean="0"/>
              <a:t>Claimed to be man of the people</a:t>
            </a:r>
          </a:p>
          <a:p>
            <a:pPr lvl="1"/>
            <a:r>
              <a:rPr lang="en-US" dirty="0" smtClean="0"/>
              <a:t>“I’m just like you, I’m a common man”</a:t>
            </a:r>
          </a:p>
          <a:p>
            <a:r>
              <a:rPr lang="en-US" dirty="0" smtClean="0"/>
              <a:t>Won the election of 1828 by a landslide</a:t>
            </a:r>
          </a:p>
          <a:p>
            <a:r>
              <a:rPr lang="en-US" dirty="0" smtClean="0"/>
              <a:t>7</a:t>
            </a:r>
            <a:r>
              <a:rPr lang="en-US" baseline="30000" dirty="0" smtClean="0"/>
              <a:t>th</a:t>
            </a:r>
            <a:r>
              <a:rPr lang="en-US" dirty="0" smtClean="0"/>
              <a:t> president of the US</a:t>
            </a:r>
          </a:p>
          <a:p>
            <a:endParaRPr lang="en-US" dirty="0"/>
          </a:p>
        </p:txBody>
      </p:sp>
    </p:spTree>
    <p:extLst>
      <p:ext uri="{BB962C8B-B14F-4D97-AF65-F5344CB8AC3E}">
        <p14:creationId xmlns:p14="http://schemas.microsoft.com/office/powerpoint/2010/main" val="1338024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Read/annotate</a:t>
            </a:r>
            <a:endParaRPr lang="en-US" dirty="0"/>
          </a:p>
        </p:txBody>
      </p:sp>
      <p:sp>
        <p:nvSpPr>
          <p:cNvPr id="3" name="Content Placeholder 2"/>
          <p:cNvSpPr>
            <a:spLocks noGrp="1"/>
          </p:cNvSpPr>
          <p:nvPr>
            <p:ph idx="1"/>
          </p:nvPr>
        </p:nvSpPr>
        <p:spPr/>
        <p:txBody>
          <a:bodyPr/>
          <a:lstStyle/>
          <a:p>
            <a:r>
              <a:rPr lang="en-US" dirty="0" smtClean="0"/>
              <a:t>Read the article on Jackson’s policy of being the “common man.”</a:t>
            </a:r>
          </a:p>
          <a:p>
            <a:pPr lvl="1"/>
            <a:r>
              <a:rPr lang="en-US" dirty="0" smtClean="0"/>
              <a:t>Annotate 1-5 words per paragraph</a:t>
            </a:r>
          </a:p>
          <a:p>
            <a:pPr lvl="1"/>
            <a:r>
              <a:rPr lang="en-US" dirty="0" smtClean="0"/>
              <a:t>Summarize in the box at the bottom</a:t>
            </a:r>
          </a:p>
          <a:p>
            <a:r>
              <a:rPr lang="en-US" b="1" dirty="0" smtClean="0"/>
              <a:t>Do not do the back page with the 4 questions.</a:t>
            </a:r>
            <a:endParaRPr lang="en-US" b="1" dirty="0"/>
          </a:p>
        </p:txBody>
      </p:sp>
      <p:pic>
        <p:nvPicPr>
          <p:cNvPr id="4"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43904" y="339722"/>
            <a:ext cx="1690158" cy="1267619"/>
          </a:xfrm>
          <a:prstGeom prst="rect">
            <a:avLst/>
          </a:prstGeom>
        </p:spPr>
      </p:pic>
    </p:spTree>
    <p:extLst>
      <p:ext uri="{BB962C8B-B14F-4D97-AF65-F5344CB8AC3E}">
        <p14:creationId xmlns:p14="http://schemas.microsoft.com/office/powerpoint/2010/main" val="2833920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 Rule?</a:t>
            </a:r>
            <a:endParaRPr lang="en-US" dirty="0"/>
          </a:p>
        </p:txBody>
      </p:sp>
      <p:sp>
        <p:nvSpPr>
          <p:cNvPr id="5" name="Content Placeholder 4"/>
          <p:cNvSpPr>
            <a:spLocks noGrp="1"/>
          </p:cNvSpPr>
          <p:nvPr>
            <p:ph idx="1"/>
          </p:nvPr>
        </p:nvSpPr>
        <p:spPr/>
        <p:txBody>
          <a:bodyPr/>
          <a:lstStyle/>
          <a:p>
            <a:r>
              <a:rPr lang="en-US" dirty="0" smtClean="0"/>
              <a:t>Jackson was elected when the “common man” was allowed  to vote.</a:t>
            </a:r>
          </a:p>
          <a:p>
            <a:r>
              <a:rPr lang="en-US" dirty="0" smtClean="0"/>
              <a:t>Let’s take a look at a painting of his inaugural ball</a:t>
            </a:r>
          </a:p>
          <a:p>
            <a:r>
              <a:rPr lang="en-US" dirty="0"/>
              <a:t>What is happening in this picture?</a:t>
            </a:r>
          </a:p>
          <a:p>
            <a:r>
              <a:rPr lang="en-US" dirty="0"/>
              <a:t>There were so many “common people” that attended the white house, that he had to put the punch bowls out on the lawn to get rid of the crowds inside.</a:t>
            </a:r>
          </a:p>
          <a:p>
            <a:endParaRPr lang="en-US" dirty="0" smtClean="0"/>
          </a:p>
        </p:txBody>
      </p:sp>
    </p:spTree>
    <p:extLst>
      <p:ext uri="{BB962C8B-B14F-4D97-AF65-F5344CB8AC3E}">
        <p14:creationId xmlns:p14="http://schemas.microsoft.com/office/powerpoint/2010/main" val="27544244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 Rule?</a:t>
            </a:r>
            <a:endParaRPr lang="en-US" dirty="0"/>
          </a:p>
        </p:txBody>
      </p:sp>
      <p:sp>
        <p:nvSpPr>
          <p:cNvPr id="5" name="Content Placeholder 4"/>
          <p:cNvSpPr>
            <a:spLocks noGrp="1"/>
          </p:cNvSpPr>
          <p:nvPr>
            <p:ph idx="1"/>
          </p:nvPr>
        </p:nvSpPr>
        <p:spPr/>
        <p:txBody>
          <a:bodyPr/>
          <a:lstStyle/>
          <a:p>
            <a:r>
              <a:rPr lang="en-US" dirty="0" smtClean="0"/>
              <a:t>Jackson was elected when the “common man” was allowed  to vote.</a:t>
            </a:r>
          </a:p>
          <a:p>
            <a:r>
              <a:rPr lang="en-US" dirty="0" smtClean="0"/>
              <a:t>Let’s take a look at a painting of his inaugural ball</a:t>
            </a:r>
          </a:p>
          <a:p>
            <a:r>
              <a:rPr lang="en-US" dirty="0" smtClean="0"/>
              <a:t>What is happening in this picture?</a:t>
            </a:r>
          </a:p>
          <a:p>
            <a:r>
              <a:rPr lang="en-US" dirty="0" smtClean="0"/>
              <a:t>There were so many “common people” that attended the white house, that he had to put the punch bowls out on the lawn to get rid of the crowds inside.</a:t>
            </a:r>
            <a:endParaRPr lang="en-US" dirty="0"/>
          </a:p>
        </p:txBody>
      </p:sp>
      <p:pic>
        <p:nvPicPr>
          <p:cNvPr id="6" name="Content Placeholder 3"/>
          <p:cNvPicPr>
            <a:picLocks noChangeAspect="1"/>
          </p:cNvPicPr>
          <p:nvPr/>
        </p:nvPicPr>
        <p:blipFill>
          <a:blip r:embed="rId2"/>
          <a:stretch>
            <a:fillRect/>
          </a:stretch>
        </p:blipFill>
        <p:spPr bwMode="auto">
          <a:xfrm>
            <a:off x="0" y="457200"/>
            <a:ext cx="9144000" cy="6043682"/>
          </a:xfrm>
          <a:prstGeom prst="rect">
            <a:avLst/>
          </a:prstGeom>
          <a:noFill/>
          <a:ln w="9525">
            <a:noFill/>
            <a:miter lim="800000"/>
            <a:headEnd/>
            <a:tailEnd/>
          </a:ln>
          <a:effectLst/>
        </p:spPr>
      </p:pic>
    </p:spTree>
    <p:extLst>
      <p:ext uri="{BB962C8B-B14F-4D97-AF65-F5344CB8AC3E}">
        <p14:creationId xmlns:p14="http://schemas.microsoft.com/office/powerpoint/2010/main" val="6730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Spoils System</a:t>
            </a:r>
            <a:endParaRPr lang="en-US" dirty="0"/>
          </a:p>
        </p:txBody>
      </p:sp>
      <p:sp>
        <p:nvSpPr>
          <p:cNvPr id="3" name="Content Placeholder 2"/>
          <p:cNvSpPr>
            <a:spLocks noGrp="1"/>
          </p:cNvSpPr>
          <p:nvPr>
            <p:ph idx="1"/>
          </p:nvPr>
        </p:nvSpPr>
        <p:spPr>
          <a:xfrm>
            <a:off x="0" y="1371601"/>
            <a:ext cx="9144000" cy="5297488"/>
          </a:xfrm>
        </p:spPr>
        <p:txBody>
          <a:bodyPr/>
          <a:lstStyle/>
          <a:p>
            <a:r>
              <a:rPr lang="en-US" dirty="0" smtClean="0"/>
              <a:t>To the Victor belong the spoils…</a:t>
            </a:r>
          </a:p>
          <a:p>
            <a:pPr lvl="1"/>
            <a:r>
              <a:rPr lang="en-US" dirty="0" smtClean="0"/>
              <a:t>This comes from ancient times</a:t>
            </a:r>
          </a:p>
          <a:p>
            <a:pPr lvl="1"/>
            <a:r>
              <a:rPr lang="en-US" dirty="0" smtClean="0"/>
              <a:t>When one empire defeated a city, the soldiers would get to loot the city.</a:t>
            </a:r>
          </a:p>
          <a:p>
            <a:pPr lvl="2"/>
            <a:r>
              <a:rPr lang="en-US" dirty="0" smtClean="0"/>
              <a:t>Gold, silver, jewels, food, slaves</a:t>
            </a:r>
          </a:p>
          <a:p>
            <a:pPr lvl="1"/>
            <a:r>
              <a:rPr lang="en-US" dirty="0" smtClean="0"/>
              <a:t>These were called the spoils of war</a:t>
            </a:r>
          </a:p>
          <a:p>
            <a:r>
              <a:rPr lang="en-US" dirty="0" smtClean="0"/>
              <a:t>Similarly, when Jackson won the presidency, he will institute something called the Spoils System</a:t>
            </a:r>
          </a:p>
          <a:p>
            <a:r>
              <a:rPr lang="en-US" dirty="0" smtClean="0"/>
              <a:t>Let’s find out what that means</a:t>
            </a:r>
            <a:endParaRPr lang="en-US" dirty="0"/>
          </a:p>
        </p:txBody>
      </p:sp>
    </p:spTree>
    <p:extLst>
      <p:ext uri="{BB962C8B-B14F-4D97-AF65-F5344CB8AC3E}">
        <p14:creationId xmlns:p14="http://schemas.microsoft.com/office/powerpoint/2010/main" val="21450365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Spoils System Reading</a:t>
            </a:r>
            <a:endParaRPr lang="en-US" dirty="0"/>
          </a:p>
        </p:txBody>
      </p:sp>
      <p:sp>
        <p:nvSpPr>
          <p:cNvPr id="3" name="Content Placeholder 2"/>
          <p:cNvSpPr>
            <a:spLocks noGrp="1"/>
          </p:cNvSpPr>
          <p:nvPr>
            <p:ph idx="1"/>
          </p:nvPr>
        </p:nvSpPr>
        <p:spPr/>
        <p:txBody>
          <a:bodyPr/>
          <a:lstStyle/>
          <a:p>
            <a:r>
              <a:rPr lang="en-US" dirty="0" smtClean="0"/>
              <a:t>Read and annotate 1-5 words per paragraph</a:t>
            </a:r>
          </a:p>
          <a:p>
            <a:r>
              <a:rPr lang="en-US" dirty="0" smtClean="0"/>
              <a:t>Then answer the four questions at the bottom</a:t>
            </a:r>
          </a:p>
          <a:p>
            <a:endParaRPr lang="en-US" dirty="0"/>
          </a:p>
        </p:txBody>
      </p:sp>
      <p:pic>
        <p:nvPicPr>
          <p:cNvPr id="5"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00" y="4419600"/>
            <a:ext cx="1690158" cy="1267619"/>
          </a:xfrm>
          <a:prstGeom prst="rect">
            <a:avLst/>
          </a:prstGeom>
        </p:spPr>
      </p:pic>
      <p:pic>
        <p:nvPicPr>
          <p:cNvPr id="6" name="count_down_5M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28800" y="4419600"/>
            <a:ext cx="1690158" cy="1267619"/>
          </a:xfrm>
          <a:prstGeom prst="rect">
            <a:avLst/>
          </a:prstGeom>
        </p:spPr>
      </p:pic>
    </p:spTree>
    <p:extLst>
      <p:ext uri="{BB962C8B-B14F-4D97-AF65-F5344CB8AC3E}">
        <p14:creationId xmlns:p14="http://schemas.microsoft.com/office/powerpoint/2010/main" val="4236639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Questions</a:t>
            </a:r>
            <a:endParaRPr lang="en-US" dirty="0"/>
          </a:p>
        </p:txBody>
      </p:sp>
      <p:sp>
        <p:nvSpPr>
          <p:cNvPr id="3" name="Content Placeholder 2"/>
          <p:cNvSpPr>
            <a:spLocks noGrp="1"/>
          </p:cNvSpPr>
          <p:nvPr>
            <p:ph idx="1"/>
          </p:nvPr>
        </p:nvSpPr>
        <p:spPr>
          <a:xfrm>
            <a:off x="0" y="1524001"/>
            <a:ext cx="9144000" cy="5145088"/>
          </a:xfrm>
        </p:spPr>
        <p:txBody>
          <a:bodyPr>
            <a:normAutofit lnSpcReduction="10000"/>
          </a:bodyPr>
          <a:lstStyle/>
          <a:p>
            <a:pPr lvl="0"/>
            <a:r>
              <a:rPr lang="en-US" dirty="0"/>
              <a:t>Go back to the first paragraph: What does “to the victor belong the spoils” mean to Jackson and his followers?</a:t>
            </a:r>
          </a:p>
          <a:p>
            <a:pPr lvl="0"/>
            <a:r>
              <a:rPr lang="en-US" dirty="0" smtClean="0"/>
              <a:t>Define </a:t>
            </a:r>
            <a:r>
              <a:rPr lang="en-US" dirty="0"/>
              <a:t>the Spoils System, according to paragraph 2.</a:t>
            </a:r>
          </a:p>
          <a:p>
            <a:r>
              <a:rPr lang="en-US" dirty="0" smtClean="0"/>
              <a:t>According </a:t>
            </a:r>
            <a:r>
              <a:rPr lang="en-US" dirty="0"/>
              <a:t>to paragraph 3, did Jackson follow through with his “common man” promises?</a:t>
            </a:r>
          </a:p>
          <a:p>
            <a:pPr lvl="0"/>
            <a:r>
              <a:rPr lang="en-US" dirty="0" smtClean="0"/>
              <a:t>What </a:t>
            </a:r>
            <a:r>
              <a:rPr lang="en-US" dirty="0"/>
              <a:t>are the criticisms of Jackson’s Spoils system?</a:t>
            </a:r>
          </a:p>
          <a:p>
            <a:endParaRPr lang="en-US" dirty="0"/>
          </a:p>
        </p:txBody>
      </p:sp>
    </p:spTree>
    <p:extLst>
      <p:ext uri="{BB962C8B-B14F-4D97-AF65-F5344CB8AC3E}">
        <p14:creationId xmlns:p14="http://schemas.microsoft.com/office/powerpoint/2010/main" val="32287611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1829928"/>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r>
                        <a:rPr lang="en-US" dirty="0" smtClean="0"/>
                        <a:t>Blank</a:t>
                      </a:r>
                      <a:r>
                        <a:rPr lang="en-US" baseline="0" dirty="0" smtClean="0"/>
                        <a:t> Side of Index Card</a:t>
                      </a:r>
                      <a:endParaRPr lang="en-US" dirty="0"/>
                    </a:p>
                  </a:txBody>
                  <a:tcPr/>
                </a:tc>
                <a:extLst>
                  <a:ext uri="{0D108BD9-81ED-4DB2-BD59-A6C34878D82A}">
                    <a16:rowId xmlns:a16="http://schemas.microsoft.com/office/drawing/2014/main" val="10000"/>
                  </a:ext>
                </a:extLst>
              </a:tr>
              <a:tr h="5942016">
                <a:tc>
                  <a:txBody>
                    <a:bodyPr/>
                    <a:lstStyle/>
                    <a:p>
                      <a:endParaRPr lang="en-US" dirty="0" smtClean="0"/>
                    </a:p>
                    <a:p>
                      <a:pPr algn="r"/>
                      <a:r>
                        <a:rPr lang="en-US" sz="3200" dirty="0" smtClean="0"/>
                        <a:t>#21</a:t>
                      </a:r>
                    </a:p>
                    <a:p>
                      <a:pPr algn="r"/>
                      <a:endParaRPr lang="en-US" dirty="0" smtClean="0"/>
                    </a:p>
                    <a:p>
                      <a:pPr algn="r"/>
                      <a:endParaRPr lang="en-US" dirty="0" smtClean="0"/>
                    </a:p>
                    <a:p>
                      <a:pPr algn="ctr"/>
                      <a:r>
                        <a:rPr lang="en-US" sz="4800" b="1" u="sng" baseline="0" dirty="0" smtClean="0">
                          <a:solidFill>
                            <a:srgbClr val="000000"/>
                          </a:solidFill>
                        </a:rPr>
                        <a:t>Missouri Compromise</a:t>
                      </a:r>
                    </a:p>
                    <a:p>
                      <a:pPr algn="ctr"/>
                      <a:endParaRPr lang="en-US" sz="2400" b="0" baseline="0" dirty="0" smtClean="0">
                        <a:solidFill>
                          <a:srgbClr val="000000"/>
                        </a:solidFill>
                      </a:endParaRPr>
                    </a:p>
                    <a:p>
                      <a:r>
                        <a:rPr lang="en-US" sz="2400" b="0" baseline="0" dirty="0" smtClean="0">
                          <a:solidFill>
                            <a:srgbClr val="000000"/>
                          </a:solidFill>
                        </a:rPr>
                        <a:t>Big Question: How did the Missouri Compromise temporarily solve the problem between free and slave states?</a:t>
                      </a:r>
                      <a:endParaRPr lang="en-US" sz="2400" dirty="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2394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Slums</a:t>
            </a:r>
            <a:endParaRPr lang="en-US" dirty="0"/>
          </a:p>
        </p:txBody>
      </p:sp>
      <p:sp>
        <p:nvSpPr>
          <p:cNvPr id="3" name="Content Placeholder 2"/>
          <p:cNvSpPr>
            <a:spLocks noGrp="1"/>
          </p:cNvSpPr>
          <p:nvPr>
            <p:ph sz="half" idx="1"/>
          </p:nvPr>
        </p:nvSpPr>
        <p:spPr>
          <a:xfrm>
            <a:off x="1" y="1447801"/>
            <a:ext cx="3810000" cy="5221288"/>
          </a:xfrm>
        </p:spPr>
        <p:txBody>
          <a:bodyPr/>
          <a:lstStyle/>
          <a:p>
            <a:r>
              <a:rPr lang="en-US" dirty="0" smtClean="0"/>
              <a:t>The rapid growth of cities, combined with a shortage in housing led to the creation of slums in many cities.</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0001" y="5045"/>
            <a:ext cx="5334000" cy="688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9951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4738904"/>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r>
                        <a:rPr lang="en-US" dirty="0" smtClean="0"/>
                        <a:t>Blank</a:t>
                      </a:r>
                      <a:r>
                        <a:rPr lang="en-US" baseline="0" dirty="0" smtClean="0"/>
                        <a:t> Side of Index Card</a:t>
                      </a:r>
                      <a:endParaRPr lang="en-US" dirty="0"/>
                    </a:p>
                  </a:txBody>
                  <a:tcPr/>
                </a:tc>
                <a:extLst>
                  <a:ext uri="{0D108BD9-81ED-4DB2-BD59-A6C34878D82A}">
                    <a16:rowId xmlns:a16="http://schemas.microsoft.com/office/drawing/2014/main" val="10000"/>
                  </a:ext>
                </a:extLst>
              </a:tr>
              <a:tr h="5942016">
                <a:tc>
                  <a:txBody>
                    <a:bodyPr/>
                    <a:lstStyle/>
                    <a:p>
                      <a:endParaRPr lang="en-US" dirty="0" smtClean="0"/>
                    </a:p>
                    <a:p>
                      <a:pPr algn="r"/>
                      <a:r>
                        <a:rPr lang="en-US" sz="3200" dirty="0" smtClean="0"/>
                        <a:t>#22</a:t>
                      </a:r>
                    </a:p>
                    <a:p>
                      <a:pPr algn="r"/>
                      <a:endParaRPr lang="en-US" dirty="0" smtClean="0"/>
                    </a:p>
                    <a:p>
                      <a:pPr algn="r"/>
                      <a:endParaRPr lang="en-US" dirty="0" smtClean="0"/>
                    </a:p>
                    <a:p>
                      <a:pPr algn="ctr"/>
                      <a:r>
                        <a:rPr lang="en-US" sz="4800" b="1" u="sng" baseline="0" dirty="0" smtClean="0">
                          <a:solidFill>
                            <a:srgbClr val="000000"/>
                          </a:solidFill>
                        </a:rPr>
                        <a:t>Jackson and Indian Removal</a:t>
                      </a:r>
                    </a:p>
                    <a:p>
                      <a:pPr algn="ctr"/>
                      <a:endParaRPr lang="en-US" sz="2400" b="0" baseline="0" dirty="0" smtClean="0">
                        <a:solidFill>
                          <a:srgbClr val="000000"/>
                        </a:solidFill>
                      </a:endParaRPr>
                    </a:p>
                    <a:p>
                      <a:r>
                        <a:rPr lang="en-US" sz="2400" b="0" baseline="0" dirty="0" smtClean="0">
                          <a:solidFill>
                            <a:srgbClr val="000000"/>
                          </a:solidFill>
                        </a:rPr>
                        <a:t>Big Question: How was Jackson’s actual policy different from what he had previously said?</a:t>
                      </a:r>
                      <a:endParaRPr lang="en-US" sz="2400" dirty="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39406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8478466"/>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r>
                        <a:rPr lang="en-US" dirty="0" smtClean="0"/>
                        <a:t>Blank</a:t>
                      </a:r>
                      <a:r>
                        <a:rPr lang="en-US" baseline="0" dirty="0" smtClean="0"/>
                        <a:t> Side of Index Card</a:t>
                      </a:r>
                      <a:endParaRPr lang="en-US" dirty="0"/>
                    </a:p>
                  </a:txBody>
                  <a:tcPr/>
                </a:tc>
                <a:extLst>
                  <a:ext uri="{0D108BD9-81ED-4DB2-BD59-A6C34878D82A}">
                    <a16:rowId xmlns:a16="http://schemas.microsoft.com/office/drawing/2014/main" val="10000"/>
                  </a:ext>
                </a:extLst>
              </a:tr>
              <a:tr h="5942016">
                <a:tc>
                  <a:txBody>
                    <a:bodyPr/>
                    <a:lstStyle/>
                    <a:p>
                      <a:endParaRPr lang="en-US" dirty="0" smtClean="0"/>
                    </a:p>
                    <a:p>
                      <a:pPr algn="r"/>
                      <a:r>
                        <a:rPr lang="en-US" sz="3200" dirty="0" smtClean="0"/>
                        <a:t>#23</a:t>
                      </a:r>
                    </a:p>
                    <a:p>
                      <a:pPr algn="r"/>
                      <a:endParaRPr lang="en-US" dirty="0" smtClean="0"/>
                    </a:p>
                    <a:p>
                      <a:pPr algn="r"/>
                      <a:endParaRPr lang="en-US" dirty="0" smtClean="0"/>
                    </a:p>
                    <a:p>
                      <a:pPr algn="ctr"/>
                      <a:r>
                        <a:rPr lang="en-US" sz="4800" b="1" u="sng" baseline="0" dirty="0" smtClean="0">
                          <a:solidFill>
                            <a:srgbClr val="000000"/>
                          </a:solidFill>
                        </a:rPr>
                        <a:t>The Mexican-American War</a:t>
                      </a:r>
                    </a:p>
                    <a:p>
                      <a:pPr algn="ctr"/>
                      <a:endParaRPr lang="en-US" sz="2400" b="0" baseline="0" dirty="0" smtClean="0">
                        <a:solidFill>
                          <a:srgbClr val="000000"/>
                        </a:solidFill>
                      </a:endParaRPr>
                    </a:p>
                    <a:p>
                      <a:r>
                        <a:rPr lang="en-US" sz="2400" b="0" baseline="0" dirty="0" smtClean="0">
                          <a:solidFill>
                            <a:srgbClr val="000000"/>
                          </a:solidFill>
                        </a:rPr>
                        <a:t>Big Question: Why was the Mexican-American war controversial?  </a:t>
                      </a:r>
                      <a:endParaRPr lang="en-US" sz="2400" dirty="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99614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Manifest Destiny</a:t>
            </a:r>
            <a:endParaRPr lang="en-US" dirty="0"/>
          </a:p>
        </p:txBody>
      </p:sp>
      <p:sp>
        <p:nvSpPr>
          <p:cNvPr id="3" name="Content Placeholder 2"/>
          <p:cNvSpPr>
            <a:spLocks noGrp="1"/>
          </p:cNvSpPr>
          <p:nvPr>
            <p:ph idx="1"/>
          </p:nvPr>
        </p:nvSpPr>
        <p:spPr>
          <a:xfrm>
            <a:off x="0" y="1447800"/>
            <a:ext cx="9144000" cy="5410199"/>
          </a:xfrm>
        </p:spPr>
        <p:txBody>
          <a:bodyPr/>
          <a:lstStyle/>
          <a:p>
            <a:r>
              <a:rPr lang="en-US" dirty="0" smtClean="0"/>
              <a:t>What does it mean???</a:t>
            </a:r>
          </a:p>
          <a:p>
            <a:r>
              <a:rPr lang="en-US" dirty="0" smtClean="0"/>
              <a:t>Let’s break down the word:</a:t>
            </a:r>
          </a:p>
          <a:p>
            <a:r>
              <a:rPr lang="en-US" dirty="0" smtClean="0"/>
              <a:t>Manifest = </a:t>
            </a:r>
          </a:p>
          <a:p>
            <a:r>
              <a:rPr lang="en-US" dirty="0" smtClean="0"/>
              <a:t>Destiny =</a:t>
            </a:r>
          </a:p>
          <a:p>
            <a:r>
              <a:rPr lang="en-US" dirty="0" smtClean="0"/>
              <a:t>Let’s put them together =</a:t>
            </a:r>
          </a:p>
          <a:p>
            <a:r>
              <a:rPr lang="en-US" dirty="0" smtClean="0"/>
              <a:t>It was obvious that America’s fate was to…</a:t>
            </a:r>
          </a:p>
          <a:p>
            <a:r>
              <a:rPr lang="en-US" dirty="0" smtClean="0"/>
              <a:t>Who/what gave them this right?</a:t>
            </a:r>
          </a:p>
          <a:p>
            <a:pPr lvl="1"/>
            <a:r>
              <a:rPr lang="en-US" dirty="0" smtClean="0"/>
              <a:t>Americans believe God Gave them this right</a:t>
            </a:r>
          </a:p>
        </p:txBody>
      </p:sp>
      <p:sp>
        <p:nvSpPr>
          <p:cNvPr id="4" name="TextBox 3"/>
          <p:cNvSpPr txBox="1"/>
          <p:nvPr/>
        </p:nvSpPr>
        <p:spPr>
          <a:xfrm>
            <a:off x="2743200" y="2593684"/>
            <a:ext cx="4267200" cy="584775"/>
          </a:xfrm>
          <a:prstGeom prst="rect">
            <a:avLst/>
          </a:prstGeom>
          <a:noFill/>
        </p:spPr>
        <p:txBody>
          <a:bodyPr wrap="square" rtlCol="0">
            <a:spAutoFit/>
          </a:bodyPr>
          <a:lstStyle/>
          <a:p>
            <a:r>
              <a:rPr lang="en-US" sz="3200" dirty="0" smtClean="0"/>
              <a:t>To become obvious</a:t>
            </a:r>
            <a:endParaRPr lang="en-US" sz="3200" dirty="0"/>
          </a:p>
        </p:txBody>
      </p:sp>
      <p:sp>
        <p:nvSpPr>
          <p:cNvPr id="5" name="TextBox 4"/>
          <p:cNvSpPr txBox="1"/>
          <p:nvPr/>
        </p:nvSpPr>
        <p:spPr>
          <a:xfrm>
            <a:off x="2514600" y="3181343"/>
            <a:ext cx="4267200" cy="584775"/>
          </a:xfrm>
          <a:prstGeom prst="rect">
            <a:avLst/>
          </a:prstGeom>
          <a:noFill/>
        </p:spPr>
        <p:txBody>
          <a:bodyPr wrap="square" rtlCol="0">
            <a:spAutoFit/>
          </a:bodyPr>
          <a:lstStyle/>
          <a:p>
            <a:r>
              <a:rPr lang="en-US" sz="3200" dirty="0" smtClean="0"/>
              <a:t>Fate</a:t>
            </a:r>
            <a:endParaRPr lang="en-US" sz="3200" dirty="0"/>
          </a:p>
        </p:txBody>
      </p:sp>
      <p:sp>
        <p:nvSpPr>
          <p:cNvPr id="6" name="TextBox 5"/>
          <p:cNvSpPr txBox="1"/>
          <p:nvPr/>
        </p:nvSpPr>
        <p:spPr>
          <a:xfrm>
            <a:off x="5846618" y="3766118"/>
            <a:ext cx="2971800" cy="523220"/>
          </a:xfrm>
          <a:prstGeom prst="rect">
            <a:avLst/>
          </a:prstGeom>
          <a:noFill/>
        </p:spPr>
        <p:txBody>
          <a:bodyPr wrap="square" rtlCol="0">
            <a:spAutoFit/>
          </a:bodyPr>
          <a:lstStyle/>
          <a:p>
            <a:r>
              <a:rPr lang="en-US" sz="2800" u="sng" dirty="0" smtClean="0"/>
              <a:t>Obvious Fate</a:t>
            </a:r>
            <a:endParaRPr lang="en-US" sz="2800" u="sng" dirty="0"/>
          </a:p>
        </p:txBody>
      </p:sp>
      <p:sp>
        <p:nvSpPr>
          <p:cNvPr id="7" name="TextBox 6"/>
          <p:cNvSpPr txBox="1"/>
          <p:nvPr/>
        </p:nvSpPr>
        <p:spPr>
          <a:xfrm>
            <a:off x="1257300" y="4890655"/>
            <a:ext cx="7734300" cy="523220"/>
          </a:xfrm>
          <a:prstGeom prst="rect">
            <a:avLst/>
          </a:prstGeom>
          <a:noFill/>
        </p:spPr>
        <p:txBody>
          <a:bodyPr wrap="square" rtlCol="0">
            <a:spAutoFit/>
          </a:bodyPr>
          <a:lstStyle/>
          <a:p>
            <a:r>
              <a:rPr lang="en-US" sz="2800" dirty="0" smtClean="0"/>
              <a:t>Expand WEST to the Pacific Ocean</a:t>
            </a:r>
            <a:endParaRPr lang="en-US" sz="2800" dirty="0"/>
          </a:p>
        </p:txBody>
      </p:sp>
    </p:spTree>
    <p:extLst>
      <p:ext uri="{BB962C8B-B14F-4D97-AF65-F5344CB8AC3E}">
        <p14:creationId xmlns:p14="http://schemas.microsoft.com/office/powerpoint/2010/main" val="428262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Manifest Destiny, continued</a:t>
            </a:r>
            <a:endParaRPr lang="en-US" dirty="0"/>
          </a:p>
        </p:txBody>
      </p:sp>
      <p:sp>
        <p:nvSpPr>
          <p:cNvPr id="3" name="Content Placeholder 2"/>
          <p:cNvSpPr>
            <a:spLocks noGrp="1"/>
          </p:cNvSpPr>
          <p:nvPr>
            <p:ph idx="1"/>
          </p:nvPr>
        </p:nvSpPr>
        <p:spPr/>
        <p:txBody>
          <a:bodyPr/>
          <a:lstStyle/>
          <a:p>
            <a:r>
              <a:rPr lang="en-US" dirty="0" smtClean="0"/>
              <a:t>Definition of Manifest Destiny:</a:t>
            </a:r>
          </a:p>
          <a:p>
            <a:pPr lvl="1"/>
            <a:r>
              <a:rPr lang="en-US" dirty="0" smtClean="0"/>
              <a:t>God made it America’s obvious fate to expand west from the Atlantic Ocean to the Pacific Ocean</a:t>
            </a:r>
            <a:endParaRPr lang="en-US" dirty="0"/>
          </a:p>
        </p:txBody>
      </p:sp>
    </p:spTree>
    <p:extLst>
      <p:ext uri="{BB962C8B-B14F-4D97-AF65-F5344CB8AC3E}">
        <p14:creationId xmlns:p14="http://schemas.microsoft.com/office/powerpoint/2010/main" val="34060533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Analysis</a:t>
            </a:r>
            <a:endParaRPr lang="en-US" dirty="0"/>
          </a:p>
        </p:txBody>
      </p:sp>
      <p:sp>
        <p:nvSpPr>
          <p:cNvPr id="3" name="Content Placeholder 2"/>
          <p:cNvSpPr>
            <a:spLocks noGrp="1"/>
          </p:cNvSpPr>
          <p:nvPr>
            <p:ph idx="1"/>
          </p:nvPr>
        </p:nvSpPr>
        <p:spPr>
          <a:xfrm>
            <a:off x="0" y="1524001"/>
            <a:ext cx="9144000" cy="5145088"/>
          </a:xfrm>
        </p:spPr>
        <p:txBody>
          <a:bodyPr/>
          <a:lstStyle/>
          <a:p>
            <a:r>
              <a:rPr lang="en-US" dirty="0" smtClean="0"/>
              <a:t>Take 2 minutes and write down what you are seeing in this image</a:t>
            </a:r>
          </a:p>
          <a:p>
            <a:pPr lvl="1"/>
            <a:r>
              <a:rPr lang="en-US" dirty="0" smtClean="0"/>
              <a:t>Use only your eyes, do not analyze</a:t>
            </a:r>
          </a:p>
          <a:p>
            <a:pPr lvl="1"/>
            <a:r>
              <a:rPr lang="en-US" dirty="0" smtClean="0"/>
              <a:t>Hint, divide the image into four quadrants</a:t>
            </a:r>
          </a:p>
          <a:p>
            <a:pPr lvl="1"/>
            <a:r>
              <a:rPr lang="en-US" dirty="0" smtClean="0"/>
              <a:t>For example: </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685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16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Analysis</a:t>
            </a:r>
            <a:endParaRPr lang="en-US" dirty="0"/>
          </a:p>
        </p:txBody>
      </p:sp>
      <p:sp>
        <p:nvSpPr>
          <p:cNvPr id="3" name="Content Placeholder 2"/>
          <p:cNvSpPr>
            <a:spLocks noGrp="1"/>
          </p:cNvSpPr>
          <p:nvPr>
            <p:ph idx="1"/>
          </p:nvPr>
        </p:nvSpPr>
        <p:spPr/>
        <p:txBody>
          <a:bodyPr/>
          <a:lstStyle/>
          <a:p>
            <a:r>
              <a:rPr lang="en-US" dirty="0" smtClean="0"/>
              <a:t>Now, take 2 more minutes</a:t>
            </a:r>
          </a:p>
          <a:p>
            <a:r>
              <a:rPr lang="en-US" dirty="0" smtClean="0"/>
              <a:t>What is the image saying about Manifest Destiny? </a:t>
            </a:r>
          </a:p>
          <a:p>
            <a:pPr lvl="1"/>
            <a:r>
              <a:rPr lang="en-US" dirty="0" smtClean="0"/>
              <a:t>Hint, divide the image up into four quadrants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685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51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9144000" cy="3971926"/>
          </a:xfrm>
        </p:spPr>
        <p:txBody>
          <a:bodyPr>
            <a:normAutofit fontScale="92500" lnSpcReduction="10000"/>
          </a:bodyPr>
          <a:lstStyle/>
          <a:p>
            <a:pPr marL="109728" indent="0">
              <a:buNone/>
            </a:pPr>
            <a:r>
              <a:rPr lang="en-US" dirty="0" smtClean="0"/>
              <a:t>A.  After bloody revolution, Texas (not part of U.S. yet) becomes independent from Mexico</a:t>
            </a:r>
          </a:p>
          <a:p>
            <a:pPr marL="365760" lvl="1" indent="0">
              <a:buNone/>
            </a:pPr>
            <a:r>
              <a:rPr lang="en-US" dirty="0" smtClean="0"/>
              <a:t>1. ex. Mexicans kill all Texans at the Alamo</a:t>
            </a:r>
          </a:p>
          <a:p>
            <a:pPr marL="365760" lvl="1" indent="0">
              <a:buNone/>
            </a:pPr>
            <a:r>
              <a:rPr lang="en-US" dirty="0" smtClean="0"/>
              <a:t>2. “Remember the Alamo” becomes Texans’ rally cry </a:t>
            </a:r>
          </a:p>
          <a:p>
            <a:pPr marL="109728" indent="0">
              <a:buNone/>
            </a:pPr>
            <a:r>
              <a:rPr lang="en-US" dirty="0" smtClean="0"/>
              <a:t>B. There’s a debate in the U.S. whether to add Texas as a new state</a:t>
            </a:r>
          </a:p>
          <a:p>
            <a:pPr marL="365760" lvl="1" indent="0">
              <a:buNone/>
            </a:pPr>
            <a:r>
              <a:rPr lang="en-US" dirty="0" smtClean="0"/>
              <a:t>1.  Slave states in the south wanted it added</a:t>
            </a:r>
          </a:p>
          <a:p>
            <a:pPr marL="365760" lvl="1" indent="0">
              <a:buNone/>
            </a:pPr>
            <a:r>
              <a:rPr lang="en-US" dirty="0" smtClean="0"/>
              <a:t>2.  Free states in the north don’t</a:t>
            </a:r>
            <a:endParaRPr lang="en-US" dirty="0"/>
          </a:p>
        </p:txBody>
      </p:sp>
      <p:sp>
        <p:nvSpPr>
          <p:cNvPr id="3" name="Title 2"/>
          <p:cNvSpPr>
            <a:spLocks noGrp="1"/>
          </p:cNvSpPr>
          <p:nvPr>
            <p:ph type="title"/>
          </p:nvPr>
        </p:nvSpPr>
        <p:spPr>
          <a:xfrm>
            <a:off x="76200" y="274638"/>
            <a:ext cx="8915400" cy="1143000"/>
          </a:xfrm>
        </p:spPr>
        <p:txBody>
          <a:bodyPr>
            <a:normAutofit/>
          </a:bodyPr>
          <a:lstStyle/>
          <a:p>
            <a:pPr algn="l"/>
            <a:r>
              <a:rPr lang="en-US" sz="4000" dirty="0" smtClean="0"/>
              <a:t>III. Run-up to War with Mexico</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455" y="5514535"/>
            <a:ext cx="1819275" cy="12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19725"/>
            <a:ext cx="31813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6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t>C.  Texas become the 28</a:t>
            </a:r>
            <a:r>
              <a:rPr lang="en-US" baseline="30000" dirty="0" smtClean="0"/>
              <a:t>th</a:t>
            </a:r>
            <a:r>
              <a:rPr lang="en-US" dirty="0" smtClean="0"/>
              <a:t> state in 1845</a:t>
            </a:r>
          </a:p>
          <a:p>
            <a:pPr marL="109728" indent="0">
              <a:buNone/>
            </a:pPr>
            <a:r>
              <a:rPr lang="en-US" dirty="0" smtClean="0"/>
              <a:t>D.  President Polk wants the U.S. to continue to expand westward</a:t>
            </a:r>
          </a:p>
          <a:p>
            <a:pPr marL="137160" indent="0">
              <a:buNone/>
            </a:pPr>
            <a:endParaRPr lang="en-US" dirty="0" smtClean="0"/>
          </a:p>
        </p:txBody>
      </p:sp>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576362"/>
            <a:ext cx="2009775" cy="11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2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838200"/>
            <a:ext cx="7353300"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5964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mtClean="0"/>
              <a:t>C.  Texas become the 28</a:t>
            </a:r>
            <a:r>
              <a:rPr lang="en-US" baseline="30000" smtClean="0"/>
              <a:t>th</a:t>
            </a:r>
            <a:r>
              <a:rPr lang="en-US" smtClean="0"/>
              <a:t> state in 1845</a:t>
            </a:r>
          </a:p>
          <a:p>
            <a:pPr marL="109728" indent="0">
              <a:buNone/>
            </a:pPr>
            <a:r>
              <a:rPr lang="en-US" smtClean="0"/>
              <a:t>D.  President Polk wants the U.S. to continue to expand westward</a:t>
            </a:r>
          </a:p>
          <a:p>
            <a:pPr marL="393192" lvl="1" indent="0">
              <a:buNone/>
            </a:pPr>
            <a:r>
              <a:rPr lang="en-US" smtClean="0"/>
              <a:t>1.  Thinks that war with Mexico could add even more land</a:t>
            </a:r>
          </a:p>
          <a:p>
            <a:pPr marL="137160" indent="0">
              <a:buNone/>
            </a:pPr>
            <a:r>
              <a:rPr lang="en-US" smtClean="0"/>
              <a:t>E. Many agree with goal to expand, but public opinion split over fighting for it</a:t>
            </a:r>
          </a:p>
          <a:p>
            <a:pPr marL="137160" indent="0">
              <a:buNone/>
            </a:pPr>
            <a:endParaRPr lang="en-US" dirty="0" smtClean="0"/>
          </a:p>
        </p:txBody>
      </p:sp>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576362"/>
            <a:ext cx="2009775" cy="11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1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76313"/>
          </a:xfrm>
        </p:spPr>
        <p:txBody>
          <a:bodyPr/>
          <a:lstStyle/>
          <a:p>
            <a:r>
              <a:rPr lang="en-US" dirty="0" smtClean="0"/>
              <a:t>Plantation South vs. Commercial North</a:t>
            </a:r>
            <a:endParaRPr lang="en-US" dirty="0"/>
          </a:p>
        </p:txBody>
      </p:sp>
      <p:sp>
        <p:nvSpPr>
          <p:cNvPr id="4" name="Content Placeholder 3"/>
          <p:cNvSpPr>
            <a:spLocks noGrp="1"/>
          </p:cNvSpPr>
          <p:nvPr>
            <p:ph sz="half" idx="2"/>
          </p:nvPr>
        </p:nvSpPr>
        <p:spPr>
          <a:xfrm>
            <a:off x="6934200" y="1600200"/>
            <a:ext cx="2209800" cy="4962525"/>
          </a:xfrm>
        </p:spPr>
        <p:txBody>
          <a:bodyPr/>
          <a:lstStyle/>
          <a:p>
            <a:r>
              <a:rPr lang="en-US" dirty="0" smtClean="0">
                <a:sym typeface="Wingdings" panose="05000000000000000000" pitchFamily="2" charset="2"/>
              </a:rPr>
              <a:t>North</a:t>
            </a:r>
          </a:p>
          <a:p>
            <a:endParaRPr lang="en-US" dirty="0" smtClean="0"/>
          </a:p>
          <a:p>
            <a:endParaRPr lang="en-US" dirty="0"/>
          </a:p>
          <a:p>
            <a:r>
              <a:rPr lang="en-US" dirty="0" smtClean="0"/>
              <a:t>  South</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962400"/>
            <a:ext cx="9150927" cy="294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5791200" cy="319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a:off x="7467600" y="3321627"/>
            <a:ext cx="0" cy="3810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371514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US Provokes a War</a:t>
            </a:r>
            <a:endParaRPr lang="en-US" dirty="0"/>
          </a:p>
        </p:txBody>
      </p:sp>
      <p:sp>
        <p:nvSpPr>
          <p:cNvPr id="3" name="Content Placeholder 2"/>
          <p:cNvSpPr>
            <a:spLocks noGrp="1"/>
          </p:cNvSpPr>
          <p:nvPr>
            <p:ph idx="1"/>
          </p:nvPr>
        </p:nvSpPr>
        <p:spPr>
          <a:xfrm>
            <a:off x="0" y="1447801"/>
            <a:ext cx="9144000" cy="5221288"/>
          </a:xfrm>
        </p:spPr>
        <p:txBody>
          <a:bodyPr>
            <a:normAutofit lnSpcReduction="10000"/>
          </a:bodyPr>
          <a:lstStyle/>
          <a:p>
            <a:r>
              <a:rPr lang="en-US" dirty="0" smtClean="0"/>
              <a:t>Polk orders US soldiers to protect a river, in disputed territory</a:t>
            </a:r>
          </a:p>
          <a:p>
            <a:pPr lvl="1"/>
            <a:r>
              <a:rPr lang="en-US" dirty="0" smtClean="0"/>
              <a:t>The US general sends troops across the river to provoke the Mexicans</a:t>
            </a:r>
          </a:p>
          <a:p>
            <a:pPr lvl="1"/>
            <a:r>
              <a:rPr lang="en-US" dirty="0" smtClean="0"/>
              <a:t>The Mexicans retaliate and fire upon the American soldiers</a:t>
            </a:r>
          </a:p>
          <a:p>
            <a:r>
              <a:rPr lang="en-US" dirty="0" smtClean="0"/>
              <a:t>Polk goes to congress and says that the Mexican Army has attacked the American army, unprovoked, on American soil</a:t>
            </a:r>
          </a:p>
          <a:p>
            <a:r>
              <a:rPr lang="en-US" dirty="0" smtClean="0"/>
              <a:t>Congress declares war on Mexico…</a:t>
            </a:r>
          </a:p>
          <a:p>
            <a:pPr lvl="1"/>
            <a:r>
              <a:rPr lang="en-US" dirty="0" smtClean="0"/>
              <a:t>Now it’s a “justified” war, they attacked first</a:t>
            </a:r>
            <a:endParaRPr lang="en-US" dirty="0"/>
          </a:p>
        </p:txBody>
      </p:sp>
    </p:spTree>
    <p:extLst>
      <p:ext uri="{BB962C8B-B14F-4D97-AF65-F5344CB8AC3E}">
        <p14:creationId xmlns:p14="http://schemas.microsoft.com/office/powerpoint/2010/main" val="7235238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The Mexican American War</a:t>
            </a:r>
            <a:endParaRPr lang="en-US" dirty="0"/>
          </a:p>
        </p:txBody>
      </p:sp>
      <p:sp>
        <p:nvSpPr>
          <p:cNvPr id="3" name="Content Placeholder 2"/>
          <p:cNvSpPr>
            <a:spLocks noGrp="1"/>
          </p:cNvSpPr>
          <p:nvPr>
            <p:ph idx="1"/>
          </p:nvPr>
        </p:nvSpPr>
        <p:spPr>
          <a:xfrm>
            <a:off x="0" y="1447801"/>
            <a:ext cx="9144000" cy="5221288"/>
          </a:xfrm>
        </p:spPr>
        <p:txBody>
          <a:bodyPr>
            <a:normAutofit lnSpcReduction="10000"/>
          </a:bodyPr>
          <a:lstStyle/>
          <a:p>
            <a:r>
              <a:rPr lang="en-US" dirty="0" smtClean="0"/>
              <a:t>The United States wins the war relatively easily.</a:t>
            </a:r>
          </a:p>
          <a:p>
            <a:pPr lvl="1"/>
            <a:r>
              <a:rPr lang="en-US" dirty="0" smtClean="0"/>
              <a:t>US invades Mexican territory</a:t>
            </a:r>
          </a:p>
          <a:p>
            <a:pPr lvl="2"/>
            <a:r>
              <a:rPr lang="en-US" dirty="0" smtClean="0"/>
              <a:t>Invaded west to California</a:t>
            </a:r>
          </a:p>
          <a:p>
            <a:pPr lvl="2"/>
            <a:r>
              <a:rPr lang="en-US" dirty="0" smtClean="0"/>
              <a:t>Invaded South into present day Mexico</a:t>
            </a:r>
          </a:p>
          <a:p>
            <a:pPr lvl="2"/>
            <a:r>
              <a:rPr lang="en-US" dirty="0" smtClean="0"/>
              <a:t>Conquered the Mexican Capital of Mexico City</a:t>
            </a:r>
          </a:p>
          <a:p>
            <a:r>
              <a:rPr lang="en-US" dirty="0" smtClean="0"/>
              <a:t>When the war was over, the Treaty of Guadalupe Hidalgo was signed</a:t>
            </a:r>
          </a:p>
          <a:p>
            <a:pPr lvl="1"/>
            <a:r>
              <a:rPr lang="en-US" dirty="0" smtClean="0"/>
              <a:t>Ended the War</a:t>
            </a:r>
          </a:p>
          <a:p>
            <a:pPr lvl="1"/>
            <a:r>
              <a:rPr lang="en-US" dirty="0" smtClean="0"/>
              <a:t>Gave USA a ton of Mexican land</a:t>
            </a:r>
          </a:p>
          <a:p>
            <a:pPr lvl="1"/>
            <a:r>
              <a:rPr lang="en-US" dirty="0" smtClean="0"/>
              <a:t>USA paid $15 million for it.</a:t>
            </a:r>
            <a:endParaRPr lang="en-US" dirty="0"/>
          </a:p>
        </p:txBody>
      </p:sp>
    </p:spTree>
    <p:extLst>
      <p:ext uri="{BB962C8B-B14F-4D97-AF65-F5344CB8AC3E}">
        <p14:creationId xmlns:p14="http://schemas.microsoft.com/office/powerpoint/2010/main" val="66396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Missouri Compromise</a:t>
            </a:r>
            <a:endParaRPr lang="en-US"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71600" y="2876156"/>
            <a:ext cx="6019800" cy="398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0" y="1447800"/>
            <a:ext cx="9143999" cy="1524000"/>
          </a:xfrm>
        </p:spPr>
        <p:txBody>
          <a:bodyPr>
            <a:normAutofit fontScale="55000" lnSpcReduction="20000"/>
          </a:bodyPr>
          <a:lstStyle/>
          <a:p>
            <a:pPr marL="0" indent="0" algn="ctr">
              <a:buNone/>
            </a:pPr>
            <a:r>
              <a:rPr lang="en-US" dirty="0" smtClean="0"/>
              <a:t>The Missouri Compromise was needed because Missouri wanted to enter the US as a slave state. The problem was that this would upset the balance of power in the Senate between free and slave states, giving slave states more votes than free states.  Northerners wanted Missouri to enter as a free state. Southerners threatened civil war if Missouri wasn’t entered as a slave state. To solve this issue, the Missouri Compromise allowed Missouri to be a slave state, but brought in Maine as a free state to keep the balance.  Then, they drew a line and said all future states south of that line will be slave states and north of it will be free.</a:t>
            </a:r>
            <a:endParaRPr lang="en-US" dirty="0"/>
          </a:p>
        </p:txBody>
      </p:sp>
    </p:spTree>
    <p:extLst>
      <p:ext uri="{BB962C8B-B14F-4D97-AF65-F5344CB8AC3E}">
        <p14:creationId xmlns:p14="http://schemas.microsoft.com/office/powerpoint/2010/main" val="1906005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177292</TotalTime>
  <Words>3731</Words>
  <Application>Microsoft Office PowerPoint</Application>
  <PresentationFormat>On-screen Show (4:3)</PresentationFormat>
  <Paragraphs>347</Paragraphs>
  <Slides>81</Slides>
  <Notes>1</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Times New Roman</vt:lpstr>
      <vt:lpstr>Verdana</vt:lpstr>
      <vt:lpstr>Wingdings</vt:lpstr>
      <vt:lpstr>Theme1</vt:lpstr>
      <vt:lpstr>America Expands</vt:lpstr>
      <vt:lpstr>PowerPoint Presentation</vt:lpstr>
      <vt:lpstr>Industrial Revolution</vt:lpstr>
      <vt:lpstr>PowerPoint Presentation</vt:lpstr>
      <vt:lpstr>PowerPoint Presentation</vt:lpstr>
      <vt:lpstr>Growth of Cities</vt:lpstr>
      <vt:lpstr>Slums</vt:lpstr>
      <vt:lpstr>Plantation South vs. Commercial North</vt:lpstr>
      <vt:lpstr>The Missouri Compromise</vt:lpstr>
      <vt:lpstr>Jackson’s Indian Removal</vt:lpstr>
      <vt:lpstr>Trail of Tears</vt:lpstr>
      <vt:lpstr>Slavery</vt:lpstr>
      <vt:lpstr>Abolition Movement Begins</vt:lpstr>
      <vt:lpstr>A Defense of Slavery</vt:lpstr>
      <vt:lpstr>PowerPoint Presentation</vt:lpstr>
      <vt:lpstr>Mexican-American War</vt:lpstr>
      <vt:lpstr>PowerPoint Presentation</vt:lpstr>
      <vt:lpstr>PowerPoint Presentation</vt:lpstr>
      <vt:lpstr>PowerPoint Presentation</vt:lpstr>
      <vt:lpstr>PowerPoint Presentation</vt:lpstr>
      <vt:lpstr>PowerPoint Presentation</vt:lpstr>
      <vt:lpstr>Plantation South vs. Commercial North</vt:lpstr>
      <vt:lpstr>The Missouri Compromise</vt:lpstr>
      <vt:lpstr>Jackson’s Indian Removal</vt:lpstr>
      <vt:lpstr>Trail of Tears</vt:lpstr>
      <vt:lpstr>PowerPoint Presentation</vt:lpstr>
      <vt:lpstr>Abolition Movement Begins</vt:lpstr>
      <vt:lpstr>A Defense of Slavery</vt:lpstr>
      <vt:lpstr>PowerPoint Presentation</vt:lpstr>
      <vt:lpstr>PowerPoint Presentation</vt:lpstr>
      <vt:lpstr>Lewis and Clark</vt:lpstr>
      <vt:lpstr>PowerPoint Presentation</vt:lpstr>
      <vt:lpstr>Monday, December 2nd 2019</vt:lpstr>
      <vt:lpstr>Let’s take a look at the big question</vt:lpstr>
      <vt:lpstr>Figuring Out What Progress Looks Like</vt:lpstr>
      <vt:lpstr>Progress</vt:lpstr>
      <vt:lpstr>What would progress look like</vt:lpstr>
      <vt:lpstr>Keeping Track</vt:lpstr>
      <vt:lpstr>Let’s look at the first industrial revolution</vt:lpstr>
      <vt:lpstr>PowerPoint Presentation</vt:lpstr>
      <vt:lpstr>Lesson Outcome</vt:lpstr>
      <vt:lpstr>Industrialization: Definition</vt:lpstr>
      <vt:lpstr>Industrialization</vt:lpstr>
      <vt:lpstr>Reading the article- (library atmosphere)</vt:lpstr>
      <vt:lpstr>Tuesday, December 3, 2019</vt:lpstr>
      <vt:lpstr> (Tuesday, 12.3.19)</vt:lpstr>
      <vt:lpstr>As a group</vt:lpstr>
      <vt:lpstr>PowerPoint Presentation</vt:lpstr>
      <vt:lpstr>Analyzing historical evidence</vt:lpstr>
      <vt:lpstr>PowerPoint Presentation</vt:lpstr>
      <vt:lpstr>The Different Economies- Copy in notebooks</vt:lpstr>
      <vt:lpstr>PowerPoint Presentation</vt:lpstr>
      <vt:lpstr>Welcome to 1819</vt:lpstr>
      <vt:lpstr>Hi, I’m Missouri</vt:lpstr>
      <vt:lpstr>The Tallmadge Amendment</vt:lpstr>
      <vt:lpstr>Let’s look at some arguments</vt:lpstr>
      <vt:lpstr>The Missouri Compromise (Notes)</vt:lpstr>
      <vt:lpstr>PowerPoint Presentation</vt:lpstr>
      <vt:lpstr>PowerPoint Presentation</vt:lpstr>
      <vt:lpstr>Who Would You Vote For? Why?</vt:lpstr>
      <vt:lpstr>Who Were these candidates?</vt:lpstr>
      <vt:lpstr>Who was Andrew Jackson</vt:lpstr>
      <vt:lpstr>Read/annotate</vt:lpstr>
      <vt:lpstr>Mob Rule?</vt:lpstr>
      <vt:lpstr>Mob Rule?</vt:lpstr>
      <vt:lpstr>Spoils System</vt:lpstr>
      <vt:lpstr>Spoils System Reading</vt:lpstr>
      <vt:lpstr>The Questions</vt:lpstr>
      <vt:lpstr>PowerPoint Presentation</vt:lpstr>
      <vt:lpstr>PowerPoint Presentation</vt:lpstr>
      <vt:lpstr>PowerPoint Presentation</vt:lpstr>
      <vt:lpstr>II. Manifest Destiny</vt:lpstr>
      <vt:lpstr>II. Manifest Destiny, continued</vt:lpstr>
      <vt:lpstr>Image Analysis</vt:lpstr>
      <vt:lpstr>Image Analysis</vt:lpstr>
      <vt:lpstr>III. Run-up to War with Mexico</vt:lpstr>
      <vt:lpstr>PowerPoint Presentation</vt:lpstr>
      <vt:lpstr>PowerPoint Presentation</vt:lpstr>
      <vt:lpstr>PowerPoint Presentation</vt:lpstr>
      <vt:lpstr>IV. US Provokes a War</vt:lpstr>
      <vt:lpstr>V. The Mexican American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(Done Silently)</dc:title>
  <dc:creator>William Kenney</dc:creator>
  <cp:lastModifiedBy>Edward Knauss</cp:lastModifiedBy>
  <cp:revision>324</cp:revision>
  <cp:lastPrinted>2019-11-25T12:30:14Z</cp:lastPrinted>
  <dcterms:created xsi:type="dcterms:W3CDTF">2011-09-20T19:11:45Z</dcterms:created>
  <dcterms:modified xsi:type="dcterms:W3CDTF">2020-01-06T00:16:03Z</dcterms:modified>
</cp:coreProperties>
</file>