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460" r:id="rId2"/>
    <p:sldId id="461" r:id="rId3"/>
    <p:sldId id="459" r:id="rId4"/>
    <p:sldId id="462" r:id="rId5"/>
    <p:sldId id="463" r:id="rId6"/>
    <p:sldId id="546" r:id="rId7"/>
    <p:sldId id="482" r:id="rId8"/>
    <p:sldId id="480" r:id="rId9"/>
    <p:sldId id="474" r:id="rId10"/>
    <p:sldId id="476" r:id="rId11"/>
    <p:sldId id="477" r:id="rId12"/>
    <p:sldId id="478" r:id="rId13"/>
    <p:sldId id="479" r:id="rId14"/>
    <p:sldId id="481" r:id="rId15"/>
    <p:sldId id="475" r:id="rId16"/>
    <p:sldId id="484" r:id="rId17"/>
    <p:sldId id="485" r:id="rId18"/>
    <p:sldId id="486" r:id="rId19"/>
    <p:sldId id="487" r:id="rId20"/>
    <p:sldId id="488" r:id="rId21"/>
    <p:sldId id="489" r:id="rId22"/>
    <p:sldId id="483" r:id="rId23"/>
    <p:sldId id="492" r:id="rId24"/>
    <p:sldId id="499" r:id="rId25"/>
    <p:sldId id="505" r:id="rId26"/>
    <p:sldId id="515" r:id="rId27"/>
    <p:sldId id="493" r:id="rId28"/>
    <p:sldId id="500" r:id="rId29"/>
    <p:sldId id="494" r:id="rId30"/>
    <p:sldId id="501" r:id="rId31"/>
    <p:sldId id="502" r:id="rId32"/>
    <p:sldId id="503" r:id="rId33"/>
    <p:sldId id="511" r:id="rId34"/>
    <p:sldId id="512" r:id="rId35"/>
    <p:sldId id="513" r:id="rId36"/>
    <p:sldId id="514" r:id="rId37"/>
    <p:sldId id="509" r:id="rId38"/>
    <p:sldId id="506" r:id="rId39"/>
    <p:sldId id="510" r:id="rId40"/>
    <p:sldId id="535" r:id="rId41"/>
    <p:sldId id="516" r:id="rId42"/>
    <p:sldId id="517" r:id="rId43"/>
    <p:sldId id="526" r:id="rId44"/>
    <p:sldId id="518" r:id="rId45"/>
    <p:sldId id="522" r:id="rId46"/>
    <p:sldId id="523" r:id="rId47"/>
    <p:sldId id="524" r:id="rId48"/>
    <p:sldId id="507" r:id="rId49"/>
    <p:sldId id="527" r:id="rId50"/>
    <p:sldId id="52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p:cViewPr varScale="1">
        <p:scale>
          <a:sx n="73" d="100"/>
          <a:sy n="73" d="100"/>
        </p:scale>
        <p:origin x="1116" y="72"/>
      </p:cViewPr>
      <p:guideLst>
        <p:guide orient="horz" pos="2160"/>
        <p:guide pos="2880"/>
      </p:guideLst>
    </p:cSldViewPr>
  </p:slideViewPr>
  <p:notesTextViewPr>
    <p:cViewPr>
      <p:scale>
        <a:sx n="1" d="1"/>
        <a:sy n="1" d="1"/>
      </p:scale>
      <p:origin x="0" y="0"/>
    </p:cViewPr>
  </p:notesTextViewPr>
  <p:sorterViewPr>
    <p:cViewPr>
      <p:scale>
        <a:sx n="100" d="100"/>
        <a:sy n="100" d="100"/>
      </p:scale>
      <p:origin x="0" y="-16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4E3287-1DA9-4A76-8AAE-70978E47C177}" type="datetimeFigureOut">
              <a:rPr lang="en-US" smtClean="0"/>
              <a:t>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3F473A-587B-4589-A327-954B1B1D328E}" type="slidenum">
              <a:rPr lang="en-US" smtClean="0"/>
              <a:t>‹#›</a:t>
            </a:fld>
            <a:endParaRPr lang="en-US"/>
          </a:p>
        </p:txBody>
      </p:sp>
    </p:spTree>
    <p:extLst>
      <p:ext uri="{BB962C8B-B14F-4D97-AF65-F5344CB8AC3E}">
        <p14:creationId xmlns:p14="http://schemas.microsoft.com/office/powerpoint/2010/main" val="220128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9833" name="Rectangle 41"/>
          <p:cNvSpPr>
            <a:spLocks noGrp="1" noChangeArrowheads="1"/>
          </p:cNvSpPr>
          <p:nvPr>
            <p:ph type="ctrTitle"/>
          </p:nvPr>
        </p:nvSpPr>
        <p:spPr>
          <a:xfrm>
            <a:off x="1331913" y="4652963"/>
            <a:ext cx="7578725" cy="1009650"/>
          </a:xfrm>
        </p:spPr>
        <p:txBody>
          <a:bodyPr/>
          <a:lstStyle>
            <a:lvl1pPr algn="r">
              <a:defRPr sz="4400"/>
            </a:lvl1pPr>
          </a:lstStyle>
          <a:p>
            <a:r>
              <a:rPr lang="en-US" smtClean="0"/>
              <a:t>Click to edit Master title style</a:t>
            </a:r>
            <a:endParaRPr lang="en-US"/>
          </a:p>
        </p:txBody>
      </p:sp>
      <p:sp>
        <p:nvSpPr>
          <p:cNvPr id="289834" name="Rectangle 42"/>
          <p:cNvSpPr>
            <a:spLocks noGrp="1" noChangeArrowheads="1"/>
          </p:cNvSpPr>
          <p:nvPr>
            <p:ph type="subTitle" idx="1"/>
          </p:nvPr>
        </p:nvSpPr>
        <p:spPr>
          <a:xfrm>
            <a:off x="1331913" y="5662613"/>
            <a:ext cx="7553325" cy="936625"/>
          </a:xfrm>
        </p:spPr>
        <p:txBody>
          <a:bodyPr/>
          <a:lstStyle>
            <a:lvl1pPr marL="0" indent="0" algn="r">
              <a:buFontTx/>
              <a:buNone/>
              <a:defRPr sz="2800">
                <a:solidFill>
                  <a:schemeClr val="bg1"/>
                </a:solidFill>
              </a:defRPr>
            </a:lvl1pPr>
          </a:lstStyle>
          <a:p>
            <a:r>
              <a:rPr lang="en-US" smtClean="0"/>
              <a:t>Click to edit Master subtitle style</a:t>
            </a:r>
            <a:endParaRPr lang="en-US"/>
          </a:p>
        </p:txBody>
      </p:sp>
      <p:sp>
        <p:nvSpPr>
          <p:cNvPr id="289842" name="Rectangle 50"/>
          <p:cNvSpPr>
            <a:spLocks noGrp="1" noChangeArrowheads="1"/>
          </p:cNvSpPr>
          <p:nvPr>
            <p:ph type="dt" sz="quarter" idx="2"/>
          </p:nvPr>
        </p:nvSpPr>
        <p:spPr/>
        <p:txBody>
          <a:bodyPr/>
          <a:lstStyle>
            <a:lvl1pPr>
              <a:defRPr/>
            </a:lvl1pPr>
          </a:lstStyle>
          <a:p>
            <a:fld id="{C424EE69-1900-4BFD-B53C-3BC55DBD2C1B}" type="datetimeFigureOut">
              <a:rPr lang="en-US" smtClean="0"/>
              <a:t>1/5/2020</a:t>
            </a:fld>
            <a:endParaRPr lang="en-US"/>
          </a:p>
        </p:txBody>
      </p:sp>
      <p:sp>
        <p:nvSpPr>
          <p:cNvPr id="289843" name="Rectangle 51"/>
          <p:cNvSpPr>
            <a:spLocks noGrp="1" noChangeArrowheads="1"/>
          </p:cNvSpPr>
          <p:nvPr>
            <p:ph type="ftr" sz="quarter" idx="3"/>
          </p:nvPr>
        </p:nvSpPr>
        <p:spPr/>
        <p:txBody>
          <a:bodyPr/>
          <a:lstStyle>
            <a:lvl1pPr>
              <a:defRPr/>
            </a:lvl1pPr>
          </a:lstStyle>
          <a:p>
            <a:endParaRPr lang="en-US"/>
          </a:p>
        </p:txBody>
      </p:sp>
      <p:sp>
        <p:nvSpPr>
          <p:cNvPr id="289844" name="Rectangle 52"/>
          <p:cNvSpPr>
            <a:spLocks noGrp="1" noChangeArrowheads="1"/>
          </p:cNvSpPr>
          <p:nvPr>
            <p:ph type="sldNum" sz="quarter" idx="4"/>
          </p:nvPr>
        </p:nvSpPr>
        <p:spPr/>
        <p:txBody>
          <a:bodyPr/>
          <a:lstStyle>
            <a:lvl1pPr>
              <a:defRPr/>
            </a:lvl1pPr>
          </a:lstStyle>
          <a:p>
            <a:fld id="{F33EAB98-1F56-4A9A-B9F9-E4D28B113406}"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424EE69-1900-4BFD-B53C-3BC55DBD2C1B}" type="datetimeFigureOut">
              <a:rPr lang="en-US" smtClean="0"/>
              <a:t>1/5/2020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3EAB98-1F56-4A9A-B9F9-E4D28B1134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60350"/>
            <a:ext cx="2160587" cy="64087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260350"/>
            <a:ext cx="6329363" cy="6408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424EE69-1900-4BFD-B53C-3BC55DBD2C1B}" type="datetimeFigureOut">
              <a:rPr lang="en-US" smtClean="0"/>
              <a:t>1/5/2020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3EAB98-1F56-4A9A-B9F9-E4D28B11340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424EE69-1900-4BFD-B53C-3BC55DBD2C1B}" type="datetimeFigureOut">
              <a:rPr lang="en-US" smtClean="0"/>
              <a:t>1/5/2020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3EAB98-1F56-4A9A-B9F9-E4D28B11340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424EE69-1900-4BFD-B53C-3BC55DBD2C1B}" type="datetimeFigureOut">
              <a:rPr lang="en-US" smtClean="0"/>
              <a:t>1/5/2020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3EAB98-1F56-4A9A-B9F9-E4D28B11340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424EE69-1900-4BFD-B53C-3BC55DBD2C1B}" type="datetimeFigureOut">
              <a:rPr lang="en-US" smtClean="0"/>
              <a:t>1/5/2020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3EAB98-1F56-4A9A-B9F9-E4D28B11340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424EE69-1900-4BFD-B53C-3BC55DBD2C1B}" type="datetimeFigureOut">
              <a:rPr lang="en-US" smtClean="0"/>
              <a:t>1/5/2020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33EAB98-1F56-4A9A-B9F9-E4D28B11340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424EE69-1900-4BFD-B53C-3BC55DBD2C1B}" type="datetimeFigureOut">
              <a:rPr lang="en-US" smtClean="0"/>
              <a:t>1/5/2020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33EAB98-1F56-4A9A-B9F9-E4D28B11340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424EE69-1900-4BFD-B53C-3BC55DBD2C1B}" type="datetimeFigureOut">
              <a:rPr lang="en-US" smtClean="0"/>
              <a:t>1/5/2020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33EAB98-1F56-4A9A-B9F9-E4D28B1134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424EE69-1900-4BFD-B53C-3BC55DBD2C1B}" type="datetimeFigureOut">
              <a:rPr lang="en-US" smtClean="0"/>
              <a:t>1/5/2020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3EAB98-1F56-4A9A-B9F9-E4D28B11340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424EE69-1900-4BFD-B53C-3BC55DBD2C1B}" type="datetimeFigureOut">
              <a:rPr lang="en-US" smtClean="0"/>
              <a:t>1/5/2020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3EAB98-1F56-4A9A-B9F9-E4D28B11340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88809" name="Rectangle 41"/>
          <p:cNvSpPr>
            <a:spLocks noGrp="1" noChangeArrowheads="1"/>
          </p:cNvSpPr>
          <p:nvPr>
            <p:ph type="title"/>
          </p:nvPr>
        </p:nvSpPr>
        <p:spPr bwMode="auto">
          <a:xfrm>
            <a:off x="250825" y="260350"/>
            <a:ext cx="8642350" cy="868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8810" name="Rectangle 42"/>
          <p:cNvSpPr>
            <a:spLocks noGrp="1" noChangeArrowheads="1"/>
          </p:cNvSpPr>
          <p:nvPr>
            <p:ph type="body" idx="1"/>
          </p:nvPr>
        </p:nvSpPr>
        <p:spPr bwMode="auto">
          <a:xfrm>
            <a:off x="250825" y="1706563"/>
            <a:ext cx="8642350" cy="4962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820" name="Rectangle 5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C424EE69-1900-4BFD-B53C-3BC55DBD2C1B}" type="datetimeFigureOut">
              <a:rPr lang="en-US" smtClean="0"/>
              <a:t>1/5/2020</a:t>
            </a:fld>
            <a:endParaRPr lang="en-US"/>
          </a:p>
        </p:txBody>
      </p:sp>
      <p:sp>
        <p:nvSpPr>
          <p:cNvPr id="288821" name="Rectangle 5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288822" name="Rectangle 5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F33EAB98-1F56-4A9A-B9F9-E4D28B11340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Clr>
          <a:srgbClr val="FF1515"/>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FF1515"/>
        </a:buClr>
        <a:buChar char="•"/>
        <a:defRPr sz="2800">
          <a:solidFill>
            <a:schemeClr val="tx1"/>
          </a:solidFill>
          <a:latin typeface="+mn-lt"/>
        </a:defRPr>
      </a:lvl2pPr>
      <a:lvl3pPr marL="1143000" indent="-228600" algn="l" rtl="0" eaLnBrk="1" fontAlgn="base" hangingPunct="1">
        <a:spcBef>
          <a:spcPct val="20000"/>
        </a:spcBef>
        <a:spcAft>
          <a:spcPct val="0"/>
        </a:spcAft>
        <a:buClr>
          <a:srgbClr val="FF1515"/>
        </a:buClr>
        <a:buChar char="•"/>
        <a:defRPr sz="2400">
          <a:solidFill>
            <a:schemeClr val="tx1"/>
          </a:solidFill>
          <a:latin typeface="+mn-lt"/>
        </a:defRPr>
      </a:lvl3pPr>
      <a:lvl4pPr marL="1600200" indent="-228600" algn="l" rtl="0" eaLnBrk="1" fontAlgn="base" hangingPunct="1">
        <a:spcBef>
          <a:spcPct val="20000"/>
        </a:spcBef>
        <a:spcAft>
          <a:spcPct val="0"/>
        </a:spcAft>
        <a:buClr>
          <a:srgbClr val="FF1515"/>
        </a:buClr>
        <a:buChar char="•"/>
        <a:defRPr sz="2000">
          <a:solidFill>
            <a:schemeClr val="tx1"/>
          </a:solidFill>
          <a:latin typeface="+mn-lt"/>
        </a:defRPr>
      </a:lvl4pPr>
      <a:lvl5pPr marL="2057400" indent="-228600" algn="l" rtl="0" eaLnBrk="1" fontAlgn="base" hangingPunct="1">
        <a:spcBef>
          <a:spcPct val="20000"/>
        </a:spcBef>
        <a:spcAft>
          <a:spcPct val="0"/>
        </a:spcAft>
        <a:buClr>
          <a:srgbClr val="FF1515"/>
        </a:buClr>
        <a:buChar char="•"/>
        <a:defRPr sz="2000">
          <a:solidFill>
            <a:schemeClr val="tx1"/>
          </a:solidFill>
          <a:latin typeface="+mn-lt"/>
        </a:defRPr>
      </a:lvl5pPr>
      <a:lvl6pPr marL="2514600" indent="-228600" algn="l" rtl="0" eaLnBrk="1" fontAlgn="base" hangingPunct="1">
        <a:spcBef>
          <a:spcPct val="20000"/>
        </a:spcBef>
        <a:spcAft>
          <a:spcPct val="0"/>
        </a:spcAft>
        <a:buClr>
          <a:srgbClr val="FF1515"/>
        </a:buClr>
        <a:buChar char="•"/>
        <a:defRPr sz="2000">
          <a:solidFill>
            <a:schemeClr val="tx1"/>
          </a:solidFill>
          <a:latin typeface="+mn-lt"/>
        </a:defRPr>
      </a:lvl6pPr>
      <a:lvl7pPr marL="2971800" indent="-228600" algn="l" rtl="0" eaLnBrk="1" fontAlgn="base" hangingPunct="1">
        <a:spcBef>
          <a:spcPct val="20000"/>
        </a:spcBef>
        <a:spcAft>
          <a:spcPct val="0"/>
        </a:spcAft>
        <a:buClr>
          <a:srgbClr val="FF1515"/>
        </a:buClr>
        <a:buChar char="•"/>
        <a:defRPr sz="2000">
          <a:solidFill>
            <a:schemeClr val="tx1"/>
          </a:solidFill>
          <a:latin typeface="+mn-lt"/>
        </a:defRPr>
      </a:lvl7pPr>
      <a:lvl8pPr marL="3429000" indent="-228600" algn="l" rtl="0" eaLnBrk="1" fontAlgn="base" hangingPunct="1">
        <a:spcBef>
          <a:spcPct val="20000"/>
        </a:spcBef>
        <a:spcAft>
          <a:spcPct val="0"/>
        </a:spcAft>
        <a:buClr>
          <a:srgbClr val="FF1515"/>
        </a:buClr>
        <a:buChar char="•"/>
        <a:defRPr sz="2000">
          <a:solidFill>
            <a:schemeClr val="tx1"/>
          </a:solidFill>
          <a:latin typeface="+mn-lt"/>
        </a:defRPr>
      </a:lvl8pPr>
      <a:lvl9pPr marL="3886200" indent="-228600" algn="l" rtl="0" eaLnBrk="1" fontAlgn="base" hangingPunct="1">
        <a:spcBef>
          <a:spcPct val="20000"/>
        </a:spcBef>
        <a:spcAft>
          <a:spcPct val="0"/>
        </a:spcAft>
        <a:buClr>
          <a:srgbClr val="FF151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2.xml"/><Relationship Id="rId4" Type="http://schemas.openxmlformats.org/officeDocument/2006/relationships/hyperlink" Target="http://en.wikipedia.org/wiki/Judicial_activis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bullrunnings.wordpress.com/2006/11/09/tragic-prelude/"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California Problem</a:t>
            </a:r>
            <a:endParaRPr lang="en-US" dirty="0"/>
          </a:p>
        </p:txBody>
      </p:sp>
      <p:sp>
        <p:nvSpPr>
          <p:cNvPr id="3" name="Content Placeholder 2"/>
          <p:cNvSpPr>
            <a:spLocks noGrp="1"/>
          </p:cNvSpPr>
          <p:nvPr>
            <p:ph idx="1"/>
          </p:nvPr>
        </p:nvSpPr>
        <p:spPr>
          <a:xfrm>
            <a:off x="0" y="1371601"/>
            <a:ext cx="8893175" cy="5297488"/>
          </a:xfrm>
        </p:spPr>
        <p:txBody>
          <a:bodyPr/>
          <a:lstStyle/>
          <a:p>
            <a:r>
              <a:rPr lang="en-US" dirty="0" smtClean="0"/>
              <a:t>There was a gold rush in California in 1849 (millions moved there)</a:t>
            </a:r>
          </a:p>
          <a:p>
            <a:r>
              <a:rPr lang="en-US" dirty="0" smtClean="0"/>
              <a:t>There are an even number of free/slave states in the US</a:t>
            </a:r>
          </a:p>
          <a:p>
            <a:r>
              <a:rPr lang="en-US" dirty="0" smtClean="0"/>
              <a:t>California applies for statehood as a free state (anybody know why?)</a:t>
            </a:r>
          </a:p>
          <a:p>
            <a:r>
              <a:rPr lang="en-US" dirty="0" smtClean="0"/>
              <a:t>Why is that a problem? (let’s look at a map)</a:t>
            </a:r>
          </a:p>
          <a:p>
            <a:endParaRPr lang="en-US" dirty="0"/>
          </a:p>
        </p:txBody>
      </p:sp>
      <p:pic>
        <p:nvPicPr>
          <p:cNvPr id="4"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2388" y="954881"/>
            <a:ext cx="9525000" cy="5893594"/>
          </a:xfrm>
          <a:prstGeom prst="rect">
            <a:avLst/>
          </a:prstGeom>
          <a:noFill/>
          <a:ln w="9525">
            <a:noFill/>
            <a:miter lim="800000"/>
            <a:headEnd/>
            <a:tailEnd/>
          </a:ln>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45730"/>
            <a:ext cx="1676400" cy="2080522"/>
          </a:xfrm>
          <a:prstGeom prst="rect">
            <a:avLst/>
          </a:prstGeom>
        </p:spPr>
      </p:pic>
    </p:spTree>
    <p:extLst>
      <p:ext uri="{BB962C8B-B14F-4D97-AF65-F5344CB8AC3E}">
        <p14:creationId xmlns:p14="http://schemas.microsoft.com/office/powerpoint/2010/main" val="255453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410200" y="1600199"/>
            <a:ext cx="3514725" cy="4014597"/>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156282" y="1600199"/>
            <a:ext cx="3497566" cy="4014597"/>
          </a:xfrm>
          <a:prstGeom prst="rect">
            <a:avLst/>
          </a:prstGeom>
          <a:noFill/>
          <a:ln w="9525">
            <a:noFill/>
            <a:miter lim="800000"/>
            <a:headEnd/>
            <a:tailEnd/>
          </a:ln>
          <a:effectLst/>
        </p:spPr>
      </p:pic>
      <p:sp>
        <p:nvSpPr>
          <p:cNvPr id="9" name="Title 1"/>
          <p:cNvSpPr>
            <a:spLocks noGrp="1"/>
          </p:cNvSpPr>
          <p:nvPr>
            <p:ph type="title"/>
          </p:nvPr>
        </p:nvSpPr>
        <p:spPr>
          <a:xfrm>
            <a:off x="119743" y="237138"/>
            <a:ext cx="8229600" cy="1066800"/>
          </a:xfrm>
        </p:spPr>
        <p:txBody>
          <a:bodyPr>
            <a:normAutofit fontScale="90000"/>
          </a:bodyPr>
          <a:lstStyle/>
          <a:p>
            <a:r>
              <a:rPr lang="en-US" sz="5500" b="1" dirty="0" smtClean="0">
                <a:solidFill>
                  <a:schemeClr val="bg1"/>
                </a:solidFill>
              </a:rPr>
              <a:t>Brooks/Sumner Incident</a:t>
            </a:r>
            <a:br>
              <a:rPr lang="en-US" sz="5500" b="1" dirty="0" smtClean="0">
                <a:solidFill>
                  <a:schemeClr val="bg1"/>
                </a:solidFill>
              </a:rPr>
            </a:br>
            <a:r>
              <a:rPr lang="en-US" dirty="0"/>
              <a:t>"breakdown of reasoned discourse</a:t>
            </a:r>
            <a:r>
              <a:rPr lang="en-US" dirty="0" smtClean="0"/>
              <a:t>"</a:t>
            </a:r>
            <a:endParaRPr lang="en-US" sz="5500" b="1" dirty="0">
              <a:solidFill>
                <a:schemeClr val="bg1"/>
              </a:solidFill>
            </a:endParaRPr>
          </a:p>
        </p:txBody>
      </p:sp>
      <p:sp>
        <p:nvSpPr>
          <p:cNvPr id="10" name="Rectangle 9"/>
          <p:cNvSpPr/>
          <p:nvPr/>
        </p:nvSpPr>
        <p:spPr>
          <a:xfrm>
            <a:off x="7167562" y="866683"/>
            <a:ext cx="2002471" cy="646331"/>
          </a:xfrm>
          <a:prstGeom prst="rect">
            <a:avLst/>
          </a:prstGeom>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600" b="1" dirty="0" smtClean="0">
                <a:ln/>
                <a:solidFill>
                  <a:schemeClr val="accent3"/>
                </a:solidFill>
              </a:rPr>
              <a:t>(1856)</a:t>
            </a:r>
            <a:endParaRPr lang="en-US" sz="3600" b="1" dirty="0">
              <a:ln/>
              <a:solidFill>
                <a:schemeClr val="accent3"/>
              </a:solidFill>
            </a:endParaRPr>
          </a:p>
        </p:txBody>
      </p:sp>
      <p:sp>
        <p:nvSpPr>
          <p:cNvPr id="8" name="Rectangle 7"/>
          <p:cNvSpPr/>
          <p:nvPr/>
        </p:nvSpPr>
        <p:spPr>
          <a:xfrm>
            <a:off x="5410200" y="5638800"/>
            <a:ext cx="3514725" cy="830997"/>
          </a:xfrm>
          <a:prstGeom prst="rect">
            <a:avLst/>
          </a:prstGeom>
        </p:spPr>
        <p:txBody>
          <a:bodyPr wrap="square">
            <a:spAutoFit/>
          </a:bodyPr>
          <a:lstStyle/>
          <a:p>
            <a:pPr algn="ctr">
              <a:buNone/>
            </a:pPr>
            <a:r>
              <a:rPr lang="en-US" sz="2400" b="1" dirty="0"/>
              <a:t>Sen. Charles Sumner (MA)</a:t>
            </a:r>
          </a:p>
        </p:txBody>
      </p:sp>
      <p:sp>
        <p:nvSpPr>
          <p:cNvPr id="5" name="Rectangle 4"/>
          <p:cNvSpPr/>
          <p:nvPr/>
        </p:nvSpPr>
        <p:spPr>
          <a:xfrm>
            <a:off x="3121311" y="1722090"/>
            <a:ext cx="3660489" cy="3154710"/>
          </a:xfrm>
          <a:prstGeom prst="rect">
            <a:avLst/>
          </a:prstGeom>
        </p:spPr>
        <p:txBody>
          <a:bodyPr wrap="none">
            <a:spAutoFit/>
          </a:bodyPr>
          <a:lstStyle/>
          <a:p>
            <a:pPr algn="ctr">
              <a:buNone/>
            </a:pPr>
            <a:r>
              <a:rPr lang="en-US" sz="199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rPr>
              <a:t>vs. </a:t>
            </a:r>
            <a:endParaRPr lang="en-US" sz="199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endParaRPr>
          </a:p>
        </p:txBody>
      </p:sp>
      <p:sp>
        <p:nvSpPr>
          <p:cNvPr id="14" name="Rectangle 13"/>
          <p:cNvSpPr/>
          <p:nvPr/>
        </p:nvSpPr>
        <p:spPr>
          <a:xfrm>
            <a:off x="152400" y="5638800"/>
            <a:ext cx="3514725" cy="830997"/>
          </a:xfrm>
          <a:prstGeom prst="rect">
            <a:avLst/>
          </a:prstGeom>
        </p:spPr>
        <p:txBody>
          <a:bodyPr wrap="square">
            <a:spAutoFit/>
          </a:bodyPr>
          <a:lstStyle/>
          <a:p>
            <a:pPr algn="ctr">
              <a:buNone/>
            </a:pPr>
            <a:r>
              <a:rPr lang="en-US" sz="2400" b="1" dirty="0" smtClean="0"/>
              <a:t>Rep. Preston Brooks (SC)</a:t>
            </a:r>
            <a:endParaRPr lang="en-US" sz="2400" b="1" dirty="0"/>
          </a:p>
        </p:txBody>
      </p:sp>
    </p:spTree>
    <p:extLst>
      <p:ext uri="{BB962C8B-B14F-4D97-AF65-F5344CB8AC3E}">
        <p14:creationId xmlns:p14="http://schemas.microsoft.com/office/powerpoint/2010/main" val="1998588252"/>
      </p:ext>
    </p:extLst>
  </p:cSld>
  <p:clrMapOvr>
    <a:masterClrMapping/>
  </p:clrMapOvr>
  <p:transition advClick="0"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blueandgraytrail.com/images_large/sumner_caning.jpg"/>
          <p:cNvPicPr>
            <a:picLocks noChangeAspect="1" noChangeArrowheads="1"/>
          </p:cNvPicPr>
          <p:nvPr/>
        </p:nvPicPr>
        <p:blipFill>
          <a:blip r:embed="rId2" cstate="print"/>
          <a:srcRect/>
          <a:stretch>
            <a:fillRect/>
          </a:stretch>
        </p:blipFill>
        <p:spPr bwMode="auto">
          <a:xfrm>
            <a:off x="0" y="304800"/>
            <a:ext cx="9144000" cy="6160957"/>
          </a:xfrm>
          <a:prstGeom prst="rect">
            <a:avLst/>
          </a:prstGeom>
          <a:noFill/>
        </p:spPr>
      </p:pic>
      <p:sp>
        <p:nvSpPr>
          <p:cNvPr id="4" name="Explosion 2 3"/>
          <p:cNvSpPr/>
          <p:nvPr/>
        </p:nvSpPr>
        <p:spPr>
          <a:xfrm>
            <a:off x="609600" y="762000"/>
            <a:ext cx="8229600" cy="5410200"/>
          </a:xfrm>
          <a:prstGeom prst="irregularSeal2">
            <a:avLst/>
          </a:prstGeom>
          <a:gradFill>
            <a:gsLst>
              <a:gs pos="0">
                <a:schemeClr val="tx2"/>
              </a:gs>
              <a:gs pos="50000">
                <a:schemeClr val="tx1"/>
              </a:gs>
              <a:gs pos="100000">
                <a:schemeClr val="tx2">
                  <a:lumMod val="60000"/>
                  <a:lumOff val="40000"/>
                </a:schemeClr>
              </a:gs>
            </a:gsLst>
            <a:lin ang="5400000" scaled="0"/>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00" i="1" dirty="0">
              <a:solidFill>
                <a:prstClr val="white"/>
              </a:solidFill>
              <a:latin typeface="Australian Sunrise" pitchFamily="2" charset="0"/>
            </a:endParaRPr>
          </a:p>
        </p:txBody>
      </p:sp>
      <p:sp>
        <p:nvSpPr>
          <p:cNvPr id="2" name="Rectangle 1"/>
          <p:cNvSpPr/>
          <p:nvPr/>
        </p:nvSpPr>
        <p:spPr>
          <a:xfrm rot="20096088">
            <a:off x="521263" y="2204402"/>
            <a:ext cx="7543800" cy="2862322"/>
          </a:xfrm>
          <a:prstGeom prst="rect">
            <a:avLst/>
          </a:prstGeom>
        </p:spPr>
        <p:txBody>
          <a:bodyPr wrap="square">
            <a:spAutoFit/>
          </a:bodyPr>
          <a:lstStyle/>
          <a:p>
            <a:pPr algn="ctr"/>
            <a:r>
              <a:rPr lang="en-US" sz="18000" b="1" i="1" dirty="0">
                <a:ln w="28575">
                  <a:solidFill>
                    <a:schemeClr val="tx2"/>
                  </a:solidFill>
                </a:ln>
                <a:solidFill>
                  <a:prstClr val="white"/>
                </a:solidFill>
                <a:latin typeface="Australian Sunrise" pitchFamily="2" charset="0"/>
              </a:rPr>
              <a:t>SLAP!</a:t>
            </a:r>
          </a:p>
        </p:txBody>
      </p:sp>
    </p:spTree>
    <p:extLst>
      <p:ext uri="{BB962C8B-B14F-4D97-AF65-F5344CB8AC3E}">
        <p14:creationId xmlns:p14="http://schemas.microsoft.com/office/powerpoint/2010/main" val="370155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50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1000"/>
                            </p:stCondLst>
                            <p:childTnLst>
                              <p:par>
                                <p:cTn id="11" presetID="26" presetClass="emph" presetSubtype="0" repeatCount="2000" fill="hold" grpId="1" nodeType="afterEffect">
                                  <p:stCondLst>
                                    <p:cond delay="0"/>
                                  </p:stCondLst>
                                  <p:iterate type="lt">
                                    <p:tmPct val="0"/>
                                  </p:iterate>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par>
                          <p:cTn id="14" fill="hold">
                            <p:stCondLst>
                              <p:cond delay="2000"/>
                            </p:stCondLst>
                            <p:childTnLst>
                              <p:par>
                                <p:cTn id="15" presetID="55" presetClass="exit" presetSubtype="0" fill="hold" grpId="2" nodeType="afterEffect">
                                  <p:stCondLst>
                                    <p:cond delay="0"/>
                                  </p:stCondLst>
                                  <p:iterate type="lt">
                                    <p:tmPct val="0"/>
                                  </p:iterate>
                                  <p:childTnLst>
                                    <p:anim calcmode="lin" valueType="num">
                                      <p:cBhvr>
                                        <p:cTn id="16" dur="1000"/>
                                        <p:tgtEl>
                                          <p:spTgt spid="4"/>
                                        </p:tgtEl>
                                        <p:attrNameLst>
                                          <p:attrName>ppt_w</p:attrName>
                                        </p:attrNameLst>
                                      </p:cBhvr>
                                      <p:tavLst>
                                        <p:tav tm="0">
                                          <p:val>
                                            <p:strVal val="ppt_w"/>
                                          </p:val>
                                        </p:tav>
                                        <p:tav tm="100000">
                                          <p:val>
                                            <p:strVal val="ppt_w*0.70"/>
                                          </p:val>
                                        </p:tav>
                                      </p:tavLst>
                                    </p:anim>
                                    <p:anim calcmode="lin" valueType="num">
                                      <p:cBhvr>
                                        <p:cTn id="17" dur="1000"/>
                                        <p:tgtEl>
                                          <p:spTgt spid="4"/>
                                        </p:tgtEl>
                                        <p:attrNameLst>
                                          <p:attrName>ppt_h</p:attrName>
                                        </p:attrNameLst>
                                      </p:cBhvr>
                                      <p:tavLst>
                                        <p:tav tm="0">
                                          <p:val>
                                            <p:strVal val="ppt_h"/>
                                          </p:val>
                                        </p:tav>
                                        <p:tav tm="100000">
                                          <p:val>
                                            <p:strVal val="ppt_h"/>
                                          </p:val>
                                        </p:tav>
                                      </p:tavLst>
                                    </p:anim>
                                    <p:animEffect transition="out" filter="fad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a:normAutofit/>
            <a:scene3d>
              <a:camera prst="orthographicFront"/>
              <a:lightRig rig="soft" dir="t">
                <a:rot lat="0" lon="0" rev="10800000"/>
              </a:lightRig>
            </a:scene3d>
            <a:sp3d>
              <a:bevelT w="27940" h="12700"/>
              <a:contourClr>
                <a:srgbClr val="DDDDDD"/>
              </a:contourClr>
            </a:sp3d>
          </a:bodyPr>
          <a:lstStyle/>
          <a:p>
            <a:pPr algn="l"/>
            <a:r>
              <a:rPr lang="en-US" sz="5400" b="1" i="1" spc="150" dirty="0" smtClean="0">
                <a:ln w="11430"/>
                <a:solidFill>
                  <a:srgbClr val="F8F8F8"/>
                </a:solidFill>
                <a:effectLst>
                  <a:outerShdw blurRad="25400" algn="tl" rotWithShape="0">
                    <a:srgbClr val="000000">
                      <a:alpha val="43000"/>
                    </a:srgbClr>
                  </a:outerShdw>
                </a:effectLst>
              </a:rPr>
              <a:t>Dred Scott v. Sandford</a:t>
            </a:r>
            <a:endParaRPr lang="en-US" sz="5400" b="1" spc="150" dirty="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idx="1"/>
          </p:nvPr>
        </p:nvSpPr>
        <p:spPr>
          <a:xfrm>
            <a:off x="0" y="1524000"/>
            <a:ext cx="5562600" cy="4953000"/>
          </a:xfrm>
        </p:spPr>
        <p:txBody>
          <a:bodyPr>
            <a:normAutofit/>
          </a:bodyPr>
          <a:lstStyle/>
          <a:p>
            <a:pPr marL="514350" indent="-514350">
              <a:buNone/>
            </a:pPr>
            <a:r>
              <a:rPr lang="en-US" sz="3600" b="1" dirty="0" smtClean="0"/>
              <a:t>FACTS OF THE CASE:</a:t>
            </a:r>
          </a:p>
          <a:p>
            <a:pPr marL="514350" indent="-514350">
              <a:buNone/>
            </a:pPr>
            <a:r>
              <a:rPr lang="en-US" dirty="0" smtClean="0"/>
              <a:t>	Dred Scott, a slave, lived with his “master” in free territory for two years.</a:t>
            </a:r>
          </a:p>
          <a:p>
            <a:pPr marL="514350" indent="-514350">
              <a:buNone/>
            </a:pPr>
            <a:endParaRPr lang="en-US" sz="1800" dirty="0" smtClean="0"/>
          </a:p>
          <a:p>
            <a:pPr marL="514350" indent="-514350">
              <a:buNone/>
            </a:pPr>
            <a:r>
              <a:rPr lang="en-US" dirty="0" smtClean="0"/>
              <a:t>	Scott claimed this made him a free man.</a:t>
            </a:r>
            <a:endParaRPr lang="en-US" dirty="0"/>
          </a:p>
        </p:txBody>
      </p:sp>
      <p:pic>
        <p:nvPicPr>
          <p:cNvPr id="8194" name="Picture 2" descr="File:DredScott.jpg"/>
          <p:cNvPicPr>
            <a:picLocks noChangeAspect="1" noChangeArrowheads="1"/>
          </p:cNvPicPr>
          <p:nvPr/>
        </p:nvPicPr>
        <p:blipFill>
          <a:blip r:embed="rId2" cstate="print"/>
          <a:srcRect/>
          <a:stretch>
            <a:fillRect/>
          </a:stretch>
        </p:blipFill>
        <p:spPr bwMode="auto">
          <a:xfrm>
            <a:off x="5791200" y="1558636"/>
            <a:ext cx="2404872" cy="2743200"/>
          </a:xfrm>
          <a:prstGeom prst="rect">
            <a:avLst/>
          </a:prstGeom>
          <a:noFill/>
        </p:spPr>
      </p:pic>
      <p:pic>
        <p:nvPicPr>
          <p:cNvPr id="4" name="Picture 2" descr="C:\Documents and Settings\TRICHEY\Local Settings\Temporary Internet Files\Content.IE5\NRFHFK7R\MCj04348790000[1].png"/>
          <p:cNvPicPr>
            <a:picLocks noChangeAspect="1" noChangeArrowheads="1"/>
          </p:cNvPicPr>
          <p:nvPr/>
        </p:nvPicPr>
        <p:blipFill>
          <a:blip r:embed="rId3" cstate="print"/>
          <a:srcRect/>
          <a:stretch>
            <a:fillRect/>
          </a:stretch>
        </p:blipFill>
        <p:spPr bwMode="auto">
          <a:xfrm>
            <a:off x="6248400" y="2819400"/>
            <a:ext cx="2895600" cy="2895600"/>
          </a:xfrm>
          <a:prstGeom prst="rect">
            <a:avLst/>
          </a:prstGeom>
          <a:noFill/>
        </p:spPr>
      </p:pic>
      <p:sp>
        <p:nvSpPr>
          <p:cNvPr id="5" name="Rectangle 4"/>
          <p:cNvSpPr/>
          <p:nvPr/>
        </p:nvSpPr>
        <p:spPr>
          <a:xfrm>
            <a:off x="6400800" y="823041"/>
            <a:ext cx="1544012" cy="707886"/>
          </a:xfrm>
          <a:prstGeom prst="rect">
            <a:avLst/>
          </a:prstGeom>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000" b="1" dirty="0">
                <a:ln/>
                <a:solidFill>
                  <a:schemeClr val="accent3"/>
                </a:solidFill>
              </a:rPr>
              <a:t>(1857)</a:t>
            </a:r>
          </a:p>
        </p:txBody>
      </p:sp>
    </p:spTree>
    <p:extLst>
      <p:ext uri="{BB962C8B-B14F-4D97-AF65-F5344CB8AC3E}">
        <p14:creationId xmlns:p14="http://schemas.microsoft.com/office/powerpoint/2010/main" val="1079056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le:DredScott.jpg"/>
          <p:cNvPicPr>
            <a:picLocks noChangeAspect="1" noChangeArrowheads="1"/>
          </p:cNvPicPr>
          <p:nvPr/>
        </p:nvPicPr>
        <p:blipFill>
          <a:blip r:embed="rId2" cstate="print"/>
          <a:srcRect/>
          <a:stretch>
            <a:fillRect/>
          </a:stretch>
        </p:blipFill>
        <p:spPr bwMode="auto">
          <a:xfrm>
            <a:off x="5334000" y="1524000"/>
            <a:ext cx="2404872" cy="2743200"/>
          </a:xfrm>
          <a:prstGeom prst="rect">
            <a:avLst/>
          </a:prstGeom>
          <a:noFill/>
        </p:spPr>
      </p:pic>
      <p:sp>
        <p:nvSpPr>
          <p:cNvPr id="3" name="Content Placeholder 2"/>
          <p:cNvSpPr>
            <a:spLocks noGrp="1"/>
          </p:cNvSpPr>
          <p:nvPr>
            <p:ph idx="1"/>
          </p:nvPr>
        </p:nvSpPr>
        <p:spPr>
          <a:xfrm>
            <a:off x="457200" y="1524000"/>
            <a:ext cx="4800600" cy="5334000"/>
          </a:xfrm>
        </p:spPr>
        <p:txBody>
          <a:bodyPr>
            <a:normAutofit fontScale="92500" lnSpcReduction="10000"/>
          </a:bodyPr>
          <a:lstStyle/>
          <a:p>
            <a:pPr marL="514350" indent="-514350">
              <a:buNone/>
            </a:pPr>
            <a:r>
              <a:rPr lang="en-US" sz="3600" b="1" dirty="0" smtClean="0"/>
              <a:t>THE DECISION:</a:t>
            </a:r>
          </a:p>
          <a:p>
            <a:pPr marL="514350" indent="-514350">
              <a:buFont typeface="+mj-lt"/>
              <a:buAutoNum type="arabicPeriod"/>
            </a:pPr>
            <a:r>
              <a:rPr lang="en-US" dirty="0" smtClean="0"/>
              <a:t>People of African descent (incl. Scott) could not be U.S. citizens.</a:t>
            </a:r>
          </a:p>
          <a:p>
            <a:pPr marL="514350" indent="-514350">
              <a:buFont typeface="+mj-lt"/>
              <a:buAutoNum type="arabicPeriod"/>
            </a:pPr>
            <a:r>
              <a:rPr lang="en-US" dirty="0" smtClean="0"/>
              <a:t>Congress can’t forbid slavery in federal territories (violation of property rights)</a:t>
            </a:r>
          </a:p>
          <a:p>
            <a:pPr marL="914400" lvl="1" indent="-514350"/>
            <a:r>
              <a:rPr lang="en-US" dirty="0" smtClean="0"/>
              <a:t>Ergo</a:t>
            </a:r>
            <a:r>
              <a:rPr lang="en-US" i="1" dirty="0" smtClean="0"/>
              <a:t>, </a:t>
            </a:r>
            <a:r>
              <a:rPr lang="en-US" dirty="0" smtClean="0"/>
              <a:t>the</a:t>
            </a:r>
            <a:r>
              <a:rPr lang="en-US" i="1" dirty="0" smtClean="0"/>
              <a:t> </a:t>
            </a:r>
            <a:r>
              <a:rPr lang="en-US" dirty="0" smtClean="0"/>
              <a:t>Missouri Compromise is </a:t>
            </a:r>
            <a:r>
              <a:rPr lang="en-US" b="1" i="1" dirty="0" smtClean="0"/>
              <a:t>Unconstitutional</a:t>
            </a:r>
            <a:endParaRPr lang="en-US" dirty="0"/>
          </a:p>
        </p:txBody>
      </p:sp>
      <p:pic>
        <p:nvPicPr>
          <p:cNvPr id="6" name="Picture 2" descr="C:\Documents and Settings\TRICHEY\Local Settings\Temporary Internet Files\Content.IE5\NRFHFK7R\MCj04348790000[1].png"/>
          <p:cNvPicPr>
            <a:picLocks noChangeAspect="1" noChangeArrowheads="1"/>
          </p:cNvPicPr>
          <p:nvPr/>
        </p:nvPicPr>
        <p:blipFill>
          <a:blip r:embed="rId3" cstate="print"/>
          <a:srcRect/>
          <a:stretch>
            <a:fillRect/>
          </a:stretch>
        </p:blipFill>
        <p:spPr bwMode="auto">
          <a:xfrm>
            <a:off x="6248400" y="2819400"/>
            <a:ext cx="2895600" cy="2895600"/>
          </a:xfrm>
          <a:prstGeom prst="rect">
            <a:avLst/>
          </a:prstGeom>
          <a:noFill/>
        </p:spPr>
      </p:pic>
      <p:sp>
        <p:nvSpPr>
          <p:cNvPr id="7" name="TextBox 6">
            <a:hlinkClick r:id="rId4"/>
          </p:cNvPr>
          <p:cNvSpPr txBox="1"/>
          <p:nvPr/>
        </p:nvSpPr>
        <p:spPr>
          <a:xfrm>
            <a:off x="5410200" y="5943600"/>
            <a:ext cx="3429000" cy="646331"/>
          </a:xfrm>
          <a:prstGeom prst="rect">
            <a:avLst/>
          </a:prstGeom>
          <a:effectLst>
            <a:glow rad="635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3600" b="1" i="1" dirty="0" smtClean="0">
                <a:solidFill>
                  <a:schemeClr val="tx1"/>
                </a:solidFill>
              </a:rPr>
              <a:t> </a:t>
            </a:r>
            <a:endParaRPr lang="en-US" sz="3600" b="1" i="1" dirty="0">
              <a:solidFill>
                <a:schemeClr val="tx1"/>
              </a:solidFill>
            </a:endParaRPr>
          </a:p>
        </p:txBody>
      </p:sp>
      <p:grpSp>
        <p:nvGrpSpPr>
          <p:cNvPr id="12" name="Group 11"/>
          <p:cNvGrpSpPr/>
          <p:nvPr/>
        </p:nvGrpSpPr>
        <p:grpSpPr>
          <a:xfrm>
            <a:off x="5029200" y="4495800"/>
            <a:ext cx="1580029" cy="1275229"/>
            <a:chOff x="5029200" y="4495800"/>
            <a:chExt cx="1580029" cy="1275229"/>
          </a:xfrm>
        </p:grpSpPr>
        <p:pic>
          <p:nvPicPr>
            <p:cNvPr id="8" name="Picture 2" descr="C:\Documents and Settings\trichey\Local Settings\Temporary Internet Files\Content.IE5\8B57FJOL\MC900434891[1].png">
              <a:hlinkClick r:id="rId5" action="ppaction://hlinksldjump"/>
            </p:cNvPr>
            <p:cNvPicPr>
              <a:picLocks noChangeAspect="1" noChangeArrowheads="1"/>
            </p:cNvPicPr>
            <p:nvPr/>
          </p:nvPicPr>
          <p:blipFill>
            <a:blip r:embed="rId6" cstate="print"/>
            <a:srcRect/>
            <a:stretch>
              <a:fillRect/>
            </a:stretch>
          </p:blipFill>
          <p:spPr bwMode="auto">
            <a:xfrm>
              <a:off x="5410200" y="4495800"/>
              <a:ext cx="995082" cy="995082"/>
            </a:xfrm>
            <a:prstGeom prst="rect">
              <a:avLst/>
            </a:prstGeom>
            <a:noFill/>
          </p:spPr>
        </p:pic>
        <p:pic>
          <p:nvPicPr>
            <p:cNvPr id="9" name="Picture 5" descr="C:\Documents and Settings\trichey\Local Settings\Temporary Internet Files\Content.IE5\S7G5SP9P\MC900434888[1].png">
              <a:hlinkClick r:id="rId5" action="ppaction://hlinksldjump"/>
            </p:cNvPr>
            <p:cNvPicPr>
              <a:picLocks noChangeAspect="1" noChangeArrowheads="1"/>
            </p:cNvPicPr>
            <p:nvPr/>
          </p:nvPicPr>
          <p:blipFill>
            <a:blip r:embed="rId7" cstate="print"/>
            <a:srcRect/>
            <a:stretch>
              <a:fillRect/>
            </a:stretch>
          </p:blipFill>
          <p:spPr bwMode="auto">
            <a:xfrm>
              <a:off x="5029200" y="4724400"/>
              <a:ext cx="941294" cy="941294"/>
            </a:xfrm>
            <a:prstGeom prst="rect">
              <a:avLst/>
            </a:prstGeom>
            <a:noFill/>
          </p:spPr>
        </p:pic>
        <p:pic>
          <p:nvPicPr>
            <p:cNvPr id="11" name="Picture 10" descr="C:\Documents and Settings\trichey\Local Settings\Temporary Internet Files\Content.IE5\S7G5SP9P\MC900433954[1].png">
              <a:hlinkClick r:id="rId5" action="ppaction://hlinksldjump"/>
            </p:cNvPr>
            <p:cNvPicPr>
              <a:picLocks noChangeAspect="1" noChangeArrowheads="1"/>
            </p:cNvPicPr>
            <p:nvPr/>
          </p:nvPicPr>
          <p:blipFill>
            <a:blip r:embed="rId8" cstate="print"/>
            <a:srcRect/>
            <a:stretch>
              <a:fillRect/>
            </a:stretch>
          </p:blipFill>
          <p:spPr bwMode="auto">
            <a:xfrm>
              <a:off x="5715000" y="4876800"/>
              <a:ext cx="894229" cy="894229"/>
            </a:xfrm>
            <a:prstGeom prst="rect">
              <a:avLst/>
            </a:prstGeom>
            <a:noFill/>
          </p:spPr>
        </p:pic>
      </p:grpSp>
      <p:sp>
        <p:nvSpPr>
          <p:cNvPr id="13" name="Title 1"/>
          <p:cNvSpPr>
            <a:spLocks noGrp="1"/>
          </p:cNvSpPr>
          <p:nvPr>
            <p:ph type="title"/>
          </p:nvPr>
        </p:nvSpPr>
        <p:spPr>
          <a:xfrm>
            <a:off x="152400" y="0"/>
            <a:ext cx="8686800" cy="1143000"/>
          </a:xfrm>
        </p:spPr>
        <p:txBody>
          <a:bodyPr>
            <a:normAutofit/>
            <a:scene3d>
              <a:camera prst="orthographicFront"/>
              <a:lightRig rig="soft" dir="t">
                <a:rot lat="0" lon="0" rev="10800000"/>
              </a:lightRig>
            </a:scene3d>
            <a:sp3d>
              <a:bevelT w="27940" h="12700"/>
              <a:contourClr>
                <a:srgbClr val="DDDDDD"/>
              </a:contourClr>
            </a:sp3d>
          </a:bodyPr>
          <a:lstStyle/>
          <a:p>
            <a:pPr algn="l"/>
            <a:r>
              <a:rPr lang="en-US" sz="5400" b="1" i="1" spc="150" dirty="0" smtClean="0">
                <a:ln w="11430"/>
                <a:solidFill>
                  <a:srgbClr val="F8F8F8"/>
                </a:solidFill>
                <a:effectLst>
                  <a:outerShdw blurRad="25400" algn="tl" rotWithShape="0">
                    <a:srgbClr val="000000">
                      <a:alpha val="43000"/>
                    </a:srgbClr>
                  </a:outerShdw>
                </a:effectLst>
              </a:rPr>
              <a:t>Dred Scott v. Sandford</a:t>
            </a:r>
            <a:endParaRPr lang="en-US" sz="5400" b="1" spc="150" dirty="0">
              <a:ln w="11430"/>
              <a:solidFill>
                <a:srgbClr val="F8F8F8"/>
              </a:solidFill>
              <a:effectLst>
                <a:outerShdw blurRad="25400" algn="tl" rotWithShape="0">
                  <a:srgbClr val="000000">
                    <a:alpha val="43000"/>
                  </a:srgbClr>
                </a:outerShdw>
              </a:effectLst>
            </a:endParaRPr>
          </a:p>
        </p:txBody>
      </p:sp>
      <p:sp>
        <p:nvSpPr>
          <p:cNvPr id="14" name="Rectangle 13"/>
          <p:cNvSpPr/>
          <p:nvPr/>
        </p:nvSpPr>
        <p:spPr>
          <a:xfrm>
            <a:off x="6118491" y="889910"/>
            <a:ext cx="1544012" cy="707886"/>
          </a:xfrm>
          <a:prstGeom prst="rect">
            <a:avLst/>
          </a:prstGeom>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000" b="1" dirty="0">
                <a:ln/>
                <a:solidFill>
                  <a:schemeClr val="accent3"/>
                </a:solidFill>
              </a:rPr>
              <a:t>(1857)</a:t>
            </a:r>
          </a:p>
        </p:txBody>
      </p:sp>
    </p:spTree>
    <p:extLst>
      <p:ext uri="{BB962C8B-B14F-4D97-AF65-F5344CB8AC3E}">
        <p14:creationId xmlns:p14="http://schemas.microsoft.com/office/powerpoint/2010/main" val="121493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xit" presetSubtype="0" fill="hold" nodeType="afterEffect">
                                  <p:stCondLst>
                                    <p:cond delay="0"/>
                                  </p:stCondLst>
                                  <p:childTnLst>
                                    <p:animEffect transition="out" filter="fade">
                                      <p:cBhvr>
                                        <p:cTn id="12" dur="5000"/>
                                        <p:tgtEl>
                                          <p:spTgt spid="5"/>
                                        </p:tgtEl>
                                      </p:cBhvr>
                                    </p:animEffect>
                                    <p:set>
                                      <p:cBhvr>
                                        <p:cTn id="13" dur="1" fill="hold">
                                          <p:stCondLst>
                                            <p:cond delay="49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Analysis</a:t>
            </a:r>
            <a:endParaRPr lang="en-US" dirty="0"/>
          </a:p>
        </p:txBody>
      </p:sp>
      <p:sp>
        <p:nvSpPr>
          <p:cNvPr id="3" name="Content Placeholder 2"/>
          <p:cNvSpPr>
            <a:spLocks noGrp="1"/>
          </p:cNvSpPr>
          <p:nvPr>
            <p:ph idx="1"/>
          </p:nvPr>
        </p:nvSpPr>
        <p:spPr>
          <a:xfrm>
            <a:off x="0" y="1706563"/>
            <a:ext cx="9144000" cy="4962525"/>
          </a:xfrm>
        </p:spPr>
        <p:txBody>
          <a:bodyPr/>
          <a:lstStyle/>
          <a:p>
            <a:r>
              <a:rPr lang="en-US" dirty="0" smtClean="0"/>
              <a:t>“</a:t>
            </a:r>
            <a:r>
              <a:rPr lang="en-US" dirty="0"/>
              <a:t>A house divided against itself cannot stand.  I believe this government cannot endure permanently half slave and half free.”	</a:t>
            </a:r>
            <a:r>
              <a:rPr lang="en-US" dirty="0" smtClean="0"/>
              <a:t>          — </a:t>
            </a:r>
            <a:r>
              <a:rPr lang="en-US" dirty="0"/>
              <a:t>Abraham Lincoln, 1858</a:t>
            </a:r>
          </a:p>
          <a:p>
            <a:pPr marL="971550" lvl="1" indent="-514350">
              <a:buFont typeface="+mj-lt"/>
              <a:buAutoNum type="arabicPeriod"/>
            </a:pPr>
            <a:r>
              <a:rPr lang="en-US" dirty="0" smtClean="0"/>
              <a:t>In your own words, what is Lincoln saying here? (see if you can incorporate the word “sectional” or “sectionalism” into your answer)</a:t>
            </a:r>
            <a:endParaRPr lang="en-US" dirty="0"/>
          </a:p>
        </p:txBody>
      </p:sp>
    </p:spTree>
    <p:extLst>
      <p:ext uri="{BB962C8B-B14F-4D97-AF65-F5344CB8AC3E}">
        <p14:creationId xmlns:p14="http://schemas.microsoft.com/office/powerpoint/2010/main" val="3628388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990600"/>
          </a:xfrm>
        </p:spPr>
        <p:txBody>
          <a:bodyPr>
            <a:noAutofit/>
          </a:bodyPr>
          <a:lstStyle/>
          <a:p>
            <a:pPr algn="l"/>
            <a:r>
              <a:rPr lang="en-US" sz="4400" b="1" dirty="0" smtClean="0">
                <a:solidFill>
                  <a:schemeClr val="bg1"/>
                </a:solidFill>
              </a:rPr>
              <a:t>John Brown </a:t>
            </a:r>
            <a:r>
              <a:rPr lang="en-US" sz="3200" b="1" dirty="0" smtClean="0">
                <a:solidFill>
                  <a:schemeClr val="bg1"/>
                </a:solidFill>
              </a:rPr>
              <a:t>	   </a:t>
            </a:r>
            <a:r>
              <a:rPr lang="en-US" sz="3200" i="1" dirty="0" smtClean="0">
                <a:solidFill>
                  <a:schemeClr val="bg1"/>
                </a:solidFill>
              </a:rPr>
              <a:t>(Violent Abolitionist)</a:t>
            </a:r>
            <a:endParaRPr lang="en-US" sz="3200" i="1" dirty="0">
              <a:solidFill>
                <a:schemeClr val="bg1"/>
              </a:solidFill>
            </a:endParaRPr>
          </a:p>
        </p:txBody>
      </p:sp>
      <p:pic>
        <p:nvPicPr>
          <p:cNvPr id="8194" name="Picture 2"/>
          <p:cNvPicPr>
            <a:picLocks noChangeAspect="1" noChangeArrowheads="1"/>
          </p:cNvPicPr>
          <p:nvPr/>
        </p:nvPicPr>
        <p:blipFill>
          <a:blip r:embed="rId2" cstate="print"/>
          <a:srcRect/>
          <a:stretch>
            <a:fillRect/>
          </a:stretch>
        </p:blipFill>
        <p:spPr bwMode="auto">
          <a:xfrm>
            <a:off x="0" y="990600"/>
            <a:ext cx="9144001" cy="5349240"/>
          </a:xfrm>
          <a:prstGeom prst="rect">
            <a:avLst/>
          </a:prstGeom>
          <a:noFill/>
          <a:ln w="9525">
            <a:noFill/>
            <a:miter lim="800000"/>
            <a:headEnd/>
            <a:tailEnd/>
          </a:ln>
          <a:effectLst/>
        </p:spPr>
      </p:pic>
      <p:sp>
        <p:nvSpPr>
          <p:cNvPr id="3" name="Rectangle 2"/>
          <p:cNvSpPr/>
          <p:nvPr/>
        </p:nvSpPr>
        <p:spPr>
          <a:xfrm>
            <a:off x="-26276" y="6324600"/>
            <a:ext cx="9170276" cy="461665"/>
          </a:xfrm>
          <a:prstGeom prst="rect">
            <a:avLst/>
          </a:prstGeom>
        </p:spPr>
        <p:txBody>
          <a:bodyPr wrap="square">
            <a:spAutoFit/>
          </a:bodyPr>
          <a:lstStyle/>
          <a:p>
            <a:pPr algn="ctr"/>
            <a:r>
              <a:rPr lang="en-US" sz="2400" dirty="0"/>
              <a:t>John </a:t>
            </a:r>
            <a:r>
              <a:rPr lang="en-US" sz="2400" dirty="0" err="1"/>
              <a:t>Steuart</a:t>
            </a:r>
            <a:r>
              <a:rPr lang="en-US" sz="2400" dirty="0"/>
              <a:t> Curry, “</a:t>
            </a:r>
            <a:r>
              <a:rPr lang="en-US" sz="2400" dirty="0">
                <a:hlinkClick r:id="rId3"/>
              </a:rPr>
              <a:t>Tragic Prelude</a:t>
            </a:r>
            <a:r>
              <a:rPr lang="en-US" sz="2400" dirty="0"/>
              <a:t>,” 1937-1941</a:t>
            </a:r>
          </a:p>
        </p:txBody>
      </p:sp>
    </p:spTree>
    <p:extLst>
      <p:ext uri="{BB962C8B-B14F-4D97-AF65-F5344CB8AC3E}">
        <p14:creationId xmlns:p14="http://schemas.microsoft.com/office/powerpoint/2010/main" val="3954247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543800" cy="1143000"/>
          </a:xfrm>
        </p:spPr>
        <p:txBody>
          <a:bodyPr>
            <a:normAutofit/>
            <a:scene3d>
              <a:camera prst="orthographicFront"/>
              <a:lightRig rig="soft" dir="t">
                <a:rot lat="0" lon="0" rev="10800000"/>
              </a:lightRig>
            </a:scene3d>
            <a:sp3d>
              <a:bevelT w="27940" h="12700"/>
              <a:contourClr>
                <a:srgbClr val="DDDDDD"/>
              </a:contourClr>
            </a:sp3d>
          </a:bodyPr>
          <a:lstStyle/>
          <a:p>
            <a:pPr algn="l"/>
            <a:r>
              <a:rPr lang="en-US" sz="5400" b="1" spc="150" dirty="0" smtClean="0">
                <a:ln w="11430"/>
                <a:solidFill>
                  <a:srgbClr val="F8F8F8"/>
                </a:solidFill>
                <a:effectLst>
                  <a:outerShdw blurRad="25400" algn="tl" rotWithShape="0">
                    <a:srgbClr val="000000">
                      <a:alpha val="43000"/>
                    </a:srgbClr>
                  </a:outerShdw>
                </a:effectLst>
              </a:rPr>
              <a:t>John Brown’s Raid</a:t>
            </a:r>
            <a:endParaRPr lang="en-US" sz="5400" b="1" spc="150" dirty="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idx="1"/>
          </p:nvPr>
        </p:nvSpPr>
        <p:spPr>
          <a:xfrm>
            <a:off x="228600" y="1524000"/>
            <a:ext cx="4495800" cy="5105400"/>
          </a:xfrm>
        </p:spPr>
        <p:txBody>
          <a:bodyPr>
            <a:normAutofit/>
          </a:bodyPr>
          <a:lstStyle/>
          <a:p>
            <a:pPr marL="0" indent="0">
              <a:buNone/>
            </a:pPr>
            <a:r>
              <a:rPr lang="en-US" b="1" dirty="0" smtClean="0"/>
              <a:t>OBJECTIVE:</a:t>
            </a:r>
          </a:p>
          <a:p>
            <a:pPr lvl="1"/>
            <a:r>
              <a:rPr lang="en-US" b="1" dirty="0" smtClean="0"/>
              <a:t>Seize a federal arsenal </a:t>
            </a:r>
          </a:p>
          <a:p>
            <a:pPr lvl="2"/>
            <a:r>
              <a:rPr lang="en-US" b="1" dirty="0" smtClean="0"/>
              <a:t>Harpers Ferry, VA</a:t>
            </a:r>
            <a:endParaRPr lang="en-US" dirty="0" smtClean="0"/>
          </a:p>
          <a:p>
            <a:pPr marL="0" indent="0">
              <a:buNone/>
            </a:pPr>
            <a:endParaRPr lang="en-US" dirty="0" smtClean="0"/>
          </a:p>
          <a:p>
            <a:pPr marL="0" indent="0">
              <a:buNone/>
            </a:pPr>
            <a:r>
              <a:rPr lang="en-US" b="1" dirty="0" smtClean="0"/>
              <a:t>TREASON</a:t>
            </a:r>
          </a:p>
          <a:p>
            <a:pPr lvl="1"/>
            <a:r>
              <a:rPr lang="en-US" dirty="0" smtClean="0"/>
              <a:t>Tried, Convicted, Executed</a:t>
            </a:r>
          </a:p>
          <a:p>
            <a:pPr lvl="1"/>
            <a:r>
              <a:rPr lang="en-US" dirty="0" smtClean="0"/>
              <a:t>Different reactions in North and South</a:t>
            </a:r>
          </a:p>
        </p:txBody>
      </p:sp>
      <p:pic>
        <p:nvPicPr>
          <p:cNvPr id="4098" name="Picture 2">
            <a:hlinkClick r:id="rId2" action="ppaction://hlinksldjump"/>
          </p:cNvPr>
          <p:cNvPicPr>
            <a:picLocks noChangeAspect="1" noChangeArrowheads="1"/>
          </p:cNvPicPr>
          <p:nvPr/>
        </p:nvPicPr>
        <p:blipFill>
          <a:blip r:embed="rId3" cstate="print"/>
          <a:srcRect/>
          <a:stretch>
            <a:fillRect/>
          </a:stretch>
        </p:blipFill>
        <p:spPr bwMode="auto">
          <a:xfrm>
            <a:off x="4953000" y="1676400"/>
            <a:ext cx="3789660" cy="4343400"/>
          </a:xfrm>
          <a:prstGeom prst="rect">
            <a:avLst/>
          </a:prstGeom>
          <a:noFill/>
          <a:ln w="9525">
            <a:noFill/>
            <a:miter lim="800000"/>
            <a:headEnd/>
            <a:tailEnd/>
          </a:ln>
          <a:effectLst>
            <a:glow rad="139700">
              <a:schemeClr val="accent3">
                <a:satMod val="175000"/>
                <a:alpha val="40000"/>
              </a:schemeClr>
            </a:glow>
          </a:effectLst>
        </p:spPr>
      </p:pic>
      <p:pic>
        <p:nvPicPr>
          <p:cNvPr id="5121" name="Picture 1" descr="C:\Documents and Settings\trichey\Local Settings\Temporary Internet Files\Content.IE5\8B57FJOL\MC900435931[1].wmf"/>
          <p:cNvPicPr>
            <a:picLocks noChangeAspect="1" noChangeArrowheads="1"/>
          </p:cNvPicPr>
          <p:nvPr/>
        </p:nvPicPr>
        <p:blipFill>
          <a:blip r:embed="rId4" cstate="print"/>
          <a:srcRect/>
          <a:stretch>
            <a:fillRect/>
          </a:stretch>
        </p:blipFill>
        <p:spPr bwMode="auto">
          <a:xfrm>
            <a:off x="7239000" y="4953000"/>
            <a:ext cx="1888549" cy="1493878"/>
          </a:xfrm>
          <a:prstGeom prst="rect">
            <a:avLst/>
          </a:prstGeom>
          <a:noFill/>
        </p:spPr>
      </p:pic>
      <p:pic>
        <p:nvPicPr>
          <p:cNvPr id="5123" name="Picture 3" descr="http://www.mouserunner.com/ShinySmileys/angel.png"/>
          <p:cNvPicPr>
            <a:picLocks noChangeAspect="1" noChangeArrowheads="1"/>
          </p:cNvPicPr>
          <p:nvPr/>
        </p:nvPicPr>
        <p:blipFill>
          <a:blip r:embed="rId5" cstate="print"/>
          <a:srcRect/>
          <a:stretch>
            <a:fillRect/>
          </a:stretch>
        </p:blipFill>
        <p:spPr bwMode="auto">
          <a:xfrm>
            <a:off x="4419600" y="1219200"/>
            <a:ext cx="1600200" cy="1600200"/>
          </a:xfrm>
          <a:prstGeom prst="rect">
            <a:avLst/>
          </a:prstGeom>
          <a:noFill/>
        </p:spPr>
      </p:pic>
      <p:sp>
        <p:nvSpPr>
          <p:cNvPr id="7" name="Rectangle 6"/>
          <p:cNvSpPr/>
          <p:nvPr/>
        </p:nvSpPr>
        <p:spPr>
          <a:xfrm>
            <a:off x="6611553" y="865257"/>
            <a:ext cx="1544012" cy="707886"/>
          </a:xfrm>
          <a:prstGeom prst="rect">
            <a:avLst/>
          </a:prstGeom>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000" b="1" dirty="0">
                <a:ln/>
                <a:solidFill>
                  <a:schemeClr val="accent3"/>
                </a:solidFill>
              </a:rPr>
              <a:t>(</a:t>
            </a:r>
            <a:r>
              <a:rPr lang="en-US" sz="4000" b="1" dirty="0" smtClean="0">
                <a:ln/>
                <a:solidFill>
                  <a:schemeClr val="accent3"/>
                </a:solidFill>
              </a:rPr>
              <a:t>1859)</a:t>
            </a:r>
            <a:endParaRPr lang="en-US" sz="4000" b="1" dirty="0">
              <a:ln/>
              <a:solidFill>
                <a:schemeClr val="accent3"/>
              </a:solidFill>
            </a:endParaRPr>
          </a:p>
        </p:txBody>
      </p:sp>
    </p:spTree>
    <p:extLst>
      <p:ext uri="{BB962C8B-B14F-4D97-AF65-F5344CB8AC3E}">
        <p14:creationId xmlns:p14="http://schemas.microsoft.com/office/powerpoint/2010/main" val="999082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1600200" y="0"/>
            <a:ext cx="5983674" cy="6858000"/>
          </a:xfrm>
          <a:prstGeom prst="rect">
            <a:avLst/>
          </a:prstGeom>
          <a:noFill/>
          <a:ln w="9525">
            <a:noFill/>
            <a:miter lim="800000"/>
            <a:headEnd/>
            <a:tailEnd/>
          </a:ln>
        </p:spPr>
      </p:pic>
    </p:spTree>
    <p:extLst>
      <p:ext uri="{BB962C8B-B14F-4D97-AF65-F5344CB8AC3E}">
        <p14:creationId xmlns:p14="http://schemas.microsoft.com/office/powerpoint/2010/main" val="90974844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478" y="381000"/>
            <a:ext cx="5545521" cy="1143000"/>
          </a:xfrm>
        </p:spPr>
        <p:txBody>
          <a:bodyPr>
            <a:noAutofit/>
            <a:scene3d>
              <a:camera prst="orthographicFront"/>
              <a:lightRig rig="soft" dir="t">
                <a:rot lat="0" lon="0" rev="10800000"/>
              </a:lightRig>
            </a:scene3d>
            <a:sp3d>
              <a:bevelT w="27940" h="12700"/>
              <a:contourClr>
                <a:srgbClr val="DDDDDD"/>
              </a:contourClr>
            </a:sp3d>
          </a:bodyPr>
          <a:lstStyle/>
          <a:p>
            <a:pPr algn="l"/>
            <a:r>
              <a:rPr lang="en-US" sz="7200" b="1" spc="150" dirty="0" smtClean="0">
                <a:ln w="11430"/>
                <a:solidFill>
                  <a:srgbClr val="F8F8F8"/>
                </a:solidFill>
                <a:effectLst>
                  <a:outerShdw blurRad="25400" algn="tl" rotWithShape="0">
                    <a:srgbClr val="000000">
                      <a:alpha val="43000"/>
                    </a:srgbClr>
                  </a:outerShdw>
                </a:effectLst>
              </a:rPr>
              <a:t>Paranoia</a:t>
            </a:r>
            <a:endParaRPr lang="en-US" sz="6000" b="1" spc="150" dirty="0">
              <a:ln w="11430"/>
              <a:solidFill>
                <a:srgbClr val="F8F8F8"/>
              </a:solidFill>
              <a:effectLst>
                <a:outerShdw blurRad="25400" algn="tl" rotWithShape="0">
                  <a:srgbClr val="000000">
                    <a:alpha val="43000"/>
                  </a:srgbClr>
                </a:outerShdw>
              </a:effectLst>
            </a:endParaRPr>
          </a:p>
        </p:txBody>
      </p:sp>
      <p:sp>
        <p:nvSpPr>
          <p:cNvPr id="4" name="TextBox 3"/>
          <p:cNvSpPr txBox="1"/>
          <p:nvPr/>
        </p:nvSpPr>
        <p:spPr>
          <a:xfrm>
            <a:off x="-118872" y="2077760"/>
            <a:ext cx="8991600" cy="1569660"/>
          </a:xfrm>
          <a:prstGeom prst="rect">
            <a:avLst/>
          </a:prstGeom>
          <a:noFill/>
        </p:spPr>
        <p:txBody>
          <a:bodyPr wrap="square" rtlCol="0">
            <a:spAutoFit/>
          </a:bodyPr>
          <a:lstStyle/>
          <a:p>
            <a:r>
              <a:rPr lang="en-US" sz="3200" dirty="0"/>
              <a:t>NORTH:  </a:t>
            </a:r>
            <a:r>
              <a:rPr lang="en-US" sz="3200" u="sng" dirty="0" smtClean="0"/>
              <a:t>“</a:t>
            </a:r>
            <a:r>
              <a:rPr lang="en-US" sz="3200" u="sng" dirty="0"/>
              <a:t>Slave Power” Conspiracy</a:t>
            </a:r>
          </a:p>
          <a:p>
            <a:r>
              <a:rPr lang="en-US" sz="3200" dirty="0"/>
              <a:t>		The South wants to spread 			</a:t>
            </a:r>
            <a:r>
              <a:rPr lang="en-US" sz="3200" dirty="0" smtClean="0"/>
              <a:t>slavery </a:t>
            </a:r>
            <a:r>
              <a:rPr lang="en-US" sz="3200" dirty="0"/>
              <a:t>throughout the nation</a:t>
            </a:r>
          </a:p>
        </p:txBody>
      </p:sp>
      <p:sp>
        <p:nvSpPr>
          <p:cNvPr id="5" name="TextBox 4"/>
          <p:cNvSpPr txBox="1"/>
          <p:nvPr/>
        </p:nvSpPr>
        <p:spPr>
          <a:xfrm>
            <a:off x="0" y="5029200"/>
            <a:ext cx="7086600" cy="1384995"/>
          </a:xfrm>
          <a:prstGeom prst="rect">
            <a:avLst/>
          </a:prstGeom>
          <a:noFill/>
        </p:spPr>
        <p:txBody>
          <a:bodyPr wrap="square" rtlCol="0">
            <a:spAutoFit/>
          </a:bodyPr>
          <a:lstStyle/>
          <a:p>
            <a:pPr marL="1828800" indent="-1828800"/>
            <a:r>
              <a:rPr lang="en-US" sz="2800" dirty="0"/>
              <a:t>SOUTH:  </a:t>
            </a:r>
            <a:r>
              <a:rPr lang="en-US" sz="2800" dirty="0" smtClean="0"/>
              <a:t>North </a:t>
            </a:r>
            <a:r>
              <a:rPr lang="en-US" sz="2800" dirty="0"/>
              <a:t>plans to </a:t>
            </a:r>
            <a:r>
              <a:rPr lang="en-US" sz="2800" dirty="0" smtClean="0"/>
              <a:t>destroy  Southern slavery by igniting </a:t>
            </a:r>
            <a:r>
              <a:rPr lang="en-US" sz="2800" dirty="0"/>
              <a:t>slave revolts.</a:t>
            </a:r>
          </a:p>
        </p:txBody>
      </p:sp>
      <p:pic>
        <p:nvPicPr>
          <p:cNvPr id="4097" name="Picture 1" descr="C:\Documents and Settings\trichey\Local Settings\Temporary Internet Files\Content.IE5\18CYOLR1\MC900056374[1].wmf"/>
          <p:cNvPicPr>
            <a:picLocks noChangeAspect="1" noChangeArrowheads="1"/>
          </p:cNvPicPr>
          <p:nvPr/>
        </p:nvPicPr>
        <p:blipFill>
          <a:blip r:embed="rId2" cstate="print"/>
          <a:srcRect/>
          <a:stretch>
            <a:fillRect/>
          </a:stretch>
        </p:blipFill>
        <p:spPr bwMode="auto">
          <a:xfrm>
            <a:off x="7086600" y="4953000"/>
            <a:ext cx="1807769" cy="1667866"/>
          </a:xfrm>
          <a:prstGeom prst="rect">
            <a:avLst/>
          </a:prstGeom>
          <a:noFill/>
        </p:spPr>
      </p:pic>
      <p:pic>
        <p:nvPicPr>
          <p:cNvPr id="4098" name="Picture 2" descr="C:\Documents and Settings\trichey\Local Settings\Temporary Internet Files\Content.IE5\BYS12K9H\MC900048818[1].wmf"/>
          <p:cNvPicPr>
            <a:picLocks noChangeAspect="1" noChangeArrowheads="1"/>
          </p:cNvPicPr>
          <p:nvPr/>
        </p:nvPicPr>
        <p:blipFill>
          <a:blip r:embed="rId3" cstate="print"/>
          <a:srcRect/>
          <a:stretch>
            <a:fillRect/>
          </a:stretch>
        </p:blipFill>
        <p:spPr bwMode="auto">
          <a:xfrm>
            <a:off x="6934200" y="152400"/>
            <a:ext cx="1938528" cy="1859890"/>
          </a:xfrm>
          <a:prstGeom prst="rect">
            <a:avLst/>
          </a:prstGeom>
          <a:noFill/>
        </p:spPr>
      </p:pic>
    </p:spTree>
    <p:extLst>
      <p:ext uri="{BB962C8B-B14F-4D97-AF65-F5344CB8AC3E}">
        <p14:creationId xmlns:p14="http://schemas.microsoft.com/office/powerpoint/2010/main" val="3888630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noAutofit/>
          </a:bodyPr>
          <a:lstStyle/>
          <a:p>
            <a:r>
              <a:rPr lang="en-US" sz="5400" b="1" dirty="0" smtClean="0"/>
              <a:t>1860 Presidential Election</a:t>
            </a:r>
            <a:endParaRPr lang="en-US" sz="5400" b="1" dirty="0"/>
          </a:p>
        </p:txBody>
      </p:sp>
      <p:pic>
        <p:nvPicPr>
          <p:cNvPr id="4" name="Content Placeholder 3" descr="election_of_1860.PNG"/>
          <p:cNvPicPr>
            <a:picLocks noGrp="1" noChangeAspect="1"/>
          </p:cNvPicPr>
          <p:nvPr>
            <p:ph idx="1"/>
          </p:nvPr>
        </p:nvPicPr>
        <p:blipFill>
          <a:blip r:embed="rId2" cstate="print"/>
          <a:stretch>
            <a:fillRect/>
          </a:stretch>
        </p:blipFill>
        <p:spPr>
          <a:xfrm>
            <a:off x="0" y="1295400"/>
            <a:ext cx="9144001" cy="4953000"/>
          </a:xfrm>
        </p:spPr>
      </p:pic>
    </p:spTree>
    <p:extLst>
      <p:ext uri="{BB962C8B-B14F-4D97-AF65-F5344CB8AC3E}">
        <p14:creationId xmlns:p14="http://schemas.microsoft.com/office/powerpoint/2010/main" val="3442031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Civil War seems imminent</a:t>
            </a:r>
            <a:endParaRPr lang="en-US" dirty="0"/>
          </a:p>
        </p:txBody>
      </p:sp>
      <p:sp>
        <p:nvSpPr>
          <p:cNvPr id="3" name="Content Placeholder 2"/>
          <p:cNvSpPr>
            <a:spLocks noGrp="1"/>
          </p:cNvSpPr>
          <p:nvPr>
            <p:ph idx="1"/>
          </p:nvPr>
        </p:nvSpPr>
        <p:spPr/>
        <p:txBody>
          <a:bodyPr/>
          <a:lstStyle/>
          <a:p>
            <a:r>
              <a:rPr lang="en-US" dirty="0" smtClean="0"/>
              <a:t>Both sides (north and south) threaten war over California</a:t>
            </a:r>
          </a:p>
          <a:p>
            <a:r>
              <a:rPr lang="en-US" dirty="0" smtClean="0"/>
              <a:t>A compromise is needed (again)</a:t>
            </a:r>
          </a:p>
          <a:p>
            <a:pPr lvl="1"/>
            <a:r>
              <a:rPr lang="en-US" dirty="0" smtClean="0"/>
              <a:t>Like the ___________ Compromise we learned about before.</a:t>
            </a:r>
            <a:endParaRPr lang="en-US" dirty="0"/>
          </a:p>
        </p:txBody>
      </p:sp>
    </p:spTree>
    <p:extLst>
      <p:ext uri="{BB962C8B-B14F-4D97-AF65-F5344CB8AC3E}">
        <p14:creationId xmlns:p14="http://schemas.microsoft.com/office/powerpoint/2010/main" val="452420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4800600" cy="2209800"/>
          </a:xfrm>
        </p:spPr>
        <p:txBody>
          <a:bodyPr>
            <a:noAutofit/>
          </a:bodyPr>
          <a:lstStyle/>
          <a:p>
            <a:r>
              <a:rPr lang="en-US" sz="3600" dirty="0" smtClean="0"/>
              <a:t>Abraham Lincoln</a:t>
            </a:r>
            <a:r>
              <a:rPr lang="en-US" sz="3200" dirty="0" smtClean="0"/>
              <a:t/>
            </a:r>
            <a:br>
              <a:rPr lang="en-US" sz="3200" dirty="0" smtClean="0"/>
            </a:br>
            <a:r>
              <a:rPr lang="en-US" sz="2800" b="0" dirty="0" smtClean="0"/>
              <a:t>(R-IL)</a:t>
            </a:r>
            <a:r>
              <a:rPr lang="en-US" sz="2800" dirty="0" smtClean="0"/>
              <a:t/>
            </a:r>
            <a:br>
              <a:rPr lang="en-US" sz="2800" dirty="0" smtClean="0"/>
            </a:br>
            <a:r>
              <a:rPr lang="en-US" sz="2800" b="0" i="1" dirty="0" smtClean="0"/>
              <a:t>Sixteenth President of the </a:t>
            </a:r>
            <a:r>
              <a:rPr lang="en-US" sz="2800" b="0" i="1" dirty="0" smtClean="0">
                <a:solidFill>
                  <a:schemeClr val="tx1"/>
                </a:solidFill>
              </a:rPr>
              <a:t>U.S.</a:t>
            </a:r>
            <a:r>
              <a:rPr lang="en-US" sz="2800" dirty="0" smtClean="0">
                <a:solidFill>
                  <a:schemeClr val="tx1"/>
                </a:solidFill>
              </a:rPr>
              <a:t/>
            </a:r>
            <a:br>
              <a:rPr lang="en-US" sz="2800" dirty="0" smtClean="0">
                <a:solidFill>
                  <a:schemeClr val="tx1"/>
                </a:solidFill>
              </a:rPr>
            </a:br>
            <a:r>
              <a:rPr lang="en-US" sz="2800" b="0" dirty="0" smtClean="0">
                <a:solidFill>
                  <a:schemeClr val="tx1"/>
                </a:solidFill>
              </a:rPr>
              <a:t>1861-1865</a:t>
            </a:r>
            <a:endParaRPr lang="en-US" sz="2800" b="0" dirty="0">
              <a:solidFill>
                <a:schemeClr val="tx1"/>
              </a:solidFill>
            </a:endParaRPr>
          </a:p>
        </p:txBody>
      </p:sp>
      <p:sp>
        <p:nvSpPr>
          <p:cNvPr id="6" name="Text Placeholder 5"/>
          <p:cNvSpPr>
            <a:spLocks noGrp="1"/>
          </p:cNvSpPr>
          <p:nvPr>
            <p:ph type="body" sz="half" idx="2"/>
          </p:nvPr>
        </p:nvSpPr>
        <p:spPr>
          <a:xfrm>
            <a:off x="381000" y="2514600"/>
            <a:ext cx="4267200" cy="4038600"/>
          </a:xfrm>
          <a:solidFill>
            <a:srgbClr val="000000">
              <a:alpha val="65000"/>
            </a:srgbClr>
          </a:solidFill>
        </p:spPr>
        <p:txBody>
          <a:bodyPr lIns="182880" tIns="182880" rIns="182880" bIns="182880">
            <a:noAutofit/>
          </a:bodyPr>
          <a:lstStyle/>
          <a:p>
            <a:r>
              <a:rPr lang="en-US" sz="3200" b="1" dirty="0" smtClean="0">
                <a:solidFill>
                  <a:schemeClr val="bg1"/>
                </a:solidFill>
              </a:rPr>
              <a:t>Democratic Party split</a:t>
            </a:r>
          </a:p>
          <a:p>
            <a:endParaRPr lang="en-US" sz="1100" b="1" i="1" dirty="0" smtClean="0"/>
          </a:p>
          <a:p>
            <a:r>
              <a:rPr lang="en-US" sz="3200" b="1" dirty="0" smtClean="0">
                <a:solidFill>
                  <a:schemeClr val="tx2">
                    <a:lumMod val="20000"/>
                    <a:lumOff val="80000"/>
                  </a:schemeClr>
                </a:solidFill>
              </a:rPr>
              <a:t>Election </a:t>
            </a:r>
            <a:r>
              <a:rPr lang="en-US" sz="3200" b="1" dirty="0" smtClean="0">
                <a:solidFill>
                  <a:schemeClr val="bg1"/>
                </a:solidFill>
              </a:rPr>
              <a:t>prompted</a:t>
            </a:r>
            <a:r>
              <a:rPr lang="en-US" sz="3200" b="1" dirty="0" smtClean="0"/>
              <a:t> </a:t>
            </a:r>
            <a:r>
              <a:rPr lang="en-US" sz="3200" b="1" dirty="0" smtClean="0">
                <a:solidFill>
                  <a:schemeClr val="tx2">
                    <a:lumMod val="20000"/>
                    <a:lumOff val="80000"/>
                  </a:schemeClr>
                </a:solidFill>
              </a:rPr>
              <a:t>secession </a:t>
            </a:r>
            <a:r>
              <a:rPr lang="en-US" sz="3200" b="1" dirty="0" smtClean="0">
                <a:solidFill>
                  <a:schemeClr val="bg1"/>
                </a:solidFill>
              </a:rPr>
              <a:t>of states in the </a:t>
            </a:r>
            <a:r>
              <a:rPr lang="en-US" sz="3200" b="1" i="1" dirty="0" smtClean="0">
                <a:solidFill>
                  <a:schemeClr val="accent3">
                    <a:lumMod val="60000"/>
                    <a:lumOff val="40000"/>
                  </a:schemeClr>
                </a:solidFill>
              </a:rPr>
              <a:t>Deep South</a:t>
            </a:r>
          </a:p>
        </p:txBody>
      </p:sp>
      <p:pic>
        <p:nvPicPr>
          <p:cNvPr id="9" name="Picture 8" descr="http://images.fineartamerica.com/images-medium/portrait-of-abraham-lincoln-george-peter-alexander-healy.jpg"/>
          <p:cNvPicPr>
            <a:picLocks noChangeAspect="1" noChangeArrowheads="1"/>
          </p:cNvPicPr>
          <p:nvPr/>
        </p:nvPicPr>
        <p:blipFill rotWithShape="1">
          <a:blip r:embed="rId2">
            <a:extLst>
              <a:ext uri="{28A0092B-C50C-407E-A947-70E740481C1C}">
                <a14:useLocalDpi xmlns:a14="http://schemas.microsoft.com/office/drawing/2010/main" val="0"/>
              </a:ext>
            </a:extLst>
          </a:blip>
          <a:srcRect l="3488" t="9524" r="6646"/>
          <a:stretch/>
        </p:blipFill>
        <p:spPr bwMode="auto">
          <a:xfrm>
            <a:off x="5105401" y="228600"/>
            <a:ext cx="3877340" cy="540577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64844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91490" name="Picture 2" descr="http://upload.wikimedia.org/wikipedia/commons/a/aa/United_States_1861-02-04-1861-02-28.png"/>
          <p:cNvPicPr>
            <a:picLocks noChangeAspect="1" noChangeArrowheads="1"/>
          </p:cNvPicPr>
          <p:nvPr/>
        </p:nvPicPr>
        <p:blipFill rotWithShape="1">
          <a:blip r:embed="rId2" cstate="print"/>
          <a:srcRect t="2271"/>
          <a:stretch/>
        </p:blipFill>
        <p:spPr bwMode="auto">
          <a:xfrm>
            <a:off x="1" y="808074"/>
            <a:ext cx="9143999" cy="6049926"/>
          </a:xfrm>
          <a:prstGeom prst="rect">
            <a:avLst/>
          </a:prstGeom>
          <a:noFill/>
        </p:spPr>
      </p:pic>
      <p:sp useBgFill="1">
        <p:nvSpPr>
          <p:cNvPr id="2" name="Title 1"/>
          <p:cNvSpPr>
            <a:spLocks noGrp="1"/>
          </p:cNvSpPr>
          <p:nvPr>
            <p:ph type="title"/>
          </p:nvPr>
        </p:nvSpPr>
        <p:spPr>
          <a:xfrm>
            <a:off x="250825" y="1517651"/>
            <a:ext cx="4953000" cy="1066800"/>
          </a:xfrm>
        </p:spPr>
        <p:txBody>
          <a:bodyPr>
            <a:noAutofit/>
            <a:scene3d>
              <a:camera prst="orthographicFront"/>
              <a:lightRig rig="soft" dir="t">
                <a:rot lat="0" lon="0" rev="10800000"/>
              </a:lightRig>
            </a:scene3d>
            <a:sp3d>
              <a:bevelT w="27940" h="12700"/>
              <a:contourClr>
                <a:srgbClr val="DDDDDD"/>
              </a:contourClr>
            </a:sp3d>
          </a:bodyPr>
          <a:lstStyle/>
          <a:p>
            <a:r>
              <a:rPr lang="en-US" sz="7200" b="1" spc="150" dirty="0" smtClean="0">
                <a:ln w="11430"/>
                <a:solidFill>
                  <a:schemeClr val="tx1"/>
                </a:solidFill>
                <a:effectLst>
                  <a:outerShdw blurRad="25400" algn="tl" rotWithShape="0">
                    <a:srgbClr val="000000">
                      <a:alpha val="43000"/>
                    </a:srgbClr>
                  </a:outerShdw>
                </a:effectLst>
              </a:rPr>
              <a:t>Secession</a:t>
            </a:r>
            <a:endParaRPr lang="en-US" sz="7200" b="1" spc="150" dirty="0">
              <a:ln w="11430"/>
              <a:solidFill>
                <a:schemeClr val="tx1"/>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811013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sEcede</a:t>
            </a:r>
            <a:r>
              <a:rPr lang="en-US" dirty="0" smtClean="0"/>
              <a:t> vs </a:t>
            </a:r>
            <a:r>
              <a:rPr lang="en-US" dirty="0" err="1" smtClean="0"/>
              <a:t>sUceed</a:t>
            </a:r>
            <a:endParaRPr lang="en-US" dirty="0"/>
          </a:p>
        </p:txBody>
      </p:sp>
      <p:sp>
        <p:nvSpPr>
          <p:cNvPr id="3" name="Content Placeholder 2"/>
          <p:cNvSpPr>
            <a:spLocks noGrp="1"/>
          </p:cNvSpPr>
          <p:nvPr>
            <p:ph idx="1"/>
          </p:nvPr>
        </p:nvSpPr>
        <p:spPr>
          <a:xfrm>
            <a:off x="0" y="1371601"/>
            <a:ext cx="9144000" cy="5297488"/>
          </a:xfrm>
        </p:spPr>
        <p:txBody>
          <a:bodyPr/>
          <a:lstStyle/>
          <a:p>
            <a:r>
              <a:rPr lang="en-US" dirty="0" smtClean="0"/>
              <a:t>What’s the difference</a:t>
            </a:r>
          </a:p>
          <a:p>
            <a:pPr lvl="1"/>
            <a:r>
              <a:rPr lang="en-US" dirty="0" smtClean="0"/>
              <a:t>Hint </a:t>
            </a:r>
            <a:r>
              <a:rPr lang="en-US" dirty="0" err="1" smtClean="0"/>
              <a:t>hint</a:t>
            </a:r>
            <a:r>
              <a:rPr lang="en-US" dirty="0" smtClean="0"/>
              <a:t>: different than succeed</a:t>
            </a:r>
          </a:p>
          <a:p>
            <a:pPr lvl="1"/>
            <a:r>
              <a:rPr lang="en-US" dirty="0" err="1" smtClean="0"/>
              <a:t>s</a:t>
            </a:r>
            <a:r>
              <a:rPr lang="en-US" b="1" i="1" dirty="0" err="1" smtClean="0"/>
              <a:t>E</a:t>
            </a:r>
            <a:r>
              <a:rPr lang="en-US" dirty="0" err="1" smtClean="0"/>
              <a:t>cede</a:t>
            </a:r>
            <a:r>
              <a:rPr lang="en-US" dirty="0" smtClean="0"/>
              <a:t>=to break off; to leave; to create your own country</a:t>
            </a:r>
          </a:p>
          <a:p>
            <a:pPr lvl="2"/>
            <a:r>
              <a:rPr lang="en-US" dirty="0" err="1" smtClean="0"/>
              <a:t>s</a:t>
            </a:r>
            <a:r>
              <a:rPr lang="en-US" b="1" i="1" dirty="0" err="1" smtClean="0"/>
              <a:t>U</a:t>
            </a:r>
            <a:r>
              <a:rPr lang="en-US" dirty="0" err="1" smtClean="0"/>
              <a:t>ceed</a:t>
            </a:r>
            <a:r>
              <a:rPr lang="en-US" dirty="0" smtClean="0"/>
              <a:t>=winning</a:t>
            </a:r>
          </a:p>
          <a:p>
            <a:endParaRPr lang="en-US" dirty="0"/>
          </a:p>
        </p:txBody>
      </p:sp>
    </p:spTree>
    <p:extLst>
      <p:ext uri="{BB962C8B-B14F-4D97-AF65-F5344CB8AC3E}">
        <p14:creationId xmlns:p14="http://schemas.microsoft.com/office/powerpoint/2010/main" val="1743383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447799"/>
            <a:ext cx="8740775" cy="5221289"/>
          </a:xfrm>
        </p:spPr>
        <p:txBody>
          <a:bodyPr>
            <a:normAutofit fontScale="70000" lnSpcReduction="20000"/>
          </a:bodyPr>
          <a:lstStyle/>
          <a:p>
            <a:pPr marL="0" indent="0">
              <a:buNone/>
            </a:pPr>
            <a:r>
              <a:rPr lang="en-US" dirty="0"/>
              <a:t>As the 1860 presidential election approached, the Republican Party adopted an antislavery platform and nominated Abraham Lincoln as its candidate. Although he received less than 40% of the popular vote, Lincoln won the election, which proved that the North was in command of national affairs. The leaders of the South were convinced that the welfare of their </a:t>
            </a:r>
            <a:r>
              <a:rPr lang="en-US" dirty="0" smtClean="0"/>
              <a:t>states, and the institution of slavery, were </a:t>
            </a:r>
            <a:r>
              <a:rPr lang="en-US" dirty="0"/>
              <a:t>in jeopardy. In short order, they began to secede from the Union. South Carolina withdrew first and was soon joined by Mississippi, Florida, Alabama, and Georgia and then later by Louisiana, Texas, Virginia, Arkansas, North Carolina, and Tennessee. These states formed a new government, the Confederate States of America, on February 4, 1861, and elected Jefferson Davis as their president. A month later on March 4, when Lincoln was inaugurated as the 16th president of the United States, he made it clear in his inaugural address that no state had the right to leave the Union. The situation was becoming untenable for both sides. </a:t>
            </a:r>
          </a:p>
        </p:txBody>
      </p:sp>
    </p:spTree>
    <p:extLst>
      <p:ext uri="{BB962C8B-B14F-4D97-AF65-F5344CB8AC3E}">
        <p14:creationId xmlns:p14="http://schemas.microsoft.com/office/powerpoint/2010/main" val="1439816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What was the impact of Lincoln’s Election on America?</a:t>
            </a:r>
            <a:endParaRPr lang="en-US" dirty="0"/>
          </a:p>
        </p:txBody>
      </p:sp>
    </p:spTree>
    <p:extLst>
      <p:ext uri="{BB962C8B-B14F-4D97-AF65-F5344CB8AC3E}">
        <p14:creationId xmlns:p14="http://schemas.microsoft.com/office/powerpoint/2010/main" val="2563415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a:xfrm>
            <a:off x="0" y="1447801"/>
            <a:ext cx="9144000" cy="5221288"/>
          </a:xfrm>
        </p:spPr>
        <p:txBody>
          <a:bodyPr/>
          <a:lstStyle/>
          <a:p>
            <a:r>
              <a:rPr lang="en-US" dirty="0" smtClean="0"/>
              <a:t>This is the oath (promise) that every president must make in order to take office.</a:t>
            </a:r>
          </a:p>
          <a:p>
            <a:pPr lvl="1"/>
            <a:r>
              <a:rPr lang="en-US" dirty="0" smtClean="0"/>
              <a:t>"</a:t>
            </a:r>
            <a:r>
              <a:rPr lang="en-US" dirty="0"/>
              <a:t>I do solemnly swear (or affirm) that I will faithfully execute the Office of President of the United States, and will to the best of my Ability, preserve, protect and defend the Constitution of the United States</a:t>
            </a:r>
            <a:r>
              <a:rPr lang="en-US" dirty="0" smtClean="0"/>
              <a:t>.“</a:t>
            </a:r>
          </a:p>
          <a:p>
            <a:r>
              <a:rPr lang="en-US" dirty="0" smtClean="0"/>
              <a:t>The ability for a state to secede is not in the constitution…what should Lincoln do according to this oath?  </a:t>
            </a:r>
            <a:endParaRPr lang="en-US" dirty="0"/>
          </a:p>
        </p:txBody>
      </p:sp>
    </p:spTree>
    <p:extLst>
      <p:ext uri="{BB962C8B-B14F-4D97-AF65-F5344CB8AC3E}">
        <p14:creationId xmlns:p14="http://schemas.microsoft.com/office/powerpoint/2010/main" val="2068283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87899461"/>
              </p:ext>
            </p:extLst>
          </p:nvPr>
        </p:nvGraphicFramePr>
        <p:xfrm>
          <a:off x="0" y="13852"/>
          <a:ext cx="9144000" cy="6844147"/>
        </p:xfrm>
        <a:graphic>
          <a:graphicData uri="http://schemas.openxmlformats.org/drawingml/2006/table">
            <a:tbl>
              <a:tblPr firstRow="1" bandRow="1">
                <a:tableStyleId>{EB9631B5-78F2-41C9-869B-9F39066F8104}</a:tableStyleId>
              </a:tblPr>
              <a:tblGrid>
                <a:gridCol w="9144000">
                  <a:extLst>
                    <a:ext uri="{9D8B030D-6E8A-4147-A177-3AD203B41FA5}">
                      <a16:colId xmlns:a16="http://schemas.microsoft.com/office/drawing/2014/main" val="20000"/>
                    </a:ext>
                  </a:extLst>
                </a:gridCol>
              </a:tblGrid>
              <a:tr h="902131">
                <a:tc>
                  <a:txBody>
                    <a:bodyPr/>
                    <a:lstStyle/>
                    <a:p>
                      <a:pPr algn="ctr"/>
                      <a:endParaRPr lang="en-US" dirty="0"/>
                    </a:p>
                  </a:txBody>
                  <a:tcPr/>
                </a:tc>
                <a:extLst>
                  <a:ext uri="{0D108BD9-81ED-4DB2-BD59-A6C34878D82A}">
                    <a16:rowId xmlns:a16="http://schemas.microsoft.com/office/drawing/2014/main" val="10000"/>
                  </a:ext>
                </a:extLst>
              </a:tr>
              <a:tr h="5942016">
                <a:tc>
                  <a:txBody>
                    <a:bodyPr/>
                    <a:lstStyle/>
                    <a:p>
                      <a:endParaRPr lang="en-US" dirty="0" smtClean="0"/>
                    </a:p>
                    <a:p>
                      <a:pPr algn="r"/>
                      <a:endParaRPr lang="en-US" dirty="0" smtClean="0"/>
                    </a:p>
                    <a:p>
                      <a:pPr algn="r"/>
                      <a:endParaRPr lang="en-US" dirty="0" smtClean="0"/>
                    </a:p>
                    <a:p>
                      <a:pPr algn="ctr"/>
                      <a:r>
                        <a:rPr lang="en-US" sz="4800" b="1" u="sng" baseline="0" dirty="0" smtClean="0"/>
                        <a:t>Abraham Lincoln</a:t>
                      </a:r>
                    </a:p>
                    <a:p>
                      <a:pPr algn="ctr"/>
                      <a:endParaRPr lang="en-US" sz="2400" b="0" baseline="0" dirty="0" smtClean="0"/>
                    </a:p>
                    <a:p>
                      <a:pPr algn="l"/>
                      <a:r>
                        <a:rPr lang="en-US" sz="2400" b="0" baseline="0" dirty="0" smtClean="0"/>
                        <a:t>Big Question: </a:t>
                      </a:r>
                      <a:r>
                        <a:rPr lang="en-US" sz="2400" dirty="0" smtClean="0"/>
                        <a:t>What is his goal at the beginning of the War?</a:t>
                      </a:r>
                      <a:r>
                        <a:rPr lang="en-US" sz="2400" baseline="0" dirty="0" smtClean="0"/>
                        <a:t> Why did he say a “house divided cannot stand”?</a:t>
                      </a:r>
                      <a:endParaRPr lang="en-US" sz="2000" b="0" dirty="0" smtClean="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0730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Inauguration Day, 1861</a:t>
            </a:r>
            <a:endParaRPr lang="en-US" dirty="0"/>
          </a:p>
        </p:txBody>
      </p:sp>
      <p:sp>
        <p:nvSpPr>
          <p:cNvPr id="3" name="Content Placeholder 2"/>
          <p:cNvSpPr>
            <a:spLocks noGrp="1"/>
          </p:cNvSpPr>
          <p:nvPr>
            <p:ph idx="1"/>
          </p:nvPr>
        </p:nvSpPr>
        <p:spPr>
          <a:xfrm>
            <a:off x="0" y="1447799"/>
            <a:ext cx="9144000" cy="5221289"/>
          </a:xfrm>
        </p:spPr>
        <p:txBody>
          <a:bodyPr>
            <a:normAutofit fontScale="92500" lnSpcReduction="20000"/>
          </a:bodyPr>
          <a:lstStyle/>
          <a:p>
            <a:r>
              <a:rPr lang="en-US" dirty="0" smtClean="0"/>
              <a:t>Lincoln will be sworn in as the 16</a:t>
            </a:r>
            <a:r>
              <a:rPr lang="en-US" baseline="30000" dirty="0" smtClean="0"/>
              <a:t>th</a:t>
            </a:r>
            <a:r>
              <a:rPr lang="en-US" dirty="0" smtClean="0"/>
              <a:t> president of the United States</a:t>
            </a:r>
          </a:p>
          <a:p>
            <a:r>
              <a:rPr lang="en-US" dirty="0" smtClean="0"/>
              <a:t>7 Southern states have seceded and formed their own country, The Confederate States of America</a:t>
            </a:r>
          </a:p>
          <a:p>
            <a:r>
              <a:rPr lang="en-US" dirty="0" smtClean="0"/>
              <a:t>What issues does he have to deal with right away?</a:t>
            </a:r>
          </a:p>
          <a:p>
            <a:pPr marL="971550" lvl="1" indent="-514350">
              <a:buFont typeface="+mj-lt"/>
              <a:buAutoNum type="arabicPeriod"/>
            </a:pPr>
            <a:r>
              <a:rPr lang="en-US" dirty="0" smtClean="0"/>
              <a:t>Secession</a:t>
            </a:r>
          </a:p>
          <a:p>
            <a:pPr marL="971550" lvl="1" indent="-514350">
              <a:buFont typeface="+mj-lt"/>
              <a:buAutoNum type="arabicPeriod"/>
            </a:pPr>
            <a:r>
              <a:rPr lang="en-US" dirty="0" smtClean="0"/>
              <a:t>Slavery debate</a:t>
            </a:r>
          </a:p>
          <a:p>
            <a:r>
              <a:rPr lang="en-US" dirty="0" smtClean="0"/>
              <a:t>Which one would you deal with first?</a:t>
            </a:r>
          </a:p>
          <a:p>
            <a:r>
              <a:rPr lang="en-US" dirty="0" smtClean="0"/>
              <a:t>What do you think his inaugural speech (aka inaugural address) will be about?</a:t>
            </a:r>
            <a:endParaRPr lang="en-US" dirty="0"/>
          </a:p>
        </p:txBody>
      </p:sp>
    </p:spTree>
    <p:extLst>
      <p:ext uri="{BB962C8B-B14F-4D97-AF65-F5344CB8AC3E}">
        <p14:creationId xmlns:p14="http://schemas.microsoft.com/office/powerpoint/2010/main" val="393103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Secession Even Legal?</a:t>
            </a:r>
            <a:endParaRPr lang="en-US" dirty="0"/>
          </a:p>
        </p:txBody>
      </p:sp>
      <p:sp>
        <p:nvSpPr>
          <p:cNvPr id="3" name="Content Placeholder 2"/>
          <p:cNvSpPr>
            <a:spLocks noGrp="1"/>
          </p:cNvSpPr>
          <p:nvPr>
            <p:ph idx="1"/>
          </p:nvPr>
        </p:nvSpPr>
        <p:spPr/>
        <p:txBody>
          <a:bodyPr/>
          <a:lstStyle/>
          <a:p>
            <a:r>
              <a:rPr lang="en-US" dirty="0" smtClean="0"/>
              <a:t>Do States have the right to secede and leave the union whenever they want?</a:t>
            </a:r>
          </a:p>
          <a:p>
            <a:pPr lvl="1"/>
            <a:r>
              <a:rPr lang="en-US" dirty="0" smtClean="0"/>
              <a:t>Lincoln says no. Why would allowing secession be a bad idea?</a:t>
            </a:r>
            <a:endParaRPr lang="en-US" dirty="0"/>
          </a:p>
        </p:txBody>
      </p:sp>
    </p:spTree>
    <p:extLst>
      <p:ext uri="{BB962C8B-B14F-4D97-AF65-F5344CB8AC3E}">
        <p14:creationId xmlns:p14="http://schemas.microsoft.com/office/powerpoint/2010/main" val="33395202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Inaugural Speech</a:t>
            </a:r>
            <a:endParaRPr lang="en-US" dirty="0"/>
          </a:p>
        </p:txBody>
      </p:sp>
      <p:sp>
        <p:nvSpPr>
          <p:cNvPr id="3" name="Content Placeholder 2"/>
          <p:cNvSpPr>
            <a:spLocks noGrp="1"/>
          </p:cNvSpPr>
          <p:nvPr>
            <p:ph idx="1"/>
          </p:nvPr>
        </p:nvSpPr>
        <p:spPr>
          <a:xfrm>
            <a:off x="0" y="1371601"/>
            <a:ext cx="9144000" cy="5297488"/>
          </a:xfrm>
        </p:spPr>
        <p:txBody>
          <a:bodyPr/>
          <a:lstStyle/>
          <a:p>
            <a:r>
              <a:rPr lang="en-US" dirty="0" smtClean="0"/>
              <a:t>It’s one last desperate attempt to keep the country together</a:t>
            </a:r>
          </a:p>
          <a:p>
            <a:pPr lvl="1"/>
            <a:r>
              <a:rPr lang="en-US" dirty="0" smtClean="0"/>
              <a:t>He’ll give some concessions to make the South feel better, but…</a:t>
            </a:r>
          </a:p>
          <a:p>
            <a:pPr lvl="1"/>
            <a:r>
              <a:rPr lang="en-US" dirty="0" smtClean="0"/>
              <a:t>He’ll also make some threats</a:t>
            </a:r>
          </a:p>
          <a:p>
            <a:pPr lvl="1"/>
            <a:r>
              <a:rPr lang="en-US" dirty="0" smtClean="0"/>
              <a:t>Let’s read to find out. </a:t>
            </a:r>
          </a:p>
          <a:p>
            <a:pPr lvl="2"/>
            <a:r>
              <a:rPr lang="en-US" dirty="0" smtClean="0"/>
              <a:t>Annotate each portion and…</a:t>
            </a:r>
          </a:p>
          <a:p>
            <a:pPr lvl="2"/>
            <a:r>
              <a:rPr lang="en-US" dirty="0" smtClean="0"/>
              <a:t>Answer the questions below each one</a:t>
            </a:r>
          </a:p>
          <a:p>
            <a:pPr lvl="2"/>
            <a:r>
              <a:rPr lang="en-US" dirty="0" smtClean="0"/>
              <a:t>We’ll discuss in a bit.  </a:t>
            </a:r>
            <a:endParaRPr lang="en-US" dirty="0"/>
          </a:p>
        </p:txBody>
      </p:sp>
    </p:spTree>
    <p:extLst>
      <p:ext uri="{BB962C8B-B14F-4D97-AF65-F5344CB8AC3E}">
        <p14:creationId xmlns:p14="http://schemas.microsoft.com/office/powerpoint/2010/main" val="2465237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Compromise of 1850</a:t>
            </a:r>
            <a:endParaRPr lang="en-US" dirty="0"/>
          </a:p>
        </p:txBody>
      </p:sp>
      <p:sp>
        <p:nvSpPr>
          <p:cNvPr id="4" name="Text Placeholder 3"/>
          <p:cNvSpPr>
            <a:spLocks noGrp="1"/>
          </p:cNvSpPr>
          <p:nvPr>
            <p:ph type="body" idx="1"/>
          </p:nvPr>
        </p:nvSpPr>
        <p:spPr/>
        <p:txBody>
          <a:bodyPr/>
          <a:lstStyle/>
          <a:p>
            <a:r>
              <a:rPr lang="en-US" dirty="0" smtClean="0"/>
              <a:t>North Gets</a:t>
            </a:r>
            <a:endParaRPr lang="en-US" dirty="0"/>
          </a:p>
        </p:txBody>
      </p:sp>
      <p:sp>
        <p:nvSpPr>
          <p:cNvPr id="3" name="Content Placeholder 2"/>
          <p:cNvSpPr>
            <a:spLocks noGrp="1"/>
          </p:cNvSpPr>
          <p:nvPr>
            <p:ph sz="half" idx="2"/>
          </p:nvPr>
        </p:nvSpPr>
        <p:spPr/>
        <p:txBody>
          <a:bodyPr/>
          <a:lstStyle/>
          <a:p>
            <a:r>
              <a:rPr lang="en-US" dirty="0" smtClean="0"/>
              <a:t>California as a Free State</a:t>
            </a:r>
          </a:p>
          <a:p>
            <a:pPr lvl="1"/>
            <a:r>
              <a:rPr lang="en-US" dirty="0" smtClean="0"/>
              <a:t>This will end the balance of power between free and slave states in the Senate…forever!</a:t>
            </a:r>
          </a:p>
          <a:p>
            <a:endParaRPr lang="en-US" dirty="0"/>
          </a:p>
        </p:txBody>
      </p:sp>
      <p:sp>
        <p:nvSpPr>
          <p:cNvPr id="5" name="Text Placeholder 4"/>
          <p:cNvSpPr>
            <a:spLocks noGrp="1"/>
          </p:cNvSpPr>
          <p:nvPr>
            <p:ph type="body" sz="quarter" idx="3"/>
          </p:nvPr>
        </p:nvSpPr>
        <p:spPr/>
        <p:txBody>
          <a:bodyPr/>
          <a:lstStyle/>
          <a:p>
            <a:r>
              <a:rPr lang="en-US" dirty="0" smtClean="0"/>
              <a:t>South Gets</a:t>
            </a:r>
            <a:endParaRPr lang="en-US" dirty="0"/>
          </a:p>
        </p:txBody>
      </p:sp>
      <p:sp>
        <p:nvSpPr>
          <p:cNvPr id="6" name="Content Placeholder 5"/>
          <p:cNvSpPr>
            <a:spLocks noGrp="1"/>
          </p:cNvSpPr>
          <p:nvPr>
            <p:ph sz="quarter" idx="4"/>
          </p:nvPr>
        </p:nvSpPr>
        <p:spPr/>
        <p:txBody>
          <a:bodyPr/>
          <a:lstStyle/>
          <a:p>
            <a:r>
              <a:rPr lang="en-US" dirty="0" smtClean="0"/>
              <a:t>Strict Fugitive Slave Laws</a:t>
            </a:r>
          </a:p>
          <a:p>
            <a:r>
              <a:rPr lang="en-US" dirty="0" smtClean="0"/>
              <a:t>Utah and New Mexico Territories will have an “open mind” about slavery</a:t>
            </a:r>
            <a:endParaRPr lang="en-US" dirty="0"/>
          </a:p>
        </p:txBody>
      </p:sp>
    </p:spTree>
    <p:extLst>
      <p:ext uri="{BB962C8B-B14F-4D97-AF65-F5344CB8AC3E}">
        <p14:creationId xmlns:p14="http://schemas.microsoft.com/office/powerpoint/2010/main" val="820111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250825" y="1128713"/>
            <a:ext cx="8137233" cy="3290887"/>
          </a:xfrm>
          <a:prstGeom prst="rect">
            <a:avLst/>
          </a:prstGeom>
        </p:spPr>
      </p:pic>
      <p:pic>
        <p:nvPicPr>
          <p:cNvPr id="5" name="Content Placeholder 4"/>
          <p:cNvPicPr>
            <a:picLocks noGrp="1" noChangeAspect="1"/>
          </p:cNvPicPr>
          <p:nvPr>
            <p:ph idx="1"/>
          </p:nvPr>
        </p:nvPicPr>
        <p:blipFill>
          <a:blip r:embed="rId3"/>
          <a:stretch>
            <a:fillRect/>
          </a:stretch>
        </p:blipFill>
        <p:spPr>
          <a:xfrm>
            <a:off x="285461" y="1128713"/>
            <a:ext cx="8102597" cy="5277076"/>
          </a:xfrm>
          <a:prstGeom prst="rect">
            <a:avLst/>
          </a:prstGeom>
        </p:spPr>
      </p:pic>
    </p:spTree>
    <p:extLst>
      <p:ext uri="{BB962C8B-B14F-4D97-AF65-F5344CB8AC3E}">
        <p14:creationId xmlns:p14="http://schemas.microsoft.com/office/powerpoint/2010/main" val="14340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854" y="2362200"/>
            <a:ext cx="9110749" cy="914400"/>
          </a:xfrm>
          <a:prstGeom prst="rect">
            <a:avLst/>
          </a:prstGeom>
        </p:spPr>
      </p:pic>
    </p:spTree>
    <p:extLst>
      <p:ext uri="{BB962C8B-B14F-4D97-AF65-F5344CB8AC3E}">
        <p14:creationId xmlns:p14="http://schemas.microsoft.com/office/powerpoint/2010/main" val="408584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a:t>
            </a:r>
            <a:endParaRPr lang="en-US" dirty="0"/>
          </a:p>
        </p:txBody>
      </p:sp>
      <p:sp>
        <p:nvSpPr>
          <p:cNvPr id="3" name="Content Placeholder 2"/>
          <p:cNvSpPr>
            <a:spLocks noGrp="1"/>
          </p:cNvSpPr>
          <p:nvPr>
            <p:ph idx="1"/>
          </p:nvPr>
        </p:nvSpPr>
        <p:spPr/>
        <p:txBody>
          <a:bodyPr/>
          <a:lstStyle/>
          <a:p>
            <a:r>
              <a:rPr lang="en-US" dirty="0" smtClean="0"/>
              <a:t>What are Lincoln’s goals on the day he takes office?</a:t>
            </a:r>
            <a:endParaRPr lang="en-US" dirty="0"/>
          </a:p>
        </p:txBody>
      </p:sp>
    </p:spTree>
    <p:extLst>
      <p:ext uri="{BB962C8B-B14F-4D97-AF65-F5344CB8AC3E}">
        <p14:creationId xmlns:p14="http://schemas.microsoft.com/office/powerpoint/2010/main" val="38601591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Civil War Begins</a:t>
            </a:r>
            <a:endParaRPr lang="en-US" dirty="0"/>
          </a:p>
        </p:txBody>
      </p:sp>
      <p:sp>
        <p:nvSpPr>
          <p:cNvPr id="3" name="Content Placeholder 2"/>
          <p:cNvSpPr>
            <a:spLocks noGrp="1"/>
          </p:cNvSpPr>
          <p:nvPr>
            <p:ph idx="1"/>
          </p:nvPr>
        </p:nvSpPr>
        <p:spPr/>
        <p:txBody>
          <a:bodyPr/>
          <a:lstStyle/>
          <a:p>
            <a:r>
              <a:rPr lang="en-US" dirty="0" smtClean="0"/>
              <a:t>In the meantime, between his inaugural address and the letter you’re about to read, the Civil War has begun</a:t>
            </a:r>
            <a:endParaRPr lang="en-US" dirty="0"/>
          </a:p>
        </p:txBody>
      </p:sp>
    </p:spTree>
    <p:extLst>
      <p:ext uri="{BB962C8B-B14F-4D97-AF65-F5344CB8AC3E}">
        <p14:creationId xmlns:p14="http://schemas.microsoft.com/office/powerpoint/2010/main" val="1276134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Fort Sumter</a:t>
            </a:r>
            <a:endParaRPr lang="en-US" dirty="0"/>
          </a:p>
        </p:txBody>
      </p:sp>
      <p:sp>
        <p:nvSpPr>
          <p:cNvPr id="3" name="Content Placeholder 2"/>
          <p:cNvSpPr>
            <a:spLocks noGrp="1"/>
          </p:cNvSpPr>
          <p:nvPr>
            <p:ph idx="1"/>
          </p:nvPr>
        </p:nvSpPr>
        <p:spPr>
          <a:xfrm>
            <a:off x="0" y="1447800"/>
            <a:ext cx="9144000" cy="5410199"/>
          </a:xfrm>
        </p:spPr>
        <p:txBody>
          <a:bodyPr/>
          <a:lstStyle/>
          <a:p>
            <a:r>
              <a:rPr lang="en-US" b="1" u="sng" dirty="0" smtClean="0"/>
              <a:t>You already know the following:</a:t>
            </a:r>
          </a:p>
          <a:p>
            <a:pPr lvl="1"/>
            <a:r>
              <a:rPr lang="en-US" dirty="0" smtClean="0"/>
              <a:t>After Lincoln was elected 7 Southern states…</a:t>
            </a:r>
          </a:p>
          <a:p>
            <a:r>
              <a:rPr lang="en-US" dirty="0" smtClean="0"/>
              <a:t>After the Southern States seceded, the first thing they did was take over old Federal Institutions</a:t>
            </a:r>
          </a:p>
          <a:p>
            <a:pPr lvl="1"/>
            <a:r>
              <a:rPr lang="en-US" dirty="0" smtClean="0"/>
              <a:t>Government buildings, post offices, and military installations</a:t>
            </a:r>
          </a:p>
          <a:p>
            <a:r>
              <a:rPr lang="en-US" dirty="0" smtClean="0"/>
              <a:t>By April of 1861, most Federal military fortresses in the South were controlled by the Confederacy…except Fort Sumter</a:t>
            </a:r>
            <a:endParaRPr lang="en-US" dirty="0"/>
          </a:p>
        </p:txBody>
      </p:sp>
    </p:spTree>
    <p:extLst>
      <p:ext uri="{BB962C8B-B14F-4D97-AF65-F5344CB8AC3E}">
        <p14:creationId xmlns:p14="http://schemas.microsoft.com/office/powerpoint/2010/main" val="1948534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Fort Sumter</a:t>
            </a:r>
            <a:endParaRPr lang="en-US" dirty="0"/>
          </a:p>
        </p:txBody>
      </p:sp>
      <p:sp>
        <p:nvSpPr>
          <p:cNvPr id="3" name="Content Placeholder 2"/>
          <p:cNvSpPr>
            <a:spLocks noGrp="1"/>
          </p:cNvSpPr>
          <p:nvPr>
            <p:ph idx="1"/>
          </p:nvPr>
        </p:nvSpPr>
        <p:spPr>
          <a:xfrm>
            <a:off x="0" y="1447800"/>
            <a:ext cx="9144000" cy="5410199"/>
          </a:xfrm>
        </p:spPr>
        <p:txBody>
          <a:bodyPr/>
          <a:lstStyle/>
          <a:p>
            <a:r>
              <a:rPr lang="en-US" dirty="0" smtClean="0"/>
              <a:t>Fort Sumter sat at the mouth of the harbor in Charleston</a:t>
            </a:r>
          </a:p>
          <a:p>
            <a:pPr lvl="1"/>
            <a:r>
              <a:rPr lang="en-US" dirty="0" smtClean="0"/>
              <a:t>Whoever controlled it, controlled the ships that could go in and out of the harbor at Charleston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0372"/>
            <a:ext cx="9953538" cy="5607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81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Fort Sumter</a:t>
            </a:r>
            <a:endParaRPr lang="en-US" dirty="0"/>
          </a:p>
        </p:txBody>
      </p:sp>
      <p:sp>
        <p:nvSpPr>
          <p:cNvPr id="3" name="Content Placeholder 2"/>
          <p:cNvSpPr>
            <a:spLocks noGrp="1"/>
          </p:cNvSpPr>
          <p:nvPr>
            <p:ph idx="1"/>
          </p:nvPr>
        </p:nvSpPr>
        <p:spPr>
          <a:xfrm>
            <a:off x="0" y="1447800"/>
            <a:ext cx="9144000" cy="5410199"/>
          </a:xfrm>
        </p:spPr>
        <p:txBody>
          <a:bodyPr/>
          <a:lstStyle/>
          <a:p>
            <a:r>
              <a:rPr lang="en-US" dirty="0" smtClean="0"/>
              <a:t>Fort Sumter sat at the mouth of the harbor in Charleston</a:t>
            </a:r>
          </a:p>
          <a:p>
            <a:r>
              <a:rPr lang="en-US" dirty="0" smtClean="0"/>
              <a:t>The Dilemma:</a:t>
            </a:r>
          </a:p>
          <a:p>
            <a:pPr lvl="1"/>
            <a:r>
              <a:rPr lang="en-US" dirty="0" smtClean="0"/>
              <a:t>The South demanded that it be abandoned by the Union</a:t>
            </a:r>
          </a:p>
          <a:p>
            <a:pPr lvl="1"/>
            <a:r>
              <a:rPr lang="en-US" dirty="0" smtClean="0"/>
              <a:t>The Union Refused</a:t>
            </a:r>
            <a:endParaRPr lang="en-US" dirty="0"/>
          </a:p>
          <a:p>
            <a:pPr lvl="1"/>
            <a:r>
              <a:rPr lang="en-US" dirty="0" smtClean="0"/>
              <a:t>On April 12, 1861, the Confederates opened fire on the Fort and bombarded it for 2 days.</a:t>
            </a:r>
          </a:p>
          <a:p>
            <a:r>
              <a:rPr lang="en-US" dirty="0" smtClean="0"/>
              <a:t>The Civil War would now begin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3000"/>
            <a:ext cx="9186491"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644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Lincoln’s Reputation</a:t>
            </a:r>
            <a:endParaRPr lang="en-US" dirty="0"/>
          </a:p>
        </p:txBody>
      </p:sp>
      <p:sp>
        <p:nvSpPr>
          <p:cNvPr id="3" name="Content Placeholder 2"/>
          <p:cNvSpPr>
            <a:spLocks noGrp="1"/>
          </p:cNvSpPr>
          <p:nvPr>
            <p:ph idx="1"/>
          </p:nvPr>
        </p:nvSpPr>
        <p:spPr/>
        <p:txBody>
          <a:bodyPr/>
          <a:lstStyle/>
          <a:p>
            <a:r>
              <a:rPr lang="en-US" dirty="0" smtClean="0"/>
              <a:t>What is Lincoln’s reputation, historically speaking, regarding slavery?</a:t>
            </a:r>
            <a:endParaRPr lang="en-US" dirty="0"/>
          </a:p>
        </p:txBody>
      </p:sp>
    </p:spTree>
    <p:extLst>
      <p:ext uri="{BB962C8B-B14F-4D97-AF65-F5344CB8AC3E}">
        <p14:creationId xmlns:p14="http://schemas.microsoft.com/office/powerpoint/2010/main" val="39948371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9144000" cy="868363"/>
          </a:xfrm>
        </p:spPr>
        <p:txBody>
          <a:bodyPr/>
          <a:lstStyle/>
          <a:p>
            <a:r>
              <a:rPr lang="en-US" dirty="0" smtClean="0"/>
              <a:t>Read Lincoln’s Letter to Horace Greely</a:t>
            </a:r>
            <a:endParaRPr lang="en-US" dirty="0"/>
          </a:p>
        </p:txBody>
      </p:sp>
      <p:sp>
        <p:nvSpPr>
          <p:cNvPr id="3" name="Content Placeholder 2"/>
          <p:cNvSpPr>
            <a:spLocks noGrp="1"/>
          </p:cNvSpPr>
          <p:nvPr>
            <p:ph idx="1"/>
          </p:nvPr>
        </p:nvSpPr>
        <p:spPr/>
        <p:txBody>
          <a:bodyPr/>
          <a:lstStyle/>
          <a:p>
            <a:r>
              <a:rPr lang="en-US" dirty="0" smtClean="0"/>
              <a:t>Annotate and answer the questions that follow each portion of the letter.</a:t>
            </a:r>
          </a:p>
          <a:p>
            <a:r>
              <a:rPr lang="en-US" b="1" dirty="0" smtClean="0"/>
              <a:t>DO NOT DO THE BOTTOM PARAGRAPH YET</a:t>
            </a:r>
            <a:endParaRPr lang="en-US" b="1" dirty="0"/>
          </a:p>
        </p:txBody>
      </p:sp>
    </p:spTree>
    <p:extLst>
      <p:ext uri="{BB962C8B-B14F-4D97-AF65-F5344CB8AC3E}">
        <p14:creationId xmlns:p14="http://schemas.microsoft.com/office/powerpoint/2010/main" val="35314056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Discussion:</a:t>
            </a:r>
            <a:endParaRPr lang="en-US" dirty="0"/>
          </a:p>
        </p:txBody>
      </p:sp>
      <p:pic>
        <p:nvPicPr>
          <p:cNvPr id="4" name="Content Placeholder 3"/>
          <p:cNvPicPr>
            <a:picLocks noGrp="1" noChangeAspect="1"/>
          </p:cNvPicPr>
          <p:nvPr>
            <p:ph idx="1"/>
          </p:nvPr>
        </p:nvPicPr>
        <p:blipFill>
          <a:blip r:embed="rId2"/>
          <a:stretch>
            <a:fillRect/>
          </a:stretch>
        </p:blipFill>
        <p:spPr>
          <a:xfrm>
            <a:off x="0" y="1600200"/>
            <a:ext cx="8936502" cy="1676400"/>
          </a:xfrm>
          <a:prstGeom prst="rect">
            <a:avLst/>
          </a:prstGeom>
        </p:spPr>
      </p:pic>
      <p:pic>
        <p:nvPicPr>
          <p:cNvPr id="5" name="Picture 4"/>
          <p:cNvPicPr>
            <a:picLocks noChangeAspect="1"/>
          </p:cNvPicPr>
          <p:nvPr/>
        </p:nvPicPr>
        <p:blipFill>
          <a:blip r:embed="rId3"/>
          <a:stretch>
            <a:fillRect/>
          </a:stretch>
        </p:blipFill>
        <p:spPr>
          <a:xfrm>
            <a:off x="-20782" y="1371600"/>
            <a:ext cx="9155324" cy="4267200"/>
          </a:xfrm>
          <a:prstGeom prst="rect">
            <a:avLst/>
          </a:prstGeom>
        </p:spPr>
      </p:pic>
    </p:spTree>
    <p:extLst>
      <p:ext uri="{BB962C8B-B14F-4D97-AF65-F5344CB8AC3E}">
        <p14:creationId xmlns:p14="http://schemas.microsoft.com/office/powerpoint/2010/main" val="349109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Analysis</a:t>
            </a:r>
            <a:endParaRPr lang="en-US" dirty="0"/>
          </a:p>
        </p:txBody>
      </p:sp>
      <p:sp>
        <p:nvSpPr>
          <p:cNvPr id="3" name="Content Placeholder 2"/>
          <p:cNvSpPr>
            <a:spLocks noGrp="1"/>
          </p:cNvSpPr>
          <p:nvPr>
            <p:ph idx="1"/>
          </p:nvPr>
        </p:nvSpPr>
        <p:spPr/>
        <p:txBody>
          <a:bodyPr/>
          <a:lstStyle/>
          <a:p>
            <a:r>
              <a:rPr lang="en-US" dirty="0" smtClean="0"/>
              <a:t>What is the document about?</a:t>
            </a:r>
          </a:p>
          <a:p>
            <a:r>
              <a:rPr lang="en-US" dirty="0" smtClean="0"/>
              <a:t>How would Northerners feel about this? Southerners? Explain in 1 sentence. </a:t>
            </a:r>
            <a:endParaRPr lang="en-US" dirty="0"/>
          </a:p>
        </p:txBody>
      </p:sp>
      <p:pic>
        <p:nvPicPr>
          <p:cNvPr id="4" name="drawingObject3"/>
          <p:cNvPicPr/>
          <p:nvPr/>
        </p:nvPicPr>
        <p:blipFill>
          <a:blip r:embed="rId2"/>
          <a:stretch/>
        </p:blipFill>
        <p:spPr>
          <a:xfrm>
            <a:off x="1485900" y="446814"/>
            <a:ext cx="6172200" cy="6248400"/>
          </a:xfrm>
          <a:prstGeom prst="rect">
            <a:avLst/>
          </a:prstGeom>
          <a:noFill/>
        </p:spPr>
      </p:pic>
    </p:spTree>
    <p:extLst>
      <p:ext uri="{BB962C8B-B14F-4D97-AF65-F5344CB8AC3E}">
        <p14:creationId xmlns:p14="http://schemas.microsoft.com/office/powerpoint/2010/main" val="115447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a:t>
            </a:r>
            <a:endParaRPr lang="en-US" dirty="0"/>
          </a:p>
        </p:txBody>
      </p:sp>
      <p:sp>
        <p:nvSpPr>
          <p:cNvPr id="3" name="Content Placeholder 2"/>
          <p:cNvSpPr>
            <a:spLocks noGrp="1"/>
          </p:cNvSpPr>
          <p:nvPr>
            <p:ph idx="1"/>
          </p:nvPr>
        </p:nvSpPr>
        <p:spPr/>
        <p:txBody>
          <a:bodyPr/>
          <a:lstStyle/>
          <a:p>
            <a:r>
              <a:rPr lang="en-US" dirty="0" smtClean="0"/>
              <a:t>1863 Turning Point</a:t>
            </a:r>
          </a:p>
          <a:p>
            <a:pPr lvl="1"/>
            <a:r>
              <a:rPr lang="en-US" dirty="0" smtClean="0"/>
              <a:t>Emancipation Proclamation</a:t>
            </a:r>
          </a:p>
          <a:p>
            <a:pPr lvl="1"/>
            <a:r>
              <a:rPr lang="en-US" dirty="0" smtClean="0"/>
              <a:t>Gettysburg</a:t>
            </a:r>
            <a:endParaRPr lang="en-US" dirty="0"/>
          </a:p>
        </p:txBody>
      </p:sp>
    </p:spTree>
    <p:extLst>
      <p:ext uri="{BB962C8B-B14F-4D97-AF65-F5344CB8AC3E}">
        <p14:creationId xmlns:p14="http://schemas.microsoft.com/office/powerpoint/2010/main" val="39434511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868363"/>
          </a:xfrm>
        </p:spPr>
        <p:txBody>
          <a:bodyPr>
            <a:noAutofit/>
          </a:bodyPr>
          <a:lstStyle/>
          <a:p>
            <a:r>
              <a:rPr lang="en-US" sz="3200" dirty="0" smtClean="0"/>
              <a:t>Do Now: What is happening in each picture.  Write a full sentence describing each image. Then…answer the bottom Q.</a:t>
            </a:r>
            <a:endParaRPr lang="en-US" sz="3200" dirty="0"/>
          </a:p>
        </p:txBody>
      </p:sp>
      <p:sp>
        <p:nvSpPr>
          <p:cNvPr id="3" name="Content Placeholder 2"/>
          <p:cNvSpPr>
            <a:spLocks noGrp="1"/>
          </p:cNvSpPr>
          <p:nvPr>
            <p:ph idx="1"/>
          </p:nvPr>
        </p:nvSpPr>
        <p:spPr/>
        <p:txBody>
          <a:bodyPr/>
          <a:lstStyle/>
          <a:p>
            <a:pPr marL="0" indent="0">
              <a:buNone/>
            </a:pPr>
            <a:r>
              <a:rPr lang="en-US" dirty="0" smtClean="0"/>
              <a:t>#1				#2				#3</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b="1" dirty="0" smtClean="0"/>
              <a:t>What do they have in common?</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2438400"/>
            <a:ext cx="2502324" cy="335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272" y="2467262"/>
            <a:ext cx="3885239" cy="3296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0909" y="2481117"/>
            <a:ext cx="2707537" cy="309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28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91111668"/>
              </p:ext>
            </p:extLst>
          </p:nvPr>
        </p:nvGraphicFramePr>
        <p:xfrm>
          <a:off x="0" y="13852"/>
          <a:ext cx="9144000" cy="6844147"/>
        </p:xfrm>
        <a:graphic>
          <a:graphicData uri="http://schemas.openxmlformats.org/drawingml/2006/table">
            <a:tbl>
              <a:tblPr firstRow="1" bandRow="1">
                <a:tableStyleId>{EB9631B5-78F2-41C9-869B-9F39066F8104}</a:tableStyleId>
              </a:tblPr>
              <a:tblGrid>
                <a:gridCol w="9144000">
                  <a:extLst>
                    <a:ext uri="{9D8B030D-6E8A-4147-A177-3AD203B41FA5}">
                      <a16:colId xmlns:a16="http://schemas.microsoft.com/office/drawing/2014/main" val="20000"/>
                    </a:ext>
                  </a:extLst>
                </a:gridCol>
              </a:tblGrid>
              <a:tr h="902131">
                <a:tc>
                  <a:txBody>
                    <a:bodyPr/>
                    <a:lstStyle/>
                    <a:p>
                      <a:pPr algn="ctr"/>
                      <a:r>
                        <a:rPr lang="en-US" dirty="0" smtClean="0"/>
                        <a:t>Blank</a:t>
                      </a:r>
                      <a:r>
                        <a:rPr lang="en-US" baseline="0" dirty="0" smtClean="0"/>
                        <a:t> Side of Index Card</a:t>
                      </a:r>
                      <a:endParaRPr lang="en-US" dirty="0"/>
                    </a:p>
                  </a:txBody>
                  <a:tcPr/>
                </a:tc>
                <a:extLst>
                  <a:ext uri="{0D108BD9-81ED-4DB2-BD59-A6C34878D82A}">
                    <a16:rowId xmlns:a16="http://schemas.microsoft.com/office/drawing/2014/main" val="10000"/>
                  </a:ext>
                </a:extLst>
              </a:tr>
              <a:tr h="5942016">
                <a:tc>
                  <a:txBody>
                    <a:bodyPr/>
                    <a:lstStyle/>
                    <a:p>
                      <a:endParaRPr lang="en-US" dirty="0" smtClean="0"/>
                    </a:p>
                    <a:p>
                      <a:pPr algn="r"/>
                      <a:r>
                        <a:rPr lang="en-US" dirty="0" smtClean="0"/>
                        <a:t>#26</a:t>
                      </a:r>
                    </a:p>
                    <a:p>
                      <a:pPr algn="r"/>
                      <a:endParaRPr lang="en-US" dirty="0" smtClean="0"/>
                    </a:p>
                    <a:p>
                      <a:pPr algn="r"/>
                      <a:endParaRPr lang="en-US" dirty="0" smtClean="0"/>
                    </a:p>
                    <a:p>
                      <a:pPr algn="r"/>
                      <a:endParaRPr lang="en-US" dirty="0" smtClean="0"/>
                    </a:p>
                    <a:p>
                      <a:pPr algn="ctr"/>
                      <a:r>
                        <a:rPr lang="en-US" sz="4800" b="1" u="sng" baseline="0" dirty="0" smtClean="0">
                          <a:solidFill>
                            <a:srgbClr val="000000"/>
                          </a:solidFill>
                        </a:rPr>
                        <a:t>Emancipation Proclamation</a:t>
                      </a:r>
                    </a:p>
                    <a:p>
                      <a:pPr algn="ctr"/>
                      <a:endParaRPr lang="en-US" sz="2400" b="0" baseline="0" dirty="0" smtClean="0">
                        <a:solidFill>
                          <a:srgbClr val="000000"/>
                        </a:solidFill>
                      </a:endParaRPr>
                    </a:p>
                    <a:p>
                      <a:pPr algn="l"/>
                      <a:r>
                        <a:rPr lang="en-US" sz="2400" b="0" baseline="0" dirty="0" smtClean="0">
                          <a:solidFill>
                            <a:srgbClr val="000000"/>
                          </a:solidFill>
                        </a:rPr>
                        <a:t>Big Question: Where were slaves actually freed from the Emancipation Proclamation?</a:t>
                      </a:r>
                      <a:endParaRPr lang="en-US" sz="2000" b="0" dirty="0" smtClean="0">
                        <a:solidFill>
                          <a:srgbClr val="000000"/>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46306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7074614"/>
              </p:ext>
            </p:extLst>
          </p:nvPr>
        </p:nvGraphicFramePr>
        <p:xfrm>
          <a:off x="0" y="13852"/>
          <a:ext cx="9144000" cy="6844147"/>
        </p:xfrm>
        <a:graphic>
          <a:graphicData uri="http://schemas.openxmlformats.org/drawingml/2006/table">
            <a:tbl>
              <a:tblPr firstRow="1" bandRow="1">
                <a:tableStyleId>{EB9631B5-78F2-41C9-869B-9F39066F8104}</a:tableStyleId>
              </a:tblPr>
              <a:tblGrid>
                <a:gridCol w="9144000">
                  <a:extLst>
                    <a:ext uri="{9D8B030D-6E8A-4147-A177-3AD203B41FA5}">
                      <a16:colId xmlns:a16="http://schemas.microsoft.com/office/drawing/2014/main" val="20000"/>
                    </a:ext>
                  </a:extLst>
                </a:gridCol>
              </a:tblGrid>
              <a:tr h="902131">
                <a:tc>
                  <a:txBody>
                    <a:bodyPr/>
                    <a:lstStyle/>
                    <a:p>
                      <a:pPr algn="ctr"/>
                      <a:r>
                        <a:rPr lang="en-US" dirty="0" smtClean="0"/>
                        <a:t>Blank</a:t>
                      </a:r>
                      <a:r>
                        <a:rPr lang="en-US" baseline="0" dirty="0" smtClean="0"/>
                        <a:t> Side of Index Card</a:t>
                      </a:r>
                      <a:endParaRPr lang="en-US" dirty="0"/>
                    </a:p>
                  </a:txBody>
                  <a:tcPr/>
                </a:tc>
                <a:extLst>
                  <a:ext uri="{0D108BD9-81ED-4DB2-BD59-A6C34878D82A}">
                    <a16:rowId xmlns:a16="http://schemas.microsoft.com/office/drawing/2014/main" val="10000"/>
                  </a:ext>
                </a:extLst>
              </a:tr>
              <a:tr h="5942016">
                <a:tc>
                  <a:txBody>
                    <a:bodyPr/>
                    <a:lstStyle/>
                    <a:p>
                      <a:endParaRPr lang="en-US" dirty="0" smtClean="0"/>
                    </a:p>
                    <a:p>
                      <a:pPr algn="r"/>
                      <a:r>
                        <a:rPr lang="en-US" dirty="0" smtClean="0"/>
                        <a:t>#27</a:t>
                      </a:r>
                    </a:p>
                    <a:p>
                      <a:pPr algn="r"/>
                      <a:endParaRPr lang="en-US" dirty="0" smtClean="0"/>
                    </a:p>
                    <a:p>
                      <a:pPr algn="r"/>
                      <a:endParaRPr lang="en-US" dirty="0" smtClean="0"/>
                    </a:p>
                    <a:p>
                      <a:pPr algn="r"/>
                      <a:endParaRPr lang="en-US" dirty="0" smtClean="0"/>
                    </a:p>
                    <a:p>
                      <a:pPr algn="ctr"/>
                      <a:r>
                        <a:rPr lang="en-US" sz="4800" b="1" u="sng" baseline="0" dirty="0" smtClean="0">
                          <a:solidFill>
                            <a:srgbClr val="000000"/>
                          </a:solidFill>
                        </a:rPr>
                        <a:t>Battle of Gettysburg</a:t>
                      </a:r>
                    </a:p>
                    <a:p>
                      <a:pPr algn="ctr"/>
                      <a:endParaRPr lang="en-US" sz="2400" b="0" baseline="0" dirty="0" smtClean="0">
                        <a:solidFill>
                          <a:srgbClr val="000000"/>
                        </a:solidFill>
                      </a:endParaRPr>
                    </a:p>
                    <a:p>
                      <a:pPr algn="l"/>
                      <a:r>
                        <a:rPr lang="en-US" sz="2400" b="0" baseline="0" dirty="0" smtClean="0">
                          <a:solidFill>
                            <a:srgbClr val="000000"/>
                          </a:solidFill>
                        </a:rPr>
                        <a:t>Big Question: How did the result impact the Civil War?</a:t>
                      </a:r>
                      <a:endParaRPr lang="en-US" sz="2000" b="0" dirty="0" smtClean="0">
                        <a:solidFill>
                          <a:srgbClr val="000000"/>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845224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Outcome</a:t>
            </a:r>
            <a:endParaRPr lang="en-US" dirty="0"/>
          </a:p>
        </p:txBody>
      </p:sp>
      <p:sp>
        <p:nvSpPr>
          <p:cNvPr id="3" name="Content Placeholder 2"/>
          <p:cNvSpPr>
            <a:spLocks noGrp="1"/>
          </p:cNvSpPr>
          <p:nvPr>
            <p:ph idx="1"/>
          </p:nvPr>
        </p:nvSpPr>
        <p:spPr/>
        <p:txBody>
          <a:bodyPr/>
          <a:lstStyle/>
          <a:p>
            <a:r>
              <a:rPr lang="en-US" dirty="0" smtClean="0"/>
              <a:t>Compare and contrast the misconception of the Emancipation Proclamation with its reality. </a:t>
            </a:r>
          </a:p>
          <a:p>
            <a:r>
              <a:rPr lang="en-US" dirty="0" smtClean="0"/>
              <a:t>Explain how Gettysburg impacted the Civil War</a:t>
            </a:r>
            <a:endParaRPr lang="en-US" dirty="0"/>
          </a:p>
        </p:txBody>
      </p:sp>
    </p:spTree>
    <p:extLst>
      <p:ext uri="{BB962C8B-B14F-4D97-AF65-F5344CB8AC3E}">
        <p14:creationId xmlns:p14="http://schemas.microsoft.com/office/powerpoint/2010/main" val="2437202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Background</a:t>
            </a:r>
            <a:endParaRPr lang="en-US" dirty="0"/>
          </a:p>
        </p:txBody>
      </p:sp>
      <p:sp>
        <p:nvSpPr>
          <p:cNvPr id="3" name="Content Placeholder 2"/>
          <p:cNvSpPr>
            <a:spLocks noGrp="1"/>
          </p:cNvSpPr>
          <p:nvPr>
            <p:ph idx="1"/>
          </p:nvPr>
        </p:nvSpPr>
        <p:spPr>
          <a:xfrm>
            <a:off x="0" y="1447800"/>
            <a:ext cx="9144000" cy="5410199"/>
          </a:xfrm>
        </p:spPr>
        <p:txBody>
          <a:bodyPr>
            <a:normAutofit fontScale="92500"/>
          </a:bodyPr>
          <a:lstStyle/>
          <a:p>
            <a:r>
              <a:rPr lang="en-US" dirty="0" smtClean="0"/>
              <a:t>During the first two years of the war the Union had been mostly losing battles</a:t>
            </a:r>
          </a:p>
          <a:p>
            <a:r>
              <a:rPr lang="en-US" dirty="0" smtClean="0"/>
              <a:t>Lincoln saw that emancipating or freeing the slaves would hurt the Confederate cause</a:t>
            </a:r>
          </a:p>
          <a:p>
            <a:r>
              <a:rPr lang="en-US" dirty="0" smtClean="0"/>
              <a:t>There were two problems with the idea of emancipation</a:t>
            </a:r>
          </a:p>
          <a:p>
            <a:pPr marL="971550" lvl="1" indent="-514350">
              <a:buFont typeface="+mj-lt"/>
              <a:buAutoNum type="arabicPeriod"/>
            </a:pPr>
            <a:r>
              <a:rPr lang="en-US" dirty="0" smtClean="0"/>
              <a:t>If Lincoln freed all slaves, the Border States (slave states in the Union) might secede</a:t>
            </a:r>
          </a:p>
          <a:p>
            <a:pPr marL="971550" lvl="1" indent="-514350">
              <a:buFont typeface="+mj-lt"/>
              <a:buAutoNum type="arabicPeriod"/>
            </a:pPr>
            <a:r>
              <a:rPr lang="en-US" dirty="0" smtClean="0"/>
              <a:t>Since the Union was losing a lot, it might look like a last ditch, desperate attempt to win the war.</a:t>
            </a:r>
            <a:endParaRPr lang="en-US" dirty="0"/>
          </a:p>
        </p:txBody>
      </p:sp>
    </p:spTree>
    <p:extLst>
      <p:ext uri="{BB962C8B-B14F-4D97-AF65-F5344CB8AC3E}">
        <p14:creationId xmlns:p14="http://schemas.microsoft.com/office/powerpoint/2010/main" val="34672528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then…Antietam</a:t>
            </a:r>
            <a:endParaRPr lang="en-US" dirty="0"/>
          </a:p>
        </p:txBody>
      </p:sp>
      <p:sp>
        <p:nvSpPr>
          <p:cNvPr id="3" name="Content Placeholder 2"/>
          <p:cNvSpPr>
            <a:spLocks noGrp="1"/>
          </p:cNvSpPr>
          <p:nvPr>
            <p:ph idx="1"/>
          </p:nvPr>
        </p:nvSpPr>
        <p:spPr/>
        <p:txBody>
          <a:bodyPr/>
          <a:lstStyle/>
          <a:p>
            <a:r>
              <a:rPr lang="en-US" dirty="0" smtClean="0"/>
              <a:t>The South attempted to invade the North and put pressure on Washington D.C.</a:t>
            </a:r>
          </a:p>
          <a:p>
            <a:r>
              <a:rPr lang="en-US" dirty="0" smtClean="0"/>
              <a:t>The Battle of Antietam was a huge victory for the North</a:t>
            </a:r>
          </a:p>
          <a:p>
            <a:r>
              <a:rPr lang="en-US" dirty="0" smtClean="0"/>
              <a:t>This would allow the emancipation proclamation to be made</a:t>
            </a:r>
          </a:p>
          <a:p>
            <a:pPr lvl="1"/>
            <a:r>
              <a:rPr lang="en-US" dirty="0" smtClean="0"/>
              <a:t>Would no longer look desperate</a:t>
            </a:r>
            <a:endParaRPr lang="en-US" dirty="0"/>
          </a:p>
        </p:txBody>
      </p:sp>
    </p:spTree>
    <p:extLst>
      <p:ext uri="{BB962C8B-B14F-4D97-AF65-F5344CB8AC3E}">
        <p14:creationId xmlns:p14="http://schemas.microsoft.com/office/powerpoint/2010/main" val="39347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42350" cy="868363"/>
          </a:xfrm>
        </p:spPr>
        <p:txBody>
          <a:bodyPr/>
          <a:lstStyle/>
          <a:p>
            <a:r>
              <a:rPr lang="en-US" dirty="0" smtClean="0"/>
              <a:t>Common Misconceptions about the Emancipation proclamation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It abolished slavery in the US</a:t>
            </a:r>
          </a:p>
          <a:p>
            <a:pPr marL="514350" indent="-514350">
              <a:buFont typeface="+mj-lt"/>
              <a:buAutoNum type="arabicPeriod"/>
            </a:pPr>
            <a:r>
              <a:rPr lang="en-US" dirty="0" smtClean="0"/>
              <a:t>It freed all slaves</a:t>
            </a:r>
          </a:p>
          <a:p>
            <a:pPr marL="514350" indent="-514350">
              <a:buFont typeface="+mj-lt"/>
              <a:buAutoNum type="arabicPeriod"/>
            </a:pPr>
            <a:r>
              <a:rPr lang="en-US" dirty="0" smtClean="0"/>
              <a:t>It freed slaves in the union too</a:t>
            </a:r>
          </a:p>
          <a:p>
            <a:pPr marL="514350" indent="-514350">
              <a:buFont typeface="+mj-lt"/>
              <a:buAutoNum type="arabicPeriod"/>
            </a:pPr>
            <a:r>
              <a:rPr lang="en-US" dirty="0" smtClean="0"/>
              <a:t>The document only dealt with slavery</a:t>
            </a:r>
            <a:endParaRPr lang="en-US" dirty="0"/>
          </a:p>
        </p:txBody>
      </p:sp>
    </p:spTree>
    <p:extLst>
      <p:ext uri="{BB962C8B-B14F-4D97-AF65-F5344CB8AC3E}">
        <p14:creationId xmlns:p14="http://schemas.microsoft.com/office/powerpoint/2010/main" val="261833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Early Civil War</a:t>
            </a:r>
            <a:endParaRPr lang="en-US" dirty="0"/>
          </a:p>
        </p:txBody>
      </p:sp>
      <p:sp>
        <p:nvSpPr>
          <p:cNvPr id="3" name="Content Placeholder 2"/>
          <p:cNvSpPr>
            <a:spLocks noGrp="1"/>
          </p:cNvSpPr>
          <p:nvPr>
            <p:ph idx="1"/>
          </p:nvPr>
        </p:nvSpPr>
        <p:spPr/>
        <p:txBody>
          <a:bodyPr/>
          <a:lstStyle/>
          <a:p>
            <a:r>
              <a:rPr lang="en-US" dirty="0" smtClean="0"/>
              <a:t>For the first two years of the Civil War, the Union loses most of its battles against the South</a:t>
            </a:r>
          </a:p>
          <a:p>
            <a:pPr lvl="1"/>
            <a:r>
              <a:rPr lang="en-US" dirty="0" smtClean="0"/>
              <a:t>Except for a few (like Antietam)</a:t>
            </a:r>
          </a:p>
          <a:p>
            <a:r>
              <a:rPr lang="en-US" dirty="0" smtClean="0"/>
              <a:t>However, 1863 would be a major turning point</a:t>
            </a:r>
            <a:endParaRPr lang="en-US" dirty="0"/>
          </a:p>
        </p:txBody>
      </p:sp>
    </p:spTree>
    <p:extLst>
      <p:ext uri="{BB962C8B-B14F-4D97-AF65-F5344CB8AC3E}">
        <p14:creationId xmlns:p14="http://schemas.microsoft.com/office/powerpoint/2010/main" val="6345420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Gettysburg</a:t>
            </a:r>
            <a:endParaRPr lang="en-US" dirty="0"/>
          </a:p>
        </p:txBody>
      </p:sp>
      <p:sp>
        <p:nvSpPr>
          <p:cNvPr id="3" name="Content Placeholder 2"/>
          <p:cNvSpPr>
            <a:spLocks noGrp="1"/>
          </p:cNvSpPr>
          <p:nvPr>
            <p:ph idx="1"/>
          </p:nvPr>
        </p:nvSpPr>
        <p:spPr>
          <a:xfrm>
            <a:off x="0" y="1371601"/>
            <a:ext cx="9144000" cy="5297488"/>
          </a:xfrm>
        </p:spPr>
        <p:txBody>
          <a:bodyPr/>
          <a:lstStyle/>
          <a:p>
            <a:r>
              <a:rPr lang="en-US" dirty="0" smtClean="0"/>
              <a:t>The Confederates again invaded the North, in an attempt to put pressure on D.C. again</a:t>
            </a:r>
          </a:p>
          <a:p>
            <a:pPr lvl="1"/>
            <a:r>
              <a:rPr lang="en-US" dirty="0" smtClean="0"/>
              <a:t>Maybe they would go to Philly or NYC too.</a:t>
            </a:r>
          </a:p>
          <a:p>
            <a:r>
              <a:rPr lang="en-US" dirty="0" smtClean="0"/>
              <a:t>160,000 soldiers would fight at this small town in PA for 3 days</a:t>
            </a:r>
          </a:p>
          <a:p>
            <a:r>
              <a:rPr lang="en-US" dirty="0" smtClean="0"/>
              <a:t>Bloodiest battle of Civil War</a:t>
            </a:r>
          </a:p>
          <a:p>
            <a:r>
              <a:rPr lang="en-US" dirty="0" smtClean="0"/>
              <a:t>Would be a turning point for the Union</a:t>
            </a:r>
          </a:p>
          <a:p>
            <a:pPr lvl="1"/>
            <a:r>
              <a:rPr lang="en-US" dirty="0" smtClean="0"/>
              <a:t>After this battle, the Union mostly wins battles</a:t>
            </a:r>
            <a:endParaRPr lang="en-US" dirty="0"/>
          </a:p>
        </p:txBody>
      </p:sp>
    </p:spTree>
    <p:extLst>
      <p:ext uri="{BB962C8B-B14F-4D97-AF65-F5344CB8AC3E}">
        <p14:creationId xmlns:p14="http://schemas.microsoft.com/office/powerpoint/2010/main" val="3615121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 What?</a:t>
            </a:r>
            <a:endParaRPr lang="en-US" dirty="0"/>
          </a:p>
        </p:txBody>
      </p:sp>
      <p:sp>
        <p:nvSpPr>
          <p:cNvPr id="3" name="Content Placeholder 2"/>
          <p:cNvSpPr>
            <a:spLocks noGrp="1"/>
          </p:cNvSpPr>
          <p:nvPr>
            <p:ph idx="1"/>
          </p:nvPr>
        </p:nvSpPr>
        <p:spPr/>
        <p:txBody>
          <a:bodyPr/>
          <a:lstStyle/>
          <a:p>
            <a:r>
              <a:rPr lang="en-US" dirty="0" smtClean="0"/>
              <a:t>Northerners are going to hate this law for many reasons</a:t>
            </a:r>
          </a:p>
          <a:p>
            <a:r>
              <a:rPr lang="en-US" dirty="0" smtClean="0"/>
              <a:t>They are going to go against it in one of 3 ways</a:t>
            </a:r>
          </a:p>
          <a:p>
            <a:pPr lvl="1"/>
            <a:r>
              <a:rPr lang="en-US" dirty="0" smtClean="0"/>
              <a:t>Personal Liberty Laws</a:t>
            </a:r>
          </a:p>
          <a:p>
            <a:pPr lvl="1"/>
            <a:r>
              <a:rPr lang="en-US" dirty="0" smtClean="0"/>
              <a:t>The Underground Railroad</a:t>
            </a:r>
          </a:p>
          <a:p>
            <a:pPr lvl="1"/>
            <a:r>
              <a:rPr lang="en-US" dirty="0" smtClean="0"/>
              <a:t>Antislavery literature like “Uncle Tom’s Cabin”</a:t>
            </a:r>
            <a:endParaRPr lang="en-US" dirty="0"/>
          </a:p>
        </p:txBody>
      </p:sp>
    </p:spTree>
    <p:extLst>
      <p:ext uri="{BB962C8B-B14F-4D97-AF65-F5344CB8AC3E}">
        <p14:creationId xmlns:p14="http://schemas.microsoft.com/office/powerpoint/2010/main" val="8531352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Recap</a:t>
            </a:r>
            <a:endParaRPr lang="en-US" dirty="0"/>
          </a:p>
        </p:txBody>
      </p:sp>
      <p:sp>
        <p:nvSpPr>
          <p:cNvPr id="3" name="Content Placeholder 2"/>
          <p:cNvSpPr>
            <a:spLocks noGrp="1"/>
          </p:cNvSpPr>
          <p:nvPr>
            <p:ph idx="1"/>
          </p:nvPr>
        </p:nvSpPr>
        <p:spPr/>
        <p:txBody>
          <a:bodyPr/>
          <a:lstStyle/>
          <a:p>
            <a:r>
              <a:rPr lang="en-US" dirty="0" smtClean="0"/>
              <a:t>Where did the Emancipation Proclamation actually free slaves?</a:t>
            </a:r>
          </a:p>
          <a:p>
            <a:pPr lvl="1"/>
            <a:r>
              <a:rPr lang="en-US" b="1" dirty="0" smtClean="0"/>
              <a:t>Slaves were only freed behind enemy lines, in the Confederacy.</a:t>
            </a:r>
            <a:endParaRPr lang="en-US" b="1" dirty="0"/>
          </a:p>
          <a:p>
            <a:r>
              <a:rPr lang="en-US" dirty="0" smtClean="0"/>
              <a:t>How did Gettysburg impact the Civil War?</a:t>
            </a:r>
          </a:p>
          <a:p>
            <a:pPr lvl="1"/>
            <a:r>
              <a:rPr lang="en-US" b="1" dirty="0" smtClean="0"/>
              <a:t>It drastically weakened the South and guaranteed the North’s safety from another southern invasion.  </a:t>
            </a:r>
            <a:endParaRPr lang="en-US" b="1" dirty="0"/>
          </a:p>
        </p:txBody>
      </p:sp>
    </p:spTree>
    <p:extLst>
      <p:ext uri="{BB962C8B-B14F-4D97-AF65-F5344CB8AC3E}">
        <p14:creationId xmlns:p14="http://schemas.microsoft.com/office/powerpoint/2010/main" val="162266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Do-Now Review</a:t>
            </a:r>
            <a:endParaRPr lang="en-US" dirty="0"/>
          </a:p>
        </p:txBody>
      </p:sp>
      <p:sp>
        <p:nvSpPr>
          <p:cNvPr id="3" name="Content Placeholder 2"/>
          <p:cNvSpPr>
            <a:spLocks noGrp="1"/>
          </p:cNvSpPr>
          <p:nvPr>
            <p:ph idx="1"/>
          </p:nvPr>
        </p:nvSpPr>
        <p:spPr>
          <a:xfrm>
            <a:off x="76200" y="1524000"/>
            <a:ext cx="8642350" cy="4962525"/>
          </a:xfrm>
        </p:spPr>
        <p:txBody>
          <a:bodyPr/>
          <a:lstStyle/>
          <a:p>
            <a:pPr marL="514350" indent="-514350">
              <a:buAutoNum type="arabicPeriod"/>
            </a:pPr>
            <a:r>
              <a:rPr lang="en-US" dirty="0"/>
              <a:t>What was the Fugitive Slave Act</a:t>
            </a:r>
            <a:r>
              <a:rPr lang="en-US" dirty="0" smtClean="0"/>
              <a:t>?</a:t>
            </a:r>
          </a:p>
          <a:p>
            <a:pPr marL="914400" lvl="1" indent="-514350">
              <a:buAutoNum type="arabicPeriod"/>
            </a:pPr>
            <a:r>
              <a:rPr lang="en-US" dirty="0" smtClean="0"/>
              <a:t>Forcibly compelled citizens to assist in the capture of run-away slaves</a:t>
            </a:r>
            <a:endParaRPr lang="en-US" dirty="0"/>
          </a:p>
          <a:p>
            <a:pPr marL="514350" indent="-514350">
              <a:buAutoNum type="arabicPeriod"/>
            </a:pPr>
            <a:r>
              <a:rPr lang="en-US" dirty="0"/>
              <a:t>How did Northerners Respond</a:t>
            </a:r>
            <a:r>
              <a:rPr lang="en-US" dirty="0" smtClean="0"/>
              <a:t>?</a:t>
            </a:r>
          </a:p>
          <a:p>
            <a:pPr marL="914400" lvl="1" indent="-514350">
              <a:buAutoNum type="arabicPeriod"/>
            </a:pPr>
            <a:r>
              <a:rPr lang="en-US" dirty="0" smtClean="0"/>
              <a:t>Personal Liberty Laws</a:t>
            </a:r>
          </a:p>
          <a:p>
            <a:pPr marL="914400" lvl="1" indent="-514350">
              <a:buAutoNum type="arabicPeriod"/>
            </a:pPr>
            <a:r>
              <a:rPr lang="en-US" dirty="0" smtClean="0"/>
              <a:t>Underground Railroad</a:t>
            </a:r>
          </a:p>
          <a:p>
            <a:pPr marL="914400" lvl="1" indent="-514350">
              <a:buAutoNum type="arabicPeriod"/>
            </a:pPr>
            <a:r>
              <a:rPr lang="en-US" dirty="0" smtClean="0"/>
              <a:t>Anti-Slavery Literature</a:t>
            </a:r>
            <a:endParaRPr lang="en-US" dirty="0"/>
          </a:p>
          <a:p>
            <a:pPr marL="514350" indent="-514350">
              <a:buAutoNum type="arabicPeriod"/>
            </a:pPr>
            <a:r>
              <a:rPr lang="en-US" dirty="0"/>
              <a:t>Why do North and South hate each other even more afterwards</a:t>
            </a:r>
            <a:r>
              <a:rPr lang="en-US" dirty="0" smtClean="0"/>
              <a:t>?</a:t>
            </a:r>
          </a:p>
          <a:p>
            <a:pPr marL="914400" lvl="1" indent="-514350">
              <a:buAutoNum type="arabicPeriod"/>
            </a:pPr>
            <a:r>
              <a:rPr lang="en-US" dirty="0" smtClean="0"/>
              <a:t>The beginnings of </a:t>
            </a:r>
            <a:r>
              <a:rPr lang="en-US" b="1" dirty="0" smtClean="0"/>
              <a:t>sectionalism</a:t>
            </a:r>
          </a:p>
          <a:p>
            <a:pPr marL="914400" lvl="1" indent="-514350">
              <a:buAutoNum type="arabicPeriod"/>
            </a:pPr>
            <a:endParaRPr lang="en-US" dirty="0"/>
          </a:p>
          <a:p>
            <a:endParaRPr lang="en-US" dirty="0"/>
          </a:p>
        </p:txBody>
      </p:sp>
    </p:spTree>
    <p:extLst>
      <p:ext uri="{BB962C8B-B14F-4D97-AF65-F5344CB8AC3E}">
        <p14:creationId xmlns:p14="http://schemas.microsoft.com/office/powerpoint/2010/main" val="3460032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260350"/>
            <a:ext cx="9045575" cy="868363"/>
          </a:xfrm>
        </p:spPr>
        <p:txBody>
          <a:bodyPr/>
          <a:lstStyle/>
          <a:p>
            <a:r>
              <a:rPr lang="en-US" dirty="0" smtClean="0"/>
              <a:t>Sectionalism- (take notes on handout)</a:t>
            </a:r>
            <a:endParaRPr lang="en-US" dirty="0"/>
          </a:p>
        </p:txBody>
      </p:sp>
      <p:sp>
        <p:nvSpPr>
          <p:cNvPr id="3" name="Content Placeholder 2"/>
          <p:cNvSpPr>
            <a:spLocks noGrp="1"/>
          </p:cNvSpPr>
          <p:nvPr>
            <p:ph idx="1"/>
          </p:nvPr>
        </p:nvSpPr>
        <p:spPr/>
        <p:txBody>
          <a:bodyPr/>
          <a:lstStyle/>
          <a:p>
            <a:r>
              <a:rPr lang="en-US" dirty="0" smtClean="0"/>
              <a:t>After the 1850s, the United States was divided into 2 sections (North and South)</a:t>
            </a:r>
          </a:p>
          <a:p>
            <a:r>
              <a:rPr lang="en-US" b="1" dirty="0" smtClean="0"/>
              <a:t>Sectionalism is when the North and South really started to hate each other</a:t>
            </a:r>
          </a:p>
        </p:txBody>
      </p:sp>
    </p:spTree>
    <p:extLst>
      <p:ext uri="{BB962C8B-B14F-4D97-AF65-F5344CB8AC3E}">
        <p14:creationId xmlns:p14="http://schemas.microsoft.com/office/powerpoint/2010/main" val="779788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Kansas Issue</a:t>
            </a:r>
            <a:endParaRPr lang="en-US" dirty="0"/>
          </a:p>
        </p:txBody>
      </p:sp>
      <p:pic>
        <p:nvPicPr>
          <p:cNvPr id="9" name="Content Placeholder 8"/>
          <p:cNvPicPr>
            <a:picLocks noGrp="1" noChangeAspect="1"/>
          </p:cNvPicPr>
          <p:nvPr>
            <p:ph idx="1"/>
          </p:nvPr>
        </p:nvPicPr>
        <p:blipFill>
          <a:blip r:embed="rId2"/>
          <a:stretch>
            <a:fillRect/>
          </a:stretch>
        </p:blipFill>
        <p:spPr>
          <a:xfrm>
            <a:off x="448830" y="1149495"/>
            <a:ext cx="8444345" cy="5601695"/>
          </a:xfrm>
          <a:prstGeom prst="rect">
            <a:avLst/>
          </a:prstGeom>
        </p:spPr>
      </p:pic>
      <p:pic>
        <p:nvPicPr>
          <p:cNvPr id="8" name="Picture 7"/>
          <p:cNvPicPr>
            <a:picLocks noChangeAspect="1"/>
          </p:cNvPicPr>
          <p:nvPr/>
        </p:nvPicPr>
        <p:blipFill>
          <a:blip r:embed="rId3"/>
          <a:stretch>
            <a:fillRect/>
          </a:stretch>
        </p:blipFill>
        <p:spPr>
          <a:xfrm>
            <a:off x="341007" y="1163350"/>
            <a:ext cx="8517532" cy="5251305"/>
          </a:xfrm>
          <a:prstGeom prst="rect">
            <a:avLst/>
          </a:prstGeom>
        </p:spPr>
      </p:pic>
    </p:spTree>
    <p:extLst>
      <p:ext uri="{BB962C8B-B14F-4D97-AF65-F5344CB8AC3E}">
        <p14:creationId xmlns:p14="http://schemas.microsoft.com/office/powerpoint/2010/main" val="174078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e/e4/Sacking-lawrence.jpg"/>
          <p:cNvPicPr>
            <a:picLocks noChangeAspect="1" noChangeArrowheads="1"/>
          </p:cNvPicPr>
          <p:nvPr/>
        </p:nvPicPr>
        <p:blipFill>
          <a:blip r:embed="rId2" cstate="print"/>
          <a:srcRect/>
          <a:stretch>
            <a:fillRect/>
          </a:stretch>
        </p:blipFill>
        <p:spPr bwMode="auto">
          <a:xfrm>
            <a:off x="0" y="838200"/>
            <a:ext cx="9143999" cy="5526188"/>
          </a:xfrm>
          <a:prstGeom prst="rect">
            <a:avLst/>
          </a:prstGeom>
          <a:noFill/>
        </p:spPr>
      </p:pic>
      <p:sp>
        <p:nvSpPr>
          <p:cNvPr id="2" name="Title 1"/>
          <p:cNvSpPr>
            <a:spLocks noGrp="1"/>
          </p:cNvSpPr>
          <p:nvPr>
            <p:ph type="title"/>
          </p:nvPr>
        </p:nvSpPr>
        <p:spPr>
          <a:xfrm>
            <a:off x="228600" y="228600"/>
            <a:ext cx="4038600" cy="2133600"/>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en-US" sz="4000" dirty="0" smtClean="0"/>
              <a:t>“Bleeding Kansas”</a:t>
            </a:r>
            <a:r>
              <a:rPr lang="en-US" sz="3600" dirty="0" smtClean="0"/>
              <a:t/>
            </a:r>
            <a:br>
              <a:rPr lang="en-US" sz="3600" dirty="0" smtClean="0"/>
            </a:br>
            <a:r>
              <a:rPr lang="en-US" sz="2800" dirty="0" smtClean="0"/>
              <a:t>1855-1859</a:t>
            </a:r>
            <a:r>
              <a:rPr lang="en-US" sz="3600" dirty="0" smtClean="0"/>
              <a:t/>
            </a:r>
            <a:br>
              <a:rPr lang="en-US" sz="3600" dirty="0" smtClean="0"/>
            </a:br>
            <a:r>
              <a:rPr lang="en-US" sz="2800" i="1" dirty="0" smtClean="0"/>
              <a:t>56 Dead</a:t>
            </a:r>
            <a:endParaRPr lang="en-US" sz="3600" dirty="0"/>
          </a:p>
        </p:txBody>
      </p:sp>
      <p:sp>
        <p:nvSpPr>
          <p:cNvPr id="3" name="Content Placeholder 2"/>
          <p:cNvSpPr>
            <a:spLocks noGrp="1"/>
          </p:cNvSpPr>
          <p:nvPr>
            <p:ph idx="1"/>
          </p:nvPr>
        </p:nvSpPr>
        <p:spPr>
          <a:xfrm>
            <a:off x="152400" y="5410200"/>
            <a:ext cx="5638800" cy="1295400"/>
          </a:xfrm>
        </p:spPr>
        <p:style>
          <a:lnRef idx="0">
            <a:schemeClr val="dk1"/>
          </a:lnRef>
          <a:fillRef idx="3">
            <a:schemeClr val="dk1"/>
          </a:fillRef>
          <a:effectRef idx="3">
            <a:schemeClr val="dk1"/>
          </a:effectRef>
          <a:fontRef idx="minor">
            <a:schemeClr val="lt1"/>
          </a:fontRef>
        </p:style>
        <p:txBody>
          <a:bodyPr>
            <a:noAutofit/>
          </a:bodyPr>
          <a:lstStyle/>
          <a:p>
            <a:pPr>
              <a:buNone/>
            </a:pPr>
            <a:r>
              <a:rPr lang="en-US" sz="2400" b="1" dirty="0" smtClean="0"/>
              <a:t>Lawrence, KS, after the “Sack of Lawrence” by proslavery settlers</a:t>
            </a:r>
            <a:endParaRPr lang="en-US" sz="2400" b="1" dirty="0"/>
          </a:p>
        </p:txBody>
      </p:sp>
    </p:spTree>
    <p:extLst>
      <p:ext uri="{BB962C8B-B14F-4D97-AF65-F5344CB8AC3E}">
        <p14:creationId xmlns:p14="http://schemas.microsoft.com/office/powerpoint/2010/main" val="716965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146815</TotalTime>
  <Words>1616</Words>
  <Application>Microsoft Office PowerPoint</Application>
  <PresentationFormat>On-screen Show (4:3)</PresentationFormat>
  <Paragraphs>211</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Australian Sunrise</vt:lpstr>
      <vt:lpstr>Calibri</vt:lpstr>
      <vt:lpstr>Times New Roman</vt:lpstr>
      <vt:lpstr>Verdana</vt:lpstr>
      <vt:lpstr>Theme1</vt:lpstr>
      <vt:lpstr>I. California Problem</vt:lpstr>
      <vt:lpstr>II. Civil War seems imminent</vt:lpstr>
      <vt:lpstr>III. Compromise of 1850</vt:lpstr>
      <vt:lpstr>Document Analysis</vt:lpstr>
      <vt:lpstr>Guess What?</vt:lpstr>
      <vt:lpstr>Do-Now Review</vt:lpstr>
      <vt:lpstr>Sectionalism- (take notes on handout)</vt:lpstr>
      <vt:lpstr>The Kansas Issue</vt:lpstr>
      <vt:lpstr>“Bleeding Kansas” 1855-1859 56 Dead</vt:lpstr>
      <vt:lpstr>Brooks/Sumner Incident "breakdown of reasoned discourse"</vt:lpstr>
      <vt:lpstr>PowerPoint Presentation</vt:lpstr>
      <vt:lpstr>Dred Scott v. Sandford</vt:lpstr>
      <vt:lpstr>Dred Scott v. Sandford</vt:lpstr>
      <vt:lpstr>Quote Analysis</vt:lpstr>
      <vt:lpstr>John Brown     (Violent Abolitionist)</vt:lpstr>
      <vt:lpstr>John Brown’s Raid</vt:lpstr>
      <vt:lpstr>PowerPoint Presentation</vt:lpstr>
      <vt:lpstr>Paranoia</vt:lpstr>
      <vt:lpstr>1860 Presidential Election</vt:lpstr>
      <vt:lpstr>Abraham Lincoln (R-IL) Sixteenth President of the U.S. 1861-1865</vt:lpstr>
      <vt:lpstr>Secession</vt:lpstr>
      <vt:lpstr>sEcede vs sUceed</vt:lpstr>
      <vt:lpstr>PowerPoint Presentation</vt:lpstr>
      <vt:lpstr>PowerPoint Presentation</vt:lpstr>
      <vt:lpstr>Do Now</vt:lpstr>
      <vt:lpstr>PowerPoint Presentation</vt:lpstr>
      <vt:lpstr>It’s Inauguration Day, 1861</vt:lpstr>
      <vt:lpstr>Is Secession Even Legal?</vt:lpstr>
      <vt:lpstr>The Inaugural Speech</vt:lpstr>
      <vt:lpstr>PowerPoint Presentation</vt:lpstr>
      <vt:lpstr>PowerPoint Presentation</vt:lpstr>
      <vt:lpstr>Prediction</vt:lpstr>
      <vt:lpstr>The Civil War Begins</vt:lpstr>
      <vt:lpstr>Fort Sumter</vt:lpstr>
      <vt:lpstr>Fort Sumter</vt:lpstr>
      <vt:lpstr>Fort Sumter</vt:lpstr>
      <vt:lpstr>Lincoln’s Reputation</vt:lpstr>
      <vt:lpstr>Read Lincoln’s Letter to Horace Greely</vt:lpstr>
      <vt:lpstr>Question Discussion:</vt:lpstr>
      <vt:lpstr>Lesson 4</vt:lpstr>
      <vt:lpstr>Do Now: What is happening in each picture.  Write a full sentence describing each image. Then…answer the bottom Q.</vt:lpstr>
      <vt:lpstr>PowerPoint Presentation</vt:lpstr>
      <vt:lpstr>PowerPoint Presentation</vt:lpstr>
      <vt:lpstr>Lesson Outcome</vt:lpstr>
      <vt:lpstr>The Background</vt:lpstr>
      <vt:lpstr>And then…Antietam</vt:lpstr>
      <vt:lpstr>Common Misconceptions about the Emancipation proclamation</vt:lpstr>
      <vt:lpstr>The Early Civil War</vt:lpstr>
      <vt:lpstr>Gettysburg</vt:lpstr>
      <vt:lpstr>Lesson 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(Done Silently)</dc:title>
  <dc:creator>William Kenney</dc:creator>
  <cp:lastModifiedBy>Edward Knauss</cp:lastModifiedBy>
  <cp:revision>364</cp:revision>
  <dcterms:created xsi:type="dcterms:W3CDTF">2011-09-20T19:11:45Z</dcterms:created>
  <dcterms:modified xsi:type="dcterms:W3CDTF">2020-01-06T17:53:46Z</dcterms:modified>
</cp:coreProperties>
</file>