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80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03B6-C88F-40AC-A040-A3F462B6B5DB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8468-E162-4D80-9863-57DEC0C5D9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03B6-C88F-40AC-A040-A3F462B6B5DB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8468-E162-4D80-9863-57DEC0C5D9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03B6-C88F-40AC-A040-A3F462B6B5DB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8468-E162-4D80-9863-57DEC0C5D9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03B6-C88F-40AC-A040-A3F462B6B5DB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8468-E162-4D80-9863-57DEC0C5D9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03B6-C88F-40AC-A040-A3F462B6B5DB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8468-E162-4D80-9863-57DEC0C5D9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03B6-C88F-40AC-A040-A3F462B6B5DB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8468-E162-4D80-9863-57DEC0C5D9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03B6-C88F-40AC-A040-A3F462B6B5DB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8468-E162-4D80-9863-57DEC0C5D9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03B6-C88F-40AC-A040-A3F462B6B5DB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8468-E162-4D80-9863-57DEC0C5D9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03B6-C88F-40AC-A040-A3F462B6B5DB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8468-E162-4D80-9863-57DEC0C5D9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03B6-C88F-40AC-A040-A3F462B6B5DB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8468-E162-4D80-9863-57DEC0C5D9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03B6-C88F-40AC-A040-A3F462B6B5DB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E58468-E162-4D80-9863-57DEC0C5D97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CN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smtClean="0"/>
              <a:t>Second level</a:t>
            </a:r>
          </a:p>
          <a:p>
            <a:pPr lvl="2" eaLnBrk="1" latinLnBrk="0" hangingPunct="1"/>
            <a:r>
              <a:rPr kumimoji="0" lang="en-US" altLang="zh-CN" smtClean="0"/>
              <a:t>Third level</a:t>
            </a:r>
          </a:p>
          <a:p>
            <a:pPr lvl="3" eaLnBrk="1" latinLnBrk="0" hangingPunct="1"/>
            <a:r>
              <a:rPr kumimoji="0" lang="en-US" altLang="zh-CN" smtClean="0"/>
              <a:t>Fourth level</a:t>
            </a:r>
          </a:p>
          <a:p>
            <a:pPr lvl="4" eaLnBrk="1" latinLnBrk="0" hangingPunct="1"/>
            <a:r>
              <a:rPr kumimoji="0" lang="en-US" altLang="zh-CN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4C03B6-C88F-40AC-A040-A3F462B6B5DB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E58468-E162-4D80-9863-57DEC0C5D97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851648" cy="1828800"/>
          </a:xfrm>
        </p:spPr>
        <p:txBody>
          <a:bodyPr/>
          <a:lstStyle/>
          <a:p>
            <a:r>
              <a:rPr lang="en-US" sz="6000" dirty="0" smtClean="0"/>
              <a:t>Central America Today</a:t>
            </a:r>
            <a:r>
              <a:rPr lang="zh-CN" altLang="en-US" sz="4400" dirty="0" smtClean="0"/>
              <a:t/>
            </a:r>
            <a:br>
              <a:rPr lang="zh-CN" altLang="en-US" sz="4400" dirty="0" smtClean="0"/>
            </a:b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2264" y="2857496"/>
            <a:ext cx="1815832" cy="3500462"/>
          </a:xfrm>
        </p:spPr>
        <p:txBody>
          <a:bodyPr/>
          <a:lstStyle/>
          <a:p>
            <a:r>
              <a:rPr lang="en-US" altLang="zh-CN" dirty="0" smtClean="0"/>
              <a:t>Guided Notes:</a:t>
            </a:r>
          </a:p>
          <a:p>
            <a:r>
              <a:rPr lang="en-US" altLang="zh-CN" dirty="0" smtClean="0"/>
              <a:t>Pg.186 in textbook </a:t>
            </a:r>
            <a:endParaRPr lang="zh-CN" altLang="en-US" dirty="0"/>
          </a:p>
        </p:txBody>
      </p:sp>
      <p:pic>
        <p:nvPicPr>
          <p:cNvPr id="6" name="Picture 2" descr="http://lizardpoint.com/geography/images/maps/600x477xcentral-am-caps-strict-labeled.gif.pagespeed.ic.FTHLZFhz7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5509712" cy="4380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785794"/>
            <a:ext cx="8286808" cy="5357850"/>
          </a:xfrm>
        </p:spPr>
        <p:txBody>
          <a:bodyPr/>
          <a:lstStyle/>
          <a:p>
            <a:pPr latinLnBrk="1"/>
            <a:r>
              <a:rPr lang="en-US" sz="3200" dirty="0" smtClean="0"/>
              <a:t>2) People of </a:t>
            </a:r>
            <a:r>
              <a:rPr lang="en-US" sz="3200" b="1" dirty="0" smtClean="0">
                <a:solidFill>
                  <a:srgbClr val="C00000"/>
                </a:solidFill>
              </a:rPr>
              <a:t>African</a:t>
            </a:r>
            <a:r>
              <a:rPr lang="en-US" sz="3200" dirty="0" smtClean="0"/>
              <a:t> ancestry also make up a </a:t>
            </a:r>
            <a:endParaRPr lang="en-US" sz="3200" dirty="0" smtClean="0"/>
          </a:p>
          <a:p>
            <a:pPr latinLnBrk="1">
              <a:buNone/>
            </a:pPr>
            <a:r>
              <a:rPr lang="en-US" sz="3200" dirty="0" smtClean="0"/>
              <a:t>significant </a:t>
            </a:r>
            <a:r>
              <a:rPr lang="en-US" sz="3200" b="1" dirty="0" smtClean="0">
                <a:solidFill>
                  <a:srgbClr val="C00000"/>
                </a:solidFill>
              </a:rPr>
              <a:t>minority</a:t>
            </a:r>
            <a:r>
              <a:rPr lang="en-US" sz="3200" dirty="0" smtClean="0"/>
              <a:t> in this region. </a:t>
            </a:r>
            <a:endParaRPr lang="en-US" sz="3200" dirty="0" smtClean="0"/>
          </a:p>
          <a:p>
            <a:pPr latinLnBrk="1">
              <a:buNone/>
            </a:pPr>
            <a:endParaRPr lang="zh-CN" altLang="en-US" sz="3200" dirty="0" smtClean="0"/>
          </a:p>
          <a:p>
            <a:pPr latinLnBrk="1"/>
            <a:r>
              <a:rPr lang="en-US" sz="3200" dirty="0" smtClean="0"/>
              <a:t>3) In some countries in Central America </a:t>
            </a:r>
            <a:endParaRPr lang="en-US" sz="3200" dirty="0" smtClean="0"/>
          </a:p>
          <a:p>
            <a:pPr latinLnBrk="1">
              <a:buNone/>
            </a:pPr>
            <a:r>
              <a:rPr lang="en-US" sz="3200" dirty="0" smtClean="0"/>
              <a:t>many people </a:t>
            </a:r>
            <a:r>
              <a:rPr lang="en-US" sz="3200" dirty="0" smtClean="0"/>
              <a:t>still speak the </a:t>
            </a:r>
            <a:r>
              <a:rPr lang="en-US" sz="3200" b="1" dirty="0" smtClean="0">
                <a:solidFill>
                  <a:srgbClr val="C00000"/>
                </a:solidFill>
              </a:rPr>
              <a:t>native Indian </a:t>
            </a:r>
          </a:p>
          <a:p>
            <a:pPr latinLnBrk="1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languages</a:t>
            </a:r>
            <a:r>
              <a:rPr lang="en-US" sz="3200" b="1" dirty="0" smtClean="0">
                <a:solidFill>
                  <a:srgbClr val="C00000"/>
                </a:solidFill>
              </a:rPr>
              <a:t>.</a:t>
            </a:r>
            <a:endParaRPr lang="zh-CN" altLang="en-US" sz="3200" b="1" dirty="0" smtClean="0">
              <a:solidFill>
                <a:srgbClr val="C0000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4389120"/>
          </a:xfrm>
        </p:spPr>
        <p:txBody>
          <a:bodyPr/>
          <a:lstStyle/>
          <a:p>
            <a:pPr latinLnBrk="1"/>
            <a:r>
              <a:rPr lang="en-US" sz="3200" dirty="0" smtClean="0"/>
              <a:t>4) In places that were colonized by England, </a:t>
            </a:r>
            <a:r>
              <a:rPr lang="en-US" sz="3200" b="1" dirty="0" smtClean="0">
                <a:solidFill>
                  <a:srgbClr val="C00000"/>
                </a:solidFill>
              </a:rPr>
              <a:t>English</a:t>
            </a:r>
            <a:r>
              <a:rPr lang="en-US" sz="3200" dirty="0" smtClean="0"/>
              <a:t> is spoken</a:t>
            </a:r>
            <a:r>
              <a:rPr lang="en-US" sz="3200" dirty="0" smtClean="0"/>
              <a:t>.</a:t>
            </a:r>
          </a:p>
          <a:p>
            <a:pPr latinLnBrk="1">
              <a:buNone/>
            </a:pPr>
            <a:endParaRPr lang="zh-CN" altLang="en-US" sz="3200" dirty="0" smtClean="0"/>
          </a:p>
          <a:p>
            <a:pPr latinLnBrk="1"/>
            <a:r>
              <a:rPr lang="en-US" sz="3200" dirty="0" smtClean="0"/>
              <a:t>5) In most countries </a:t>
            </a:r>
            <a:r>
              <a:rPr lang="en-US" sz="3200" b="1" dirty="0" smtClean="0">
                <a:solidFill>
                  <a:srgbClr val="C00000"/>
                </a:solidFill>
              </a:rPr>
              <a:t>Spanish</a:t>
            </a:r>
            <a:r>
              <a:rPr lang="en-US" sz="3200" dirty="0" smtClean="0"/>
              <a:t> is spoken.</a:t>
            </a:r>
            <a:endParaRPr lang="zh-CN" altLang="en-US" sz="3200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428604"/>
            <a:ext cx="8429684" cy="6072230"/>
          </a:xfrm>
        </p:spPr>
        <p:txBody>
          <a:bodyPr/>
          <a:lstStyle/>
          <a:p>
            <a:pPr latinLnBrk="1"/>
            <a:r>
              <a:rPr lang="en-US" dirty="0" smtClean="0"/>
              <a:t>6) Most people are </a:t>
            </a:r>
            <a:r>
              <a:rPr lang="en-US" b="1" dirty="0" smtClean="0">
                <a:solidFill>
                  <a:srgbClr val="C00000"/>
                </a:solidFill>
              </a:rPr>
              <a:t>Roman Catholic </a:t>
            </a:r>
            <a:r>
              <a:rPr lang="en-US" dirty="0" smtClean="0"/>
              <a:t>because Spanish missionaries taught the Indians about </a:t>
            </a:r>
            <a:r>
              <a:rPr lang="en-US" b="1" dirty="0" smtClean="0">
                <a:solidFill>
                  <a:srgbClr val="C00000"/>
                </a:solidFill>
              </a:rPr>
              <a:t>Catholicism</a:t>
            </a:r>
            <a:r>
              <a:rPr lang="en-US" dirty="0" smtClean="0"/>
              <a:t>.</a:t>
            </a:r>
          </a:p>
          <a:p>
            <a:pPr latinLnBrk="1"/>
            <a:endParaRPr lang="zh-CN" altLang="en-US" dirty="0" smtClean="0"/>
          </a:p>
          <a:p>
            <a:pPr latinLnBrk="1"/>
            <a:r>
              <a:rPr lang="en-US" dirty="0" smtClean="0"/>
              <a:t>7) Protestant Christians are becoming a large minority in places such as </a:t>
            </a:r>
            <a:r>
              <a:rPr lang="en-US" b="1" dirty="0" smtClean="0">
                <a:solidFill>
                  <a:srgbClr val="C00000"/>
                </a:solidFill>
              </a:rPr>
              <a:t>Belize</a:t>
            </a:r>
            <a:r>
              <a:rPr lang="en-US" dirty="0" smtClean="0"/>
              <a:t>.</a:t>
            </a:r>
          </a:p>
          <a:p>
            <a:pPr latinLnBrk="1"/>
            <a:endParaRPr lang="zh-CN" altLang="en-US" dirty="0" smtClean="0"/>
          </a:p>
          <a:p>
            <a:pPr latinLnBrk="1"/>
            <a:r>
              <a:rPr lang="en-US" dirty="0" smtClean="0"/>
              <a:t>8) During festivals, people eat traditional food like </a:t>
            </a:r>
            <a:endParaRPr lang="en-US" dirty="0" smtClean="0"/>
          </a:p>
          <a:p>
            <a:pPr latinLnBrk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corn</a:t>
            </a:r>
            <a:r>
              <a:rPr lang="en-US" b="1" dirty="0" smtClean="0">
                <a:solidFill>
                  <a:srgbClr val="C00000"/>
                </a:solidFill>
              </a:rPr>
              <a:t>, tomatoes,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hot peppers.</a:t>
            </a:r>
            <a:endParaRPr lang="zh-CN" altLang="en-US" b="1" dirty="0" smtClean="0">
              <a:solidFill>
                <a:srgbClr val="C00000"/>
              </a:solidFill>
            </a:endParaRPr>
          </a:p>
          <a:p>
            <a:endParaRPr lang="zh-CN" altLang="en-US" dirty="0"/>
          </a:p>
        </p:txBody>
      </p:sp>
      <p:sp>
        <p:nvSpPr>
          <p:cNvPr id="5122" name="AutoShape 2" descr="Image result for roman catholic pope franc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124" name="Picture 4" descr="Image result for roman catholic pope franc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357694"/>
            <a:ext cx="3429024" cy="219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389120"/>
          </a:xfrm>
        </p:spPr>
        <p:txBody>
          <a:bodyPr/>
          <a:lstStyle/>
          <a:p>
            <a:pPr lvl="0"/>
            <a:r>
              <a:rPr lang="en-US" dirty="0" smtClean="0"/>
              <a:t>In </a:t>
            </a:r>
            <a:r>
              <a:rPr lang="en-US" dirty="0" smtClean="0"/>
              <a:t>Central America the history was influenced by Maya, Spanish, and the United States. The land in Central America is covered with </a:t>
            </a:r>
            <a:r>
              <a:rPr lang="en-US" b="1" dirty="0" smtClean="0">
                <a:solidFill>
                  <a:srgbClr val="C00000"/>
                </a:solidFill>
              </a:rPr>
              <a:t>Maya ruins.</a:t>
            </a:r>
            <a:endParaRPr lang="zh-CN" altLang="en-US" b="1" dirty="0" smtClean="0">
              <a:solidFill>
                <a:srgbClr val="C00000"/>
              </a:solidFill>
            </a:endParaRPr>
          </a:p>
          <a:p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098" name="AutoShape 2" descr="Image result for mayan ru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0" name="AutoShape 4" descr="Image result for mayan ru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102" name="Picture 6" descr="Image result for mayan rui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496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389120"/>
          </a:xfrm>
        </p:spPr>
        <p:txBody>
          <a:bodyPr/>
          <a:lstStyle/>
          <a:p>
            <a:pPr lvl="0"/>
            <a:r>
              <a:rPr lang="zh-CN" alt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Spain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C00000"/>
                </a:solidFill>
              </a:rPr>
              <a:t>Britain</a:t>
            </a:r>
            <a:r>
              <a:rPr lang="en-US" dirty="0" smtClean="0"/>
              <a:t> ruled </a:t>
            </a:r>
            <a:r>
              <a:rPr lang="en-US" b="1" dirty="0" smtClean="0">
                <a:solidFill>
                  <a:srgbClr val="C00000"/>
                </a:solidFill>
              </a:rPr>
              <a:t>colonies</a:t>
            </a:r>
            <a:r>
              <a:rPr lang="en-US" dirty="0" smtClean="0"/>
              <a:t> in Central America in the 1500s. They had many slaves working in the mines and on farms.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3074" name="AutoShape 2" descr="Image result for slave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076" name="Picture 4" descr="Image result for slav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14620"/>
            <a:ext cx="6481631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Central American Spanish colonies gained </a:t>
            </a:r>
            <a:r>
              <a:rPr lang="en-US" b="1" dirty="0" smtClean="0">
                <a:solidFill>
                  <a:srgbClr val="C00000"/>
                </a:solidFill>
              </a:rPr>
              <a:t>independence</a:t>
            </a:r>
            <a:r>
              <a:rPr lang="en-US" dirty="0" smtClean="0"/>
              <a:t> in 1821.</a:t>
            </a:r>
            <a:endParaRPr lang="zh-CN" altLang="en-US" dirty="0" smtClean="0"/>
          </a:p>
          <a:p>
            <a:pPr latinLnBrk="1"/>
            <a:endParaRPr lang="zh-CN" altLang="en-US" dirty="0" smtClean="0"/>
          </a:p>
          <a:p>
            <a:pPr lvl="0"/>
            <a:r>
              <a:rPr lang="en-US" dirty="0" smtClean="0"/>
              <a:t>Spanish officials left, but not much changed because </a:t>
            </a:r>
            <a:r>
              <a:rPr lang="en-US" b="1" dirty="0" smtClean="0">
                <a:solidFill>
                  <a:srgbClr val="C00000"/>
                </a:solidFill>
              </a:rPr>
              <a:t>rich</a:t>
            </a:r>
            <a:r>
              <a:rPr lang="en-US" dirty="0" smtClean="0"/>
              <a:t> people continued to run the country.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8358246" cy="5286412"/>
          </a:xfrm>
        </p:spPr>
        <p:txBody>
          <a:bodyPr/>
          <a:lstStyle/>
          <a:p>
            <a:pPr lvl="0"/>
            <a:r>
              <a:rPr lang="en-US" sz="3200" dirty="0" smtClean="0"/>
              <a:t>Foreign companies came in to Central America to run different </a:t>
            </a:r>
            <a:r>
              <a:rPr lang="en-US" sz="3200" b="1" dirty="0" smtClean="0">
                <a:solidFill>
                  <a:srgbClr val="C00000"/>
                </a:solidFill>
              </a:rPr>
              <a:t>businesses</a:t>
            </a:r>
            <a:r>
              <a:rPr lang="en-US" sz="3200" dirty="0" smtClean="0"/>
              <a:t>. It was good for the </a:t>
            </a:r>
            <a:r>
              <a:rPr lang="en-US" sz="3200" b="1" dirty="0" smtClean="0">
                <a:solidFill>
                  <a:srgbClr val="C00000"/>
                </a:solidFill>
              </a:rPr>
              <a:t>economy</a:t>
            </a:r>
            <a:r>
              <a:rPr lang="en-US" sz="3200" dirty="0" smtClean="0"/>
              <a:t>, but some didn’t like foreign companies.</a:t>
            </a:r>
            <a:endParaRPr lang="zh-CN" altLang="en-US" sz="3200" dirty="0" smtClean="0"/>
          </a:p>
          <a:p>
            <a:pPr latinLnBrk="1">
              <a:buNone/>
            </a:pPr>
            <a:endParaRPr lang="zh-CN" altLang="en-US" sz="3200" dirty="0" smtClean="0"/>
          </a:p>
          <a:p>
            <a:pPr lvl="0"/>
            <a:r>
              <a:rPr lang="en-US" sz="3200" dirty="0" smtClean="0"/>
              <a:t>Recently, these countries have achieved </a:t>
            </a:r>
            <a:r>
              <a:rPr lang="en-US" sz="3200" b="1" dirty="0" smtClean="0">
                <a:solidFill>
                  <a:srgbClr val="C00000"/>
                </a:solidFill>
              </a:rPr>
              <a:t>peace</a:t>
            </a:r>
            <a:r>
              <a:rPr lang="en-US" sz="3200" dirty="0" smtClean="0"/>
              <a:t>. </a:t>
            </a:r>
            <a:endParaRPr lang="zh-CN" altLang="en-US" sz="3200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5400" b="1" dirty="0" smtClean="0"/>
              <a:t>Guatemala</a:t>
            </a: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2908" y="1500174"/>
            <a:ext cx="9001188" cy="4714908"/>
          </a:xfrm>
        </p:spPr>
        <p:txBody>
          <a:bodyPr/>
          <a:lstStyle/>
          <a:p>
            <a:pPr lvl="1" latinLnBrk="1"/>
            <a:r>
              <a:rPr lang="en-US" sz="3200" dirty="0" smtClean="0"/>
              <a:t>The </a:t>
            </a:r>
            <a:r>
              <a:rPr lang="en-US" sz="3200" dirty="0" smtClean="0"/>
              <a:t>most </a:t>
            </a:r>
            <a:r>
              <a:rPr lang="en-US" sz="3200" dirty="0" smtClean="0">
                <a:solidFill>
                  <a:srgbClr val="C00000"/>
                </a:solidFill>
              </a:rPr>
              <a:t>populous </a:t>
            </a:r>
            <a:r>
              <a:rPr lang="en-US" sz="3200" dirty="0" smtClean="0"/>
              <a:t>country in Central </a:t>
            </a:r>
            <a:endParaRPr lang="en-US" sz="3200" dirty="0" smtClean="0"/>
          </a:p>
          <a:p>
            <a:pPr lvl="1" latinLnBrk="1">
              <a:buNone/>
            </a:pPr>
            <a:r>
              <a:rPr lang="en-US" sz="3200" dirty="0" smtClean="0"/>
              <a:t>America </a:t>
            </a:r>
          </a:p>
          <a:p>
            <a:pPr lvl="1" latinLnBrk="1">
              <a:buNone/>
            </a:pPr>
            <a:endParaRPr lang="zh-CN" altLang="en-US" sz="2000" dirty="0" smtClean="0"/>
          </a:p>
          <a:p>
            <a:pPr lvl="1" latinLnBrk="1"/>
            <a:r>
              <a:rPr lang="en-US" sz="3200" dirty="0" smtClean="0"/>
              <a:t>The population is more than </a:t>
            </a:r>
            <a:r>
              <a:rPr lang="en-US" sz="3200" dirty="0" smtClean="0">
                <a:solidFill>
                  <a:srgbClr val="C00000"/>
                </a:solidFill>
              </a:rPr>
              <a:t>12 million </a:t>
            </a:r>
            <a:r>
              <a:rPr lang="en-US" sz="3200" dirty="0" smtClean="0"/>
              <a:t>people living there.</a:t>
            </a:r>
            <a:endParaRPr lang="zh-CN" altLang="en-US" sz="2000" dirty="0" smtClean="0"/>
          </a:p>
          <a:p>
            <a:endParaRPr lang="zh-CN" altLang="en-US" dirty="0"/>
          </a:p>
        </p:txBody>
      </p:sp>
      <p:sp>
        <p:nvSpPr>
          <p:cNvPr id="8194" name="AutoShape 2" descr="Image result for guatem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96" name="AutoShape 4" descr="Image result for guatem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98" name="AutoShape 6" descr="Image result for guatem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200" name="Picture 8" descr="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000504"/>
            <a:ext cx="4429156" cy="249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5400" b="1" dirty="0" smtClean="0"/>
              <a:t>Belize</a:t>
            </a: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14422"/>
            <a:ext cx="8715436" cy="5429288"/>
          </a:xfrm>
        </p:spPr>
        <p:txBody>
          <a:bodyPr/>
          <a:lstStyle/>
          <a:p>
            <a:pPr lvl="1" latinLnBrk="1"/>
            <a:r>
              <a:rPr lang="en-US" sz="3600" dirty="0" smtClean="0"/>
              <a:t>Belize </a:t>
            </a:r>
            <a:r>
              <a:rPr lang="en-US" sz="3600" dirty="0" smtClean="0"/>
              <a:t>has the </a:t>
            </a:r>
            <a:r>
              <a:rPr lang="en-US" sz="3600" b="1" dirty="0" smtClean="0">
                <a:solidFill>
                  <a:srgbClr val="C00000"/>
                </a:solidFill>
              </a:rPr>
              <a:t>smallest population </a:t>
            </a:r>
            <a:r>
              <a:rPr lang="en-US" sz="3600" dirty="0" smtClean="0"/>
              <a:t>in Central America.</a:t>
            </a:r>
            <a:endParaRPr lang="zh-CN" altLang="en-US" dirty="0" smtClean="0"/>
          </a:p>
          <a:p>
            <a:pPr lvl="1" latinLnBrk="1"/>
            <a:r>
              <a:rPr lang="en-US" sz="3600" dirty="0" smtClean="0"/>
              <a:t>The country does not have much land </a:t>
            </a:r>
            <a:endParaRPr lang="en-US" sz="3600" dirty="0" smtClean="0"/>
          </a:p>
          <a:p>
            <a:pPr lvl="1" latinLnBrk="1">
              <a:buNone/>
            </a:pPr>
            <a:r>
              <a:rPr lang="en-US" sz="3600" dirty="0" smtClean="0"/>
              <a:t>for </a:t>
            </a:r>
            <a:r>
              <a:rPr lang="en-US" sz="3600" b="1" dirty="0" smtClean="0">
                <a:solidFill>
                  <a:srgbClr val="C00000"/>
                </a:solidFill>
              </a:rPr>
              <a:t>agriculture</a:t>
            </a:r>
            <a:r>
              <a:rPr lang="en-US" sz="3600" dirty="0" smtClean="0"/>
              <a:t>.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15362" name="Picture 2" descr="Image result for bel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500438"/>
            <a:ext cx="4214842" cy="2969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5400" b="1" dirty="0" smtClean="0"/>
              <a:t>Honduras</a:t>
            </a: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85860"/>
            <a:ext cx="8229600" cy="4389120"/>
          </a:xfrm>
        </p:spPr>
        <p:txBody>
          <a:bodyPr/>
          <a:lstStyle/>
          <a:p>
            <a:pPr lvl="1" latinLnBrk="1"/>
            <a:r>
              <a:rPr lang="en-US" sz="2800" dirty="0" smtClean="0"/>
              <a:t>Honduras </a:t>
            </a:r>
            <a:r>
              <a:rPr lang="en-US" sz="2800" dirty="0" smtClean="0"/>
              <a:t>is a </a:t>
            </a:r>
            <a:r>
              <a:rPr lang="en-US" sz="2800" b="1" dirty="0" smtClean="0">
                <a:solidFill>
                  <a:srgbClr val="C00000"/>
                </a:solidFill>
              </a:rPr>
              <a:t>mountainous country.</a:t>
            </a:r>
            <a:endParaRPr lang="zh-CN" altLang="en-US" sz="1800" b="1" dirty="0" smtClean="0">
              <a:solidFill>
                <a:srgbClr val="C00000"/>
              </a:solidFill>
            </a:endParaRPr>
          </a:p>
          <a:p>
            <a:pPr lvl="1" latinLnBrk="1"/>
            <a:r>
              <a:rPr lang="en-US" sz="2800" dirty="0" smtClean="0"/>
              <a:t>Most people live in </a:t>
            </a:r>
            <a:r>
              <a:rPr lang="en-US" sz="2800" b="1" dirty="0" smtClean="0">
                <a:solidFill>
                  <a:srgbClr val="C00000"/>
                </a:solidFill>
              </a:rPr>
              <a:t>mountain valleys </a:t>
            </a:r>
            <a:r>
              <a:rPr lang="en-US" sz="2800" dirty="0" smtClean="0"/>
              <a:t>and</a:t>
            </a:r>
          </a:p>
          <a:p>
            <a:pPr lvl="1" latinLnBrk="1"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along the </a:t>
            </a:r>
            <a:r>
              <a:rPr lang="en-US" sz="2800" dirty="0" smtClean="0"/>
              <a:t>northern </a:t>
            </a:r>
            <a:r>
              <a:rPr lang="en-US" sz="2800" dirty="0" smtClean="0"/>
              <a:t>coast.</a:t>
            </a:r>
            <a:endParaRPr lang="zh-CN" altLang="en-US" sz="1800" dirty="0" smtClean="0"/>
          </a:p>
          <a:p>
            <a:endParaRPr lang="zh-CN" altLang="en-US" dirty="0"/>
          </a:p>
        </p:txBody>
      </p:sp>
      <p:pic>
        <p:nvPicPr>
          <p:cNvPr id="14338" name="Picture 2" descr="Image result for honduras mountai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071810"/>
            <a:ext cx="5363212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5400" b="1" dirty="0" smtClean="0"/>
              <a:t>El Salvador</a:t>
            </a: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8229600" cy="4389120"/>
          </a:xfrm>
        </p:spPr>
        <p:txBody>
          <a:bodyPr/>
          <a:lstStyle/>
          <a:p>
            <a:pPr lvl="1" latinLnBrk="1"/>
            <a:r>
              <a:rPr lang="en-US" sz="2800" dirty="0" smtClean="0"/>
              <a:t>In </a:t>
            </a:r>
            <a:r>
              <a:rPr lang="en-US" sz="2800" dirty="0" smtClean="0"/>
              <a:t>El Salvador, a few </a:t>
            </a:r>
            <a:r>
              <a:rPr lang="en-US" sz="2800" b="1" dirty="0" smtClean="0">
                <a:solidFill>
                  <a:srgbClr val="C00000"/>
                </a:solidFill>
              </a:rPr>
              <a:t>rich families </a:t>
            </a:r>
            <a:r>
              <a:rPr lang="en-US" sz="2800" dirty="0" smtClean="0"/>
              <a:t>own much of the best land while most people live in </a:t>
            </a:r>
            <a:r>
              <a:rPr lang="en-US" sz="2800" b="1" dirty="0" smtClean="0">
                <a:solidFill>
                  <a:srgbClr val="C00000"/>
                </a:solidFill>
              </a:rPr>
              <a:t>poverty</a:t>
            </a:r>
            <a:r>
              <a:rPr lang="en-US" sz="2800" dirty="0" smtClean="0"/>
              <a:t>.</a:t>
            </a:r>
            <a:endParaRPr lang="zh-CN" altLang="en-US" sz="1800" dirty="0" smtClean="0"/>
          </a:p>
          <a:p>
            <a:pPr lvl="1" latinLnBrk="1"/>
            <a:r>
              <a:rPr lang="en-US" sz="2800" dirty="0" smtClean="0"/>
              <a:t>El Salvador’s people have been </a:t>
            </a:r>
            <a:r>
              <a:rPr lang="en-US" sz="2800" b="1" dirty="0" smtClean="0">
                <a:solidFill>
                  <a:srgbClr val="C00000"/>
                </a:solidFill>
              </a:rPr>
              <a:t>working to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lvl="1" latinLnBrk="1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rebuild </a:t>
            </a:r>
            <a:r>
              <a:rPr lang="en-US" sz="2800" b="1" dirty="0" smtClean="0">
                <a:solidFill>
                  <a:srgbClr val="C00000"/>
                </a:solidFill>
              </a:rPr>
              <a:t>their country since the end of the war in 1992.</a:t>
            </a:r>
            <a:endParaRPr lang="zh-CN" altLang="en-US" sz="1800" b="1" dirty="0" smtClean="0">
              <a:solidFill>
                <a:srgbClr val="C00000"/>
              </a:solidFill>
            </a:endParaRPr>
          </a:p>
          <a:p>
            <a:endParaRPr lang="zh-CN" altLang="en-US" dirty="0"/>
          </a:p>
        </p:txBody>
      </p:sp>
      <p:sp>
        <p:nvSpPr>
          <p:cNvPr id="13314" name="AutoShape 2" descr="Image result for rich and po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16" name="AutoShape 4" descr="Image result for rich and po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3318" name="Picture 6" descr="Image result for rich and po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00438"/>
            <a:ext cx="59055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5400" b="1" dirty="0" smtClean="0"/>
              <a:t>Nicaragua</a:t>
            </a: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8472518" cy="4565354"/>
          </a:xfrm>
        </p:spPr>
        <p:txBody>
          <a:bodyPr/>
          <a:lstStyle/>
          <a:p>
            <a:pPr lvl="1" latinLnBrk="1"/>
            <a:r>
              <a:rPr lang="en-US" sz="3200" dirty="0" smtClean="0"/>
              <a:t>Nicaragua </a:t>
            </a:r>
            <a:r>
              <a:rPr lang="en-US" sz="3200" dirty="0" smtClean="0"/>
              <a:t>has been </a:t>
            </a:r>
            <a:r>
              <a:rPr lang="en-US" sz="3200" b="1" dirty="0" smtClean="0">
                <a:solidFill>
                  <a:srgbClr val="C00000"/>
                </a:solidFill>
              </a:rPr>
              <a:t>rebuilding</a:t>
            </a:r>
            <a:r>
              <a:rPr lang="en-US" sz="3200" dirty="0" smtClean="0"/>
              <a:t> since the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end </a:t>
            </a:r>
            <a:r>
              <a:rPr lang="en-US" sz="3200" dirty="0" smtClean="0"/>
              <a:t>of a civil war.</a:t>
            </a:r>
            <a:endParaRPr lang="zh-CN" altLang="en-US" sz="2000" dirty="0" smtClean="0"/>
          </a:p>
          <a:p>
            <a:pPr lvl="1" latinLnBrk="1"/>
            <a:r>
              <a:rPr lang="en-US" sz="3200" dirty="0" smtClean="0"/>
              <a:t>The civil war ended in 1990 when elections ended the rule of the Sandinistas.</a:t>
            </a:r>
            <a:endParaRPr lang="zh-CN" altLang="en-US" sz="2000" dirty="0" smtClean="0"/>
          </a:p>
          <a:p>
            <a:endParaRPr lang="zh-CN" altLang="en-US" dirty="0"/>
          </a:p>
        </p:txBody>
      </p:sp>
      <p:sp>
        <p:nvSpPr>
          <p:cNvPr id="12290" name="AutoShape 2" descr="Image result for nicaraguan civil w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92" name="AutoShape 4" descr="Image result for nicaraguan civil w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94" name="AutoShape 6" descr="Image result for nicaraguan civil w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96" name="AutoShape 8" descr="Image result for nicaraguan civil w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98" name="AutoShape 10" descr="Image result for nicaraguan civil w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00" name="AutoShape 12" descr="Image result for nicaraguan civil w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02" name="AutoShape 14" descr="Image result for nicaraguan civil w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04" name="AutoShape 16" descr="Image result for nicaraguan civil w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06" name="AutoShape 18" descr="Image result for nicaraguan civil w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2308" name="Picture 20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643314"/>
            <a:ext cx="4214842" cy="2982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5400" b="1" dirty="0" smtClean="0"/>
              <a:t>Costa Rica</a:t>
            </a: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736"/>
            <a:ext cx="8229600" cy="4389120"/>
          </a:xfrm>
        </p:spPr>
        <p:txBody>
          <a:bodyPr/>
          <a:lstStyle/>
          <a:p>
            <a:pPr lvl="1" latinLnBrk="1"/>
            <a:r>
              <a:rPr lang="en-US" sz="2800" dirty="0" smtClean="0"/>
              <a:t>Agricultural </a:t>
            </a:r>
            <a:r>
              <a:rPr lang="en-US" sz="2800" dirty="0" smtClean="0"/>
              <a:t>products like </a:t>
            </a:r>
            <a:r>
              <a:rPr lang="en-US" sz="2800" b="1" dirty="0" smtClean="0">
                <a:solidFill>
                  <a:srgbClr val="C00000"/>
                </a:solidFill>
              </a:rPr>
              <a:t>coffee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C00000"/>
                </a:solidFill>
              </a:rPr>
              <a:t>bananas</a:t>
            </a:r>
          </a:p>
          <a:p>
            <a:pPr lvl="1" latinLnBrk="1">
              <a:buNone/>
            </a:pPr>
            <a:r>
              <a:rPr lang="en-US" sz="2800" dirty="0" smtClean="0"/>
              <a:t>are </a:t>
            </a:r>
            <a:r>
              <a:rPr lang="en-US" sz="2800" b="1" dirty="0" smtClean="0">
                <a:solidFill>
                  <a:srgbClr val="C00000"/>
                </a:solidFill>
              </a:rPr>
              <a:t>important</a:t>
            </a:r>
            <a:r>
              <a:rPr lang="en-US" sz="2800" dirty="0" smtClean="0"/>
              <a:t> </a:t>
            </a:r>
            <a:r>
              <a:rPr lang="en-US" sz="2800" dirty="0" smtClean="0"/>
              <a:t>to Costa Rica’s economy</a:t>
            </a:r>
            <a:r>
              <a:rPr lang="en-US" sz="2800" dirty="0" smtClean="0"/>
              <a:t>.</a:t>
            </a:r>
          </a:p>
          <a:p>
            <a:pPr lvl="1" latinLnBrk="1">
              <a:buNone/>
            </a:pPr>
            <a:endParaRPr lang="zh-CN" altLang="en-US" sz="1800" dirty="0" smtClean="0"/>
          </a:p>
          <a:p>
            <a:pPr lvl="1" latinLnBrk="1"/>
            <a:r>
              <a:rPr lang="en-US" sz="2800" dirty="0" smtClean="0"/>
              <a:t>Many tourists visit Costa Rica’s rich </a:t>
            </a:r>
            <a:r>
              <a:rPr lang="en-US" sz="2800" b="1" dirty="0" smtClean="0">
                <a:solidFill>
                  <a:srgbClr val="C00000"/>
                </a:solidFill>
              </a:rPr>
              <a:t>tropical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lvl="1" latinLnBrk="1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rain forests</a:t>
            </a:r>
            <a:r>
              <a:rPr lang="en-US" sz="2800" b="1" dirty="0" smtClean="0">
                <a:solidFill>
                  <a:srgbClr val="C00000"/>
                </a:solidFill>
              </a:rPr>
              <a:t>.</a:t>
            </a:r>
            <a:endParaRPr lang="zh-CN" altLang="en-US" sz="1800" b="1" dirty="0" smtClean="0">
              <a:solidFill>
                <a:srgbClr val="C00000"/>
              </a:solidFill>
            </a:endParaRPr>
          </a:p>
          <a:p>
            <a:endParaRPr lang="zh-CN" altLang="en-US" dirty="0"/>
          </a:p>
        </p:txBody>
      </p:sp>
      <p:sp>
        <p:nvSpPr>
          <p:cNvPr id="11266" name="AutoShape 2" descr="Image result for nicaraguan civil w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1268" name="Picture 4" descr="Image result for coffee and ban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929066"/>
            <a:ext cx="3714776" cy="2472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5400" b="1" dirty="0" smtClean="0"/>
              <a:t>Panama</a:t>
            </a: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8229600" cy="4389120"/>
          </a:xfrm>
        </p:spPr>
        <p:txBody>
          <a:bodyPr/>
          <a:lstStyle/>
          <a:p>
            <a:pPr lvl="1" latinLnBrk="1"/>
            <a:r>
              <a:rPr lang="en-US" sz="2800" dirty="0" smtClean="0"/>
              <a:t>Panama </a:t>
            </a:r>
            <a:r>
              <a:rPr lang="en-US" sz="2800" dirty="0" smtClean="0"/>
              <a:t>is the </a:t>
            </a:r>
            <a:r>
              <a:rPr lang="en-US" sz="2800" b="1" dirty="0" smtClean="0">
                <a:solidFill>
                  <a:srgbClr val="C00000"/>
                </a:solidFill>
              </a:rPr>
              <a:t>narrowest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rgbClr val="C00000"/>
                </a:solidFill>
              </a:rPr>
              <a:t>southernmost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lvl="1" latinLnBrk="1">
              <a:buNone/>
            </a:pPr>
            <a:r>
              <a:rPr lang="en-US" sz="2800" dirty="0" smtClean="0"/>
              <a:t>country </a:t>
            </a:r>
            <a:r>
              <a:rPr lang="en-US" sz="2800" dirty="0" smtClean="0"/>
              <a:t>of Central America.</a:t>
            </a:r>
            <a:endParaRPr lang="zh-CN" altLang="en-US" sz="1800" dirty="0" smtClean="0"/>
          </a:p>
          <a:p>
            <a:pPr lvl="1" latinLnBrk="1"/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C00000"/>
                </a:solidFill>
              </a:rPr>
              <a:t>Panama Canal </a:t>
            </a:r>
            <a:r>
              <a:rPr lang="en-US" sz="2800" dirty="0" smtClean="0"/>
              <a:t>provides a link between the </a:t>
            </a:r>
            <a:r>
              <a:rPr lang="en-US" sz="2800" b="1" dirty="0" smtClean="0">
                <a:solidFill>
                  <a:srgbClr val="C00000"/>
                </a:solidFill>
              </a:rPr>
              <a:t>Pacific Ocean</a:t>
            </a:r>
            <a:r>
              <a:rPr lang="en-US" sz="2800" dirty="0" smtClean="0"/>
              <a:t>, the </a:t>
            </a:r>
            <a:r>
              <a:rPr lang="en-US" sz="2800" b="1" dirty="0" smtClean="0">
                <a:solidFill>
                  <a:srgbClr val="C00000"/>
                </a:solidFill>
              </a:rPr>
              <a:t>Caribbean</a:t>
            </a:r>
            <a:r>
              <a:rPr lang="en-US" sz="2800" dirty="0" smtClean="0"/>
              <a:t> Sea, and the </a:t>
            </a:r>
            <a:endParaRPr lang="en-US" sz="2800" dirty="0" smtClean="0"/>
          </a:p>
          <a:p>
            <a:pPr lvl="1" latinLnBrk="1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Atlantic</a:t>
            </a:r>
            <a:r>
              <a:rPr lang="en-US" sz="2800" dirty="0" smtClean="0"/>
              <a:t> </a:t>
            </a:r>
            <a:r>
              <a:rPr lang="en-US" sz="2800" dirty="0" smtClean="0"/>
              <a:t>Ocean.</a:t>
            </a:r>
            <a:endParaRPr lang="zh-CN" altLang="en-US" sz="1800" dirty="0" smtClean="0"/>
          </a:p>
          <a:p>
            <a:endParaRPr lang="zh-CN" altLang="en-US" dirty="0"/>
          </a:p>
        </p:txBody>
      </p:sp>
      <p:pic>
        <p:nvPicPr>
          <p:cNvPr id="10242" name="Picture 2" descr="Image result for panama ca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214686"/>
            <a:ext cx="3571900" cy="3490456"/>
          </a:xfrm>
          <a:prstGeom prst="rect">
            <a:avLst/>
          </a:prstGeom>
          <a:noFill/>
        </p:spPr>
      </p:pic>
      <p:pic>
        <p:nvPicPr>
          <p:cNvPr id="10244" name="Picture 4" descr="Image result for panama ca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14818"/>
            <a:ext cx="3429024" cy="2137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n-US" dirty="0" smtClean="0"/>
              <a:t>Culture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8229600" cy="4389120"/>
          </a:xfrm>
        </p:spPr>
        <p:txBody>
          <a:bodyPr/>
          <a:lstStyle/>
          <a:p>
            <a:r>
              <a:rPr lang="en-US" sz="3600" dirty="0" smtClean="0"/>
              <a:t>1) Most of the people in Central America are “</a:t>
            </a:r>
            <a:r>
              <a:rPr lang="en-US" sz="3600" b="1" dirty="0" smtClean="0">
                <a:solidFill>
                  <a:srgbClr val="C00000"/>
                </a:solidFill>
              </a:rPr>
              <a:t>mestizos</a:t>
            </a:r>
            <a:r>
              <a:rPr lang="en-US" sz="3600" dirty="0" smtClean="0"/>
              <a:t>” or people of mixed European or Indian ancestry.</a:t>
            </a:r>
            <a:endParaRPr lang="zh-CN" altLang="en-US" sz="3600" dirty="0" smtClean="0"/>
          </a:p>
          <a:p>
            <a:endParaRPr lang="zh-CN" altLang="en-US" dirty="0"/>
          </a:p>
        </p:txBody>
      </p:sp>
      <p:pic>
        <p:nvPicPr>
          <p:cNvPr id="9218" name="Picture 2" descr="Image result for mestizos peo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429000"/>
            <a:ext cx="2041903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4252</TotalTime>
  <Words>416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Central America Today </vt:lpstr>
      <vt:lpstr>Guatemala </vt:lpstr>
      <vt:lpstr>Belize </vt:lpstr>
      <vt:lpstr>Honduras </vt:lpstr>
      <vt:lpstr>El Salvador </vt:lpstr>
      <vt:lpstr>Nicaragua </vt:lpstr>
      <vt:lpstr>Costa Rica </vt:lpstr>
      <vt:lpstr>Panama </vt:lpstr>
      <vt:lpstr>Culture</vt:lpstr>
      <vt:lpstr>Slide 10</vt:lpstr>
      <vt:lpstr>Slide 11</vt:lpstr>
      <vt:lpstr>Slide 12</vt:lpstr>
      <vt:lpstr>History 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America Today</dc:title>
  <dc:creator>Toby</dc:creator>
  <cp:lastModifiedBy>Toby</cp:lastModifiedBy>
  <cp:revision>26</cp:revision>
  <dcterms:created xsi:type="dcterms:W3CDTF">2016-11-04T04:30:32Z</dcterms:created>
  <dcterms:modified xsi:type="dcterms:W3CDTF">2016-11-07T03:22:46Z</dcterms:modified>
</cp:coreProperties>
</file>