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handoutMasterIdLst>
    <p:handoutMasterId r:id="rId52"/>
  </p:handoutMasterIdLst>
  <p:sldIdLst>
    <p:sldId id="256" r:id="rId2"/>
    <p:sldId id="291" r:id="rId3"/>
    <p:sldId id="296" r:id="rId4"/>
    <p:sldId id="304" r:id="rId5"/>
    <p:sldId id="305" r:id="rId6"/>
    <p:sldId id="292" r:id="rId7"/>
    <p:sldId id="257" r:id="rId8"/>
    <p:sldId id="258" r:id="rId9"/>
    <p:sldId id="259" r:id="rId10"/>
    <p:sldId id="260" r:id="rId11"/>
    <p:sldId id="261" r:id="rId12"/>
    <p:sldId id="312" r:id="rId13"/>
    <p:sldId id="315" r:id="rId14"/>
    <p:sldId id="319" r:id="rId15"/>
    <p:sldId id="314" r:id="rId16"/>
    <p:sldId id="367" r:id="rId17"/>
    <p:sldId id="323" r:id="rId18"/>
    <p:sldId id="293" r:id="rId19"/>
    <p:sldId id="316" r:id="rId20"/>
    <p:sldId id="376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94" r:id="rId40"/>
    <p:sldId id="281" r:id="rId41"/>
    <p:sldId id="283" r:id="rId42"/>
    <p:sldId id="282" r:id="rId43"/>
    <p:sldId id="284" r:id="rId44"/>
    <p:sldId id="285" r:id="rId45"/>
    <p:sldId id="286" r:id="rId46"/>
    <p:sldId id="287" r:id="rId47"/>
    <p:sldId id="288" r:id="rId48"/>
    <p:sldId id="289" r:id="rId49"/>
    <p:sldId id="355" r:id="rId5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802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0A643E-24A5-47F2-96C3-A2ADC2B6E8F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2E6C78F-DBF3-4CCA-965D-DCADE41380FA}">
      <dgm:prSet phldrT="[Text]" custT="1"/>
      <dgm:spPr/>
      <dgm:t>
        <a:bodyPr/>
        <a:lstStyle/>
        <a:p>
          <a:r>
            <a:rPr lang="en-US" altLang="zh-CN" sz="2000" b="1" dirty="0" smtClean="0"/>
            <a:t>Aristocrats</a:t>
          </a:r>
          <a:endParaRPr lang="zh-CN" altLang="en-US" sz="2000" b="1" dirty="0"/>
        </a:p>
      </dgm:t>
    </dgm:pt>
    <dgm:pt modelId="{DC943419-A487-4120-AD36-72D803804AC2}" type="parTrans" cxnId="{C4810EAF-34DD-4B76-ABCD-2F2506FF98BB}">
      <dgm:prSet/>
      <dgm:spPr/>
      <dgm:t>
        <a:bodyPr/>
        <a:lstStyle/>
        <a:p>
          <a:endParaRPr lang="zh-CN" altLang="en-US"/>
        </a:p>
      </dgm:t>
    </dgm:pt>
    <dgm:pt modelId="{8C1D762E-D32B-46FF-8326-F7D8EF4FCE27}" type="sibTrans" cxnId="{C4810EAF-34DD-4B76-ABCD-2F2506FF98BB}">
      <dgm:prSet/>
      <dgm:spPr/>
      <dgm:t>
        <a:bodyPr/>
        <a:lstStyle/>
        <a:p>
          <a:endParaRPr lang="zh-CN" altLang="en-US"/>
        </a:p>
      </dgm:t>
    </dgm:pt>
    <dgm:pt modelId="{9559DB8C-84D1-4B6F-9326-00523331FC1B}">
      <dgm:prSet phldrT="[Text]" custT="1"/>
      <dgm:spPr/>
      <dgm:t>
        <a:bodyPr/>
        <a:lstStyle/>
        <a:p>
          <a:r>
            <a:rPr lang="en-US" altLang="zh-CN" sz="2000" b="1" dirty="0" smtClean="0"/>
            <a:t>Perioeci </a:t>
          </a:r>
          <a:endParaRPr lang="zh-CN" altLang="en-US" sz="2000" b="1" dirty="0"/>
        </a:p>
      </dgm:t>
    </dgm:pt>
    <dgm:pt modelId="{7F35193D-1BC5-4770-BA44-CA3E72137A62}" type="parTrans" cxnId="{AFAB90B1-313A-44DA-A364-CB528B530527}">
      <dgm:prSet/>
      <dgm:spPr/>
      <dgm:t>
        <a:bodyPr/>
        <a:lstStyle/>
        <a:p>
          <a:endParaRPr lang="zh-CN" altLang="en-US"/>
        </a:p>
      </dgm:t>
    </dgm:pt>
    <dgm:pt modelId="{F988C706-6F03-4276-9E1C-6EE15C347B1D}" type="sibTrans" cxnId="{AFAB90B1-313A-44DA-A364-CB528B530527}">
      <dgm:prSet/>
      <dgm:spPr/>
      <dgm:t>
        <a:bodyPr/>
        <a:lstStyle/>
        <a:p>
          <a:endParaRPr lang="zh-CN" altLang="en-US"/>
        </a:p>
      </dgm:t>
    </dgm:pt>
    <dgm:pt modelId="{0D35F56A-D6C4-4349-A07E-1C538011E8AD}">
      <dgm:prSet phldrT="[Text]" custT="1"/>
      <dgm:spPr/>
      <dgm:t>
        <a:bodyPr/>
        <a:lstStyle/>
        <a:p>
          <a:r>
            <a:rPr lang="en-US" altLang="zh-CN" sz="2000" b="1" dirty="0" smtClean="0">
              <a:solidFill>
                <a:schemeClr val="tx1"/>
              </a:solidFill>
            </a:rPr>
            <a:t>Helots</a:t>
          </a:r>
          <a:endParaRPr lang="zh-CN" altLang="en-US" sz="2000" b="1" dirty="0">
            <a:solidFill>
              <a:schemeClr val="tx1"/>
            </a:solidFill>
          </a:endParaRPr>
        </a:p>
      </dgm:t>
    </dgm:pt>
    <dgm:pt modelId="{35AD86CB-39D8-4D35-BE0F-DF75F05ABE7A}" type="parTrans" cxnId="{4E52839F-D85E-41FF-962C-56ACE67091F3}">
      <dgm:prSet/>
      <dgm:spPr/>
      <dgm:t>
        <a:bodyPr/>
        <a:lstStyle/>
        <a:p>
          <a:endParaRPr lang="zh-CN" altLang="en-US"/>
        </a:p>
      </dgm:t>
    </dgm:pt>
    <dgm:pt modelId="{55D7001F-0477-40E0-8220-48D3CE7755D5}" type="sibTrans" cxnId="{4E52839F-D85E-41FF-962C-56ACE67091F3}">
      <dgm:prSet/>
      <dgm:spPr/>
      <dgm:t>
        <a:bodyPr/>
        <a:lstStyle/>
        <a:p>
          <a:endParaRPr lang="zh-CN" altLang="en-US"/>
        </a:p>
      </dgm:t>
    </dgm:pt>
    <dgm:pt modelId="{B4A4E00F-4CA8-4CCD-B7B3-F5554E298B27}" type="pres">
      <dgm:prSet presAssocID="{010A643E-24A5-47F2-96C3-A2ADC2B6E8FA}" presName="Name0" presStyleCnt="0">
        <dgm:presLayoutVars>
          <dgm:dir/>
          <dgm:animLvl val="lvl"/>
          <dgm:resizeHandles val="exact"/>
        </dgm:presLayoutVars>
      </dgm:prSet>
      <dgm:spPr/>
    </dgm:pt>
    <dgm:pt modelId="{996A8915-E3D6-43D5-9C94-E7528652C763}" type="pres">
      <dgm:prSet presAssocID="{32E6C78F-DBF3-4CCA-965D-DCADE41380FA}" presName="Name8" presStyleCnt="0"/>
      <dgm:spPr/>
    </dgm:pt>
    <dgm:pt modelId="{9593D2A5-A292-45C8-8695-F4FC89AE0556}" type="pres">
      <dgm:prSet presAssocID="{32E6C78F-DBF3-4CCA-965D-DCADE41380F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C505C1-7B17-4EDE-9766-150A81C4AE93}" type="pres">
      <dgm:prSet presAssocID="{32E6C78F-DBF3-4CCA-965D-DCADE41380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3D0100-6E37-44AE-8F7A-618B89E023DE}" type="pres">
      <dgm:prSet presAssocID="{9559DB8C-84D1-4B6F-9326-00523331FC1B}" presName="Name8" presStyleCnt="0"/>
      <dgm:spPr/>
    </dgm:pt>
    <dgm:pt modelId="{29DA7D89-49EE-43D4-B70C-0D8C7200E3C9}" type="pres">
      <dgm:prSet presAssocID="{9559DB8C-84D1-4B6F-9326-00523331FC1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2DBB44E-E123-4EF4-8C7E-41FC750A9B1A}" type="pres">
      <dgm:prSet presAssocID="{9559DB8C-84D1-4B6F-9326-00523331FC1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1580DDA-852E-413C-A7A0-DC5E1E58890E}" type="pres">
      <dgm:prSet presAssocID="{0D35F56A-D6C4-4349-A07E-1C538011E8AD}" presName="Name8" presStyleCnt="0"/>
      <dgm:spPr/>
    </dgm:pt>
    <dgm:pt modelId="{D6062232-FA9A-4206-A46E-3632C7117A82}" type="pres">
      <dgm:prSet presAssocID="{0D35F56A-D6C4-4349-A07E-1C538011E8AD}" presName="level" presStyleLbl="node1" presStyleIdx="2" presStyleCnt="3" custLinFactY="3125" custLinFactNeighborX="2070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0FCA5D-566C-4EB9-BDA9-3B52780CE0D4}" type="pres">
      <dgm:prSet presAssocID="{0D35F56A-D6C4-4349-A07E-1C538011E8A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4810EAF-34DD-4B76-ABCD-2F2506FF98BB}" srcId="{010A643E-24A5-47F2-96C3-A2ADC2B6E8FA}" destId="{32E6C78F-DBF3-4CCA-965D-DCADE41380FA}" srcOrd="0" destOrd="0" parTransId="{DC943419-A487-4120-AD36-72D803804AC2}" sibTransId="{8C1D762E-D32B-46FF-8326-F7D8EF4FCE27}"/>
    <dgm:cxn modelId="{920F51A9-26D9-42DE-A9E1-28BD4C15185D}" type="presOf" srcId="{9559DB8C-84D1-4B6F-9326-00523331FC1B}" destId="{32DBB44E-E123-4EF4-8C7E-41FC750A9B1A}" srcOrd="1" destOrd="0" presId="urn:microsoft.com/office/officeart/2005/8/layout/pyramid1"/>
    <dgm:cxn modelId="{7CB6E2EB-D3D0-45DC-9DFE-9E5E35499D30}" type="presOf" srcId="{0D35F56A-D6C4-4349-A07E-1C538011E8AD}" destId="{D6062232-FA9A-4206-A46E-3632C7117A82}" srcOrd="0" destOrd="0" presId="urn:microsoft.com/office/officeart/2005/8/layout/pyramid1"/>
    <dgm:cxn modelId="{706748F0-7924-4A86-827E-9B828509687B}" type="presOf" srcId="{0D35F56A-D6C4-4349-A07E-1C538011E8AD}" destId="{F60FCA5D-566C-4EB9-BDA9-3B52780CE0D4}" srcOrd="1" destOrd="0" presId="urn:microsoft.com/office/officeart/2005/8/layout/pyramid1"/>
    <dgm:cxn modelId="{4E52839F-D85E-41FF-962C-56ACE67091F3}" srcId="{010A643E-24A5-47F2-96C3-A2ADC2B6E8FA}" destId="{0D35F56A-D6C4-4349-A07E-1C538011E8AD}" srcOrd="2" destOrd="0" parTransId="{35AD86CB-39D8-4D35-BE0F-DF75F05ABE7A}" sibTransId="{55D7001F-0477-40E0-8220-48D3CE7755D5}"/>
    <dgm:cxn modelId="{1E1F159A-FEFE-4CC4-85F2-5B182171052A}" type="presOf" srcId="{9559DB8C-84D1-4B6F-9326-00523331FC1B}" destId="{29DA7D89-49EE-43D4-B70C-0D8C7200E3C9}" srcOrd="0" destOrd="0" presId="urn:microsoft.com/office/officeart/2005/8/layout/pyramid1"/>
    <dgm:cxn modelId="{AFAB90B1-313A-44DA-A364-CB528B530527}" srcId="{010A643E-24A5-47F2-96C3-A2ADC2B6E8FA}" destId="{9559DB8C-84D1-4B6F-9326-00523331FC1B}" srcOrd="1" destOrd="0" parTransId="{7F35193D-1BC5-4770-BA44-CA3E72137A62}" sibTransId="{F988C706-6F03-4276-9E1C-6EE15C347B1D}"/>
    <dgm:cxn modelId="{7165009A-B84F-4CFB-8F6F-2D23FEE3C987}" type="presOf" srcId="{32E6C78F-DBF3-4CCA-965D-DCADE41380FA}" destId="{9593D2A5-A292-45C8-8695-F4FC89AE0556}" srcOrd="0" destOrd="0" presId="urn:microsoft.com/office/officeart/2005/8/layout/pyramid1"/>
    <dgm:cxn modelId="{01B2870C-83C3-435B-93E1-39C935DF7D5F}" type="presOf" srcId="{32E6C78F-DBF3-4CCA-965D-DCADE41380FA}" destId="{62C505C1-7B17-4EDE-9766-150A81C4AE93}" srcOrd="1" destOrd="0" presId="urn:microsoft.com/office/officeart/2005/8/layout/pyramid1"/>
    <dgm:cxn modelId="{65A7B749-88B0-455A-A8A4-DF4B2C74E4F7}" type="presOf" srcId="{010A643E-24A5-47F2-96C3-A2ADC2B6E8FA}" destId="{B4A4E00F-4CA8-4CCD-B7B3-F5554E298B27}" srcOrd="0" destOrd="0" presId="urn:microsoft.com/office/officeart/2005/8/layout/pyramid1"/>
    <dgm:cxn modelId="{750FFC67-4AAF-42DB-80F0-839927B416D9}" type="presParOf" srcId="{B4A4E00F-4CA8-4CCD-B7B3-F5554E298B27}" destId="{996A8915-E3D6-43D5-9C94-E7528652C763}" srcOrd="0" destOrd="0" presId="urn:microsoft.com/office/officeart/2005/8/layout/pyramid1"/>
    <dgm:cxn modelId="{018F77E8-0DBE-45D1-9728-3CF7CF394C41}" type="presParOf" srcId="{996A8915-E3D6-43D5-9C94-E7528652C763}" destId="{9593D2A5-A292-45C8-8695-F4FC89AE0556}" srcOrd="0" destOrd="0" presId="urn:microsoft.com/office/officeart/2005/8/layout/pyramid1"/>
    <dgm:cxn modelId="{EBB089CD-8EFC-4FB0-9D13-31BE180BBE47}" type="presParOf" srcId="{996A8915-E3D6-43D5-9C94-E7528652C763}" destId="{62C505C1-7B17-4EDE-9766-150A81C4AE93}" srcOrd="1" destOrd="0" presId="urn:microsoft.com/office/officeart/2005/8/layout/pyramid1"/>
    <dgm:cxn modelId="{BDC45AB2-D814-4039-AF45-3A1131CD54F7}" type="presParOf" srcId="{B4A4E00F-4CA8-4CCD-B7B3-F5554E298B27}" destId="{E03D0100-6E37-44AE-8F7A-618B89E023DE}" srcOrd="1" destOrd="0" presId="urn:microsoft.com/office/officeart/2005/8/layout/pyramid1"/>
    <dgm:cxn modelId="{5CA4F72D-A24F-40DD-80E2-764D241F6CAA}" type="presParOf" srcId="{E03D0100-6E37-44AE-8F7A-618B89E023DE}" destId="{29DA7D89-49EE-43D4-B70C-0D8C7200E3C9}" srcOrd="0" destOrd="0" presId="urn:microsoft.com/office/officeart/2005/8/layout/pyramid1"/>
    <dgm:cxn modelId="{380B7951-546E-4149-8B76-9062E0E1C9B2}" type="presParOf" srcId="{E03D0100-6E37-44AE-8F7A-618B89E023DE}" destId="{32DBB44E-E123-4EF4-8C7E-41FC750A9B1A}" srcOrd="1" destOrd="0" presId="urn:microsoft.com/office/officeart/2005/8/layout/pyramid1"/>
    <dgm:cxn modelId="{91FCF9AE-DCEE-4263-B006-A3A00E75970B}" type="presParOf" srcId="{B4A4E00F-4CA8-4CCD-B7B3-F5554E298B27}" destId="{51580DDA-852E-413C-A7A0-DC5E1E58890E}" srcOrd="2" destOrd="0" presId="urn:microsoft.com/office/officeart/2005/8/layout/pyramid1"/>
    <dgm:cxn modelId="{0FADD17F-28E4-4A81-AC01-09E560631F85}" type="presParOf" srcId="{51580DDA-852E-413C-A7A0-DC5E1E58890E}" destId="{D6062232-FA9A-4206-A46E-3632C7117A82}" srcOrd="0" destOrd="0" presId="urn:microsoft.com/office/officeart/2005/8/layout/pyramid1"/>
    <dgm:cxn modelId="{1BE94140-007F-4859-B947-7EF00AC7CD9C}" type="presParOf" srcId="{51580DDA-852E-413C-A7A0-DC5E1E58890E}" destId="{F60FCA5D-566C-4EB9-BDA9-3B52780CE0D4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300CF3-3283-43BC-8976-8C8269B26F5C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C2DFE3-779E-4242-88E1-4AF237E87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090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09840B-598C-419D-B2DA-19FF51459295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DF74D8-907F-4237-B5E0-1F9082F577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0671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74D8-907F-4237-B5E0-1F9082F5776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4836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74D8-907F-4237-B5E0-1F9082F5776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71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4637-E6AD-495E-8DD7-CD58D4083CE0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6D3F06-7AF2-4511-BDF8-F6A80B4F32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4637-E6AD-495E-8DD7-CD58D4083CE0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3F06-7AF2-4511-BDF8-F6A80B4F3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4637-E6AD-495E-8DD7-CD58D4083CE0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3F06-7AF2-4511-BDF8-F6A80B4F3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4637-E6AD-495E-8DD7-CD58D4083CE0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3F06-7AF2-4511-BDF8-F6A80B4F3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4637-E6AD-495E-8DD7-CD58D4083CE0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3F06-7AF2-4511-BDF8-F6A80B4F32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4637-E6AD-495E-8DD7-CD58D4083CE0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3F06-7AF2-4511-BDF8-F6A80B4F3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4637-E6AD-495E-8DD7-CD58D4083CE0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3F06-7AF2-4511-BDF8-F6A80B4F3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4637-E6AD-495E-8DD7-CD58D4083CE0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3F06-7AF2-4511-BDF8-F6A80B4F3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4637-E6AD-495E-8DD7-CD58D4083CE0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3F06-7AF2-4511-BDF8-F6A80B4F3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4637-E6AD-495E-8DD7-CD58D4083CE0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3F06-7AF2-4511-BDF8-F6A80B4F32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4637-E6AD-495E-8DD7-CD58D4083CE0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3F06-7AF2-4511-BDF8-F6A80B4F32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E944637-E6AD-495E-8DD7-CD58D4083CE0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66D3F06-7AF2-4511-BDF8-F6A80B4F32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Polis (Greek City State)</a:t>
            </a:r>
            <a:endParaRPr lang="en-US" dirty="0"/>
          </a:p>
        </p:txBody>
      </p:sp>
      <p:pic>
        <p:nvPicPr>
          <p:cNvPr id="4" name="Picture 6" descr="acropolis_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"/>
            <a:ext cx="5181600" cy="24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greek2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85855"/>
            <a:ext cx="303711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934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/>
              <a:t>Citizens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u="sng" dirty="0" smtClean="0">
                <a:solidFill>
                  <a:srgbClr val="FF0000"/>
                </a:solidFill>
              </a:rPr>
              <a:t>Free men </a:t>
            </a:r>
            <a:r>
              <a:rPr lang="en-US" dirty="0" smtClean="0"/>
              <a:t>who lived in the polis were citizens.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Workers who were NOT born in Greece, women, children, and slaves were not considered </a:t>
            </a:r>
            <a:r>
              <a:rPr lang="en-US" b="1" u="sng" dirty="0" smtClean="0">
                <a:solidFill>
                  <a:srgbClr val="FF0000"/>
                </a:solidFill>
              </a:rPr>
              <a:t>citizens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of a polis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As a citizen, Men could: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Vote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Own property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Hold public office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Speak for themselves in court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31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Citizens were expected to: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Take part in government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Defend the polis in times of war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Civic and personal honor were one in the same. The polis gave them a sense of </a:t>
            </a:r>
            <a:r>
              <a:rPr lang="en-US" b="1" u="sng" dirty="0" smtClean="0">
                <a:solidFill>
                  <a:srgbClr val="FF0000"/>
                </a:solidFill>
              </a:rPr>
              <a:t>belonging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50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u="sng" dirty="0" smtClean="0"/>
              <a:t>Warm-up: </a:t>
            </a:r>
            <a:r>
              <a:rPr lang="en-US" sz="4800" dirty="0" smtClean="0"/>
              <a:t>What is an Oligarchy?</a:t>
            </a:r>
            <a:endParaRPr lang="en-US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14600"/>
            <a:ext cx="4524375" cy="419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2976" y="571480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Wednesday, October 12</a:t>
            </a:r>
            <a:r>
              <a:rPr lang="en-US" altLang="zh-CN" sz="3200" b="1" baseline="30000" dirty="0" smtClean="0"/>
              <a:t>th</a:t>
            </a:r>
            <a:r>
              <a:rPr lang="en-US" altLang="zh-CN" sz="3200" b="1" dirty="0" smtClean="0"/>
              <a:t> 2016</a:t>
            </a:r>
            <a:endParaRPr lang="zh-CN" alt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4000504"/>
            <a:ext cx="3286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HW: </a:t>
            </a:r>
            <a:r>
              <a:rPr lang="en-US" sz="2800" dirty="0" smtClean="0"/>
              <a:t>Study Unit 2 </a:t>
            </a:r>
            <a:r>
              <a:rPr lang="en-US" sz="2800" b="1" dirty="0" smtClean="0"/>
              <a:t>vocabulary</a:t>
            </a:r>
            <a:r>
              <a:rPr lang="en-US" sz="2800" dirty="0" smtClean="0"/>
              <a:t> terms (yellow paper) and Greek map</a:t>
            </a:r>
          </a:p>
        </p:txBody>
      </p:sp>
    </p:spTree>
    <p:extLst>
      <p:ext uri="{BB962C8B-B14F-4D97-AF65-F5344CB8AC3E}">
        <p14:creationId xmlns:p14="http://schemas.microsoft.com/office/powerpoint/2010/main" xmlns="" val="31220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Government in which a few people rule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43200"/>
            <a:ext cx="3200400" cy="372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65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Political Analytical tools</a:t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" y="1828800"/>
            <a:ext cx="9220200" cy="5257800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There are some unavoidable political questions…</a:t>
            </a:r>
          </a:p>
          <a:p>
            <a:r>
              <a:rPr lang="en-US" sz="3200" dirty="0" smtClean="0"/>
              <a:t>What is Politics?</a:t>
            </a:r>
          </a:p>
          <a:p>
            <a:pPr lvl="2"/>
            <a:r>
              <a:rPr lang="en-US" sz="2400" dirty="0" smtClean="0"/>
              <a:t>Political relationships- </a:t>
            </a:r>
            <a:r>
              <a:rPr lang="en-US" sz="2400" u="sng" dirty="0" smtClean="0"/>
              <a:t>authority</a:t>
            </a:r>
            <a:r>
              <a:rPr lang="en-US" sz="2400" dirty="0" smtClean="0"/>
              <a:t> or </a:t>
            </a:r>
            <a:r>
              <a:rPr lang="en-US" sz="2400" u="sng" dirty="0" smtClean="0"/>
              <a:t>rule</a:t>
            </a:r>
            <a:r>
              <a:rPr lang="en-US" sz="2400" dirty="0" smtClean="0"/>
              <a:t> exists- </a:t>
            </a:r>
            <a:r>
              <a:rPr lang="en-US" sz="2400" b="1" dirty="0" smtClean="0"/>
              <a:t>power</a:t>
            </a:r>
          </a:p>
          <a:p>
            <a:pPr lvl="2"/>
            <a:r>
              <a:rPr lang="en-US" sz="2400" dirty="0" smtClean="0"/>
              <a:t>“</a:t>
            </a:r>
            <a:r>
              <a:rPr lang="en-US" sz="2400" i="1" dirty="0" smtClean="0"/>
              <a:t>Study of the shaping and sharing of power</a:t>
            </a:r>
            <a:r>
              <a:rPr lang="en-US" sz="2400" dirty="0" smtClean="0"/>
              <a:t>”</a:t>
            </a:r>
          </a:p>
          <a:p>
            <a:pPr lvl="2"/>
            <a:r>
              <a:rPr lang="en-US" sz="2400" dirty="0" smtClean="0"/>
              <a:t>Politics, both a science and an art- Must understand World one lives in. </a:t>
            </a:r>
            <a:r>
              <a:rPr lang="en-US" sz="2400" b="1" u="sng" dirty="0" smtClean="0"/>
              <a:t>Politics</a:t>
            </a:r>
            <a:r>
              <a:rPr lang="en-US" sz="2400" dirty="0" smtClean="0"/>
              <a:t> is necessarily </a:t>
            </a:r>
            <a:r>
              <a:rPr lang="en-US" sz="2400" b="1" u="sng" dirty="0" smtClean="0"/>
              <a:t>controversial</a:t>
            </a:r>
            <a:r>
              <a:rPr lang="en-US" sz="2400" dirty="0" smtClean="0"/>
              <a:t>, </a:t>
            </a:r>
            <a:r>
              <a:rPr lang="en-US" sz="2400" i="1" dirty="0" smtClean="0"/>
              <a:t>uncertain</a:t>
            </a:r>
            <a:r>
              <a:rPr lang="en-US" sz="2400" dirty="0" smtClean="0"/>
              <a:t>. </a:t>
            </a:r>
          </a:p>
          <a:p>
            <a:pPr marL="411480" lvl="1" indent="0">
              <a:buNone/>
            </a:pPr>
            <a:endParaRPr lang="en-US" sz="2800" dirty="0" smtClean="0"/>
          </a:p>
          <a:p>
            <a:pPr marL="411480" lvl="1" indent="0">
              <a:buNone/>
            </a:pPr>
            <a:r>
              <a:rPr lang="en-US" sz="2800" b="1" dirty="0" smtClean="0"/>
              <a:t>Aristotle-</a:t>
            </a:r>
            <a:r>
              <a:rPr lang="en-US" sz="2800" dirty="0" smtClean="0"/>
              <a:t> </a:t>
            </a:r>
            <a:r>
              <a:rPr lang="en-US" sz="2800" dirty="0"/>
              <a:t>concept of </a:t>
            </a:r>
            <a:r>
              <a:rPr lang="en-US" sz="2800" dirty="0" smtClean="0"/>
              <a:t>self-sufficiency</a:t>
            </a:r>
          </a:p>
          <a:p>
            <a:pPr marL="41148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***almost all associations have a political aspect </a:t>
            </a:r>
            <a:r>
              <a:rPr lang="en-US" sz="1400" dirty="0" smtClean="0"/>
              <a:t>(and 	more)</a:t>
            </a:r>
          </a:p>
          <a:p>
            <a:pPr marL="411480" lvl="1" indent="0">
              <a:buNone/>
            </a:pPr>
            <a:endParaRPr lang="en-US" sz="1100" dirty="0"/>
          </a:p>
          <a:p>
            <a:pPr marL="411480" lvl="1" indent="0">
              <a:buNone/>
            </a:pPr>
            <a:r>
              <a:rPr lang="en-US" dirty="0" smtClean="0"/>
              <a:t> </a:t>
            </a:r>
            <a:endParaRPr lang="en-US" sz="24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51534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3820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In your journals, brainstorm </a:t>
            </a:r>
            <a:r>
              <a:rPr lang="en-US" sz="3000" dirty="0"/>
              <a:t>what </a:t>
            </a:r>
            <a:r>
              <a:rPr lang="en-US" sz="3000" b="1" dirty="0"/>
              <a:t>rights</a:t>
            </a:r>
            <a:r>
              <a:rPr lang="en-US" sz="3000" dirty="0"/>
              <a:t> and </a:t>
            </a:r>
            <a:r>
              <a:rPr lang="en-US" sz="3000" b="1" dirty="0"/>
              <a:t>freedoms</a:t>
            </a:r>
            <a:r>
              <a:rPr lang="en-US" sz="3000" dirty="0"/>
              <a:t> people </a:t>
            </a:r>
            <a:r>
              <a:rPr lang="en-US" sz="3000" dirty="0" smtClean="0"/>
              <a:t>would/should </a:t>
            </a:r>
            <a:r>
              <a:rPr lang="en-US" sz="3000" dirty="0"/>
              <a:t>expect to have in a society.  </a:t>
            </a:r>
            <a:endParaRPr lang="en-US" sz="3000" dirty="0" smtClean="0"/>
          </a:p>
          <a:p>
            <a:r>
              <a:rPr lang="en-US" sz="3000" dirty="0" smtClean="0"/>
              <a:t>When you have thought of a few things and have written them down, turn and share them with your neighbor</a:t>
            </a:r>
          </a:p>
          <a:p>
            <a:r>
              <a:rPr lang="en-US" sz="3000" dirty="0" smtClean="0"/>
              <a:t>Next, we will categorize </a:t>
            </a:r>
            <a:r>
              <a:rPr lang="en-US" sz="3000" dirty="0"/>
              <a:t>them as a </a:t>
            </a:r>
            <a:r>
              <a:rPr lang="en-US" sz="3000" b="1" dirty="0"/>
              <a:t>right</a:t>
            </a:r>
            <a:r>
              <a:rPr lang="en-US" sz="3000" dirty="0"/>
              <a:t> or a </a:t>
            </a:r>
            <a:r>
              <a:rPr lang="en-US" sz="3000" b="1" dirty="0"/>
              <a:t>privilege</a:t>
            </a:r>
            <a:r>
              <a:rPr lang="en-US" sz="3000" dirty="0"/>
              <a:t>.</a:t>
            </a:r>
          </a:p>
          <a:p>
            <a:r>
              <a:rPr lang="en-US" sz="3000" dirty="0" smtClean="0"/>
              <a:t>Are there any </a:t>
            </a:r>
            <a:r>
              <a:rPr lang="en-US" sz="3000" dirty="0"/>
              <a:t>differences in rights and privileges based on your gender, economic status, race, or any other </a:t>
            </a:r>
            <a:r>
              <a:rPr lang="en-US" sz="3000" dirty="0" smtClean="0"/>
              <a:t>factors? Are any of these issues controversial? 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82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Monday, October 17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2016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785926"/>
            <a:ext cx="8686800" cy="4176730"/>
          </a:xfrm>
        </p:spPr>
        <p:txBody>
          <a:bodyPr>
            <a:noAutofit/>
          </a:bodyPr>
          <a:lstStyle/>
          <a:p>
            <a:r>
              <a:rPr lang="en-US" altLang="zh-CN" sz="3600" b="1" u="sng" dirty="0" smtClean="0"/>
              <a:t>Warm-up:</a:t>
            </a:r>
            <a:r>
              <a:rPr lang="en-US" altLang="zh-CN" sz="3600" dirty="0" smtClean="0"/>
              <a:t> Using your vocabulary terms for this unit </a:t>
            </a:r>
            <a:r>
              <a:rPr lang="en-US" altLang="zh-CN" sz="3600" i="1" dirty="0" smtClean="0"/>
              <a:t>(yellow vocabulary sheet), </a:t>
            </a:r>
            <a:r>
              <a:rPr lang="en-US" altLang="zh-CN" sz="3600" dirty="0" smtClean="0"/>
              <a:t>explain the difference between </a:t>
            </a:r>
            <a:r>
              <a:rPr lang="en-US" altLang="zh-CN" sz="3600" b="1" i="1" dirty="0" smtClean="0">
                <a:solidFill>
                  <a:schemeClr val="tx1"/>
                </a:solidFill>
              </a:rPr>
              <a:t>aristocrats</a:t>
            </a:r>
            <a:r>
              <a:rPr lang="en-US" altLang="zh-CN" sz="3600" dirty="0" smtClean="0"/>
              <a:t>, </a:t>
            </a:r>
            <a:r>
              <a:rPr lang="en-US" altLang="zh-CN" sz="3600" b="1" i="1" dirty="0" smtClean="0">
                <a:solidFill>
                  <a:schemeClr val="tx1"/>
                </a:solidFill>
              </a:rPr>
              <a:t>helots</a:t>
            </a:r>
            <a:r>
              <a:rPr lang="en-US" altLang="zh-CN" sz="3600" dirty="0" smtClean="0"/>
              <a:t>, and </a:t>
            </a:r>
            <a:r>
              <a:rPr lang="en-US" altLang="en-US" sz="3600" b="1" i="1" dirty="0" smtClean="0">
                <a:solidFill>
                  <a:schemeClr val="tx1"/>
                </a:solidFill>
              </a:rPr>
              <a:t>perioeci</a:t>
            </a:r>
            <a:r>
              <a:rPr lang="en-US" altLang="en-US" sz="3600" dirty="0" smtClean="0"/>
              <a:t> in ancient Greek society.</a:t>
            </a:r>
          </a:p>
          <a:p>
            <a:endParaRPr lang="en-US" altLang="zh-CN" sz="3600" b="1" u="sng" dirty="0" smtClean="0"/>
          </a:p>
          <a:p>
            <a:r>
              <a:rPr lang="en-US" altLang="zh-CN" sz="3600" b="1" u="sng" dirty="0" smtClean="0"/>
              <a:t>HW:</a:t>
            </a:r>
            <a:r>
              <a:rPr lang="en-US" altLang="zh-CN" sz="3600" dirty="0" smtClean="0"/>
              <a:t> Creative Journal Writing assignment (due Wednesday)</a:t>
            </a:r>
            <a:endParaRPr lang="zh-CN" altLang="en-US" sz="36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Aristocrats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were members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the upper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class in Greek society. </a:t>
            </a:r>
            <a:r>
              <a:rPr lang="en-US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en-US" altLang="en-US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erioeci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were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merchants and artisans (skilled workers) in Spartan villages.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Helots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were enslaved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people owned by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city-states.</a:t>
            </a:r>
          </a:p>
          <a:p>
            <a:endParaRPr lang="en-US" sz="3200" dirty="0"/>
          </a:p>
          <a:p>
            <a:endParaRPr lang="en-US" dirty="0"/>
          </a:p>
        </p:txBody>
      </p:sp>
      <p:graphicFrame>
        <p:nvGraphicFramePr>
          <p:cNvPr id="17" name="Diagram 16"/>
          <p:cNvGraphicFramePr/>
          <p:nvPr/>
        </p:nvGraphicFramePr>
        <p:xfrm>
          <a:off x="3714744" y="3714752"/>
          <a:ext cx="5310214" cy="2992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238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How did the </a:t>
            </a:r>
            <a:r>
              <a:rPr lang="en-US" sz="5400" b="1" i="1" u="sng" dirty="0" smtClean="0"/>
              <a:t>differences</a:t>
            </a:r>
            <a:r>
              <a:rPr lang="en-US" sz="5400" b="1" dirty="0" smtClean="0"/>
              <a:t> between Sparta and Athens influence Greek and world culture?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xmlns="" val="59602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K-W-L chart (Think-Pair-Share)</a:t>
            </a:r>
            <a:br>
              <a:rPr lang="en-US" dirty="0" smtClean="0"/>
            </a:br>
            <a:r>
              <a:rPr lang="en-US" dirty="0" smtClean="0"/>
              <a:t>Topic: Sparta vs. Athens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do you already </a:t>
            </a:r>
            <a:r>
              <a:rPr lang="en-US" sz="3200" b="1" dirty="0" smtClean="0"/>
              <a:t>Know</a:t>
            </a:r>
            <a:r>
              <a:rPr lang="en-US" sz="3200" dirty="0" smtClean="0"/>
              <a:t> about Sparta and Athens?</a:t>
            </a:r>
          </a:p>
          <a:p>
            <a:endParaRPr lang="en-US" sz="3200" dirty="0"/>
          </a:p>
          <a:p>
            <a:r>
              <a:rPr lang="en-US" sz="3200" dirty="0" smtClean="0"/>
              <a:t>What do you </a:t>
            </a:r>
            <a:r>
              <a:rPr lang="en-US" sz="3200" b="1" dirty="0" smtClean="0"/>
              <a:t>Want</a:t>
            </a:r>
            <a:r>
              <a:rPr lang="en-US" sz="3200" dirty="0" smtClean="0"/>
              <a:t> to know about Sparta and Athens?</a:t>
            </a:r>
          </a:p>
          <a:p>
            <a:endParaRPr lang="en-US" sz="3200" dirty="0"/>
          </a:p>
          <a:p>
            <a:r>
              <a:rPr lang="en-US" sz="3200" dirty="0" smtClean="0"/>
              <a:t>What did you </a:t>
            </a:r>
            <a:r>
              <a:rPr lang="en-US" sz="3200" b="1" dirty="0" smtClean="0"/>
              <a:t>Learn</a:t>
            </a:r>
            <a:r>
              <a:rPr lang="en-US" sz="3200" dirty="0" smtClean="0"/>
              <a:t> about Sparta and Athens? </a:t>
            </a:r>
            <a:r>
              <a:rPr lang="en-US" sz="2800" dirty="0" smtClean="0"/>
              <a:t>(This will be filled-in at the conclusion our lesson as our exit summary).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70722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the individual city-states, specifically Sparta and Athens, contribute to the development of </a:t>
            </a:r>
            <a:r>
              <a:rPr lang="en-US" b="1" dirty="0" smtClean="0"/>
              <a:t>government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4" descr="greek2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62400" y="2895600"/>
            <a:ext cx="4429125" cy="333375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23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How did the </a:t>
            </a:r>
            <a:r>
              <a:rPr lang="en-US" sz="5400" b="1" i="1" u="sng" dirty="0" smtClean="0"/>
              <a:t>differences</a:t>
            </a:r>
            <a:r>
              <a:rPr lang="en-US" sz="5400" b="1" dirty="0" smtClean="0"/>
              <a:t> between Sparta and Athens influence Greek and world culture?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xmlns="" val="59602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Guided Notes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4705" y="1981201"/>
            <a:ext cx="6629400" cy="24383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7200" dirty="0" smtClean="0"/>
              <a:t>Sparta vs. Athens</a:t>
            </a:r>
          </a:p>
        </p:txBody>
      </p:sp>
      <p:pic>
        <p:nvPicPr>
          <p:cNvPr id="4" name="Picture 5" descr="394__the_300_spartans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533650" cy="189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trir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4" y="152400"/>
            <a:ext cx="2711069" cy="208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322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Location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4038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u="sng" dirty="0" smtClean="0"/>
              <a:t>Sparta 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dirty="0" smtClean="0"/>
              <a:t>South-central region of Greece known as the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Peloponnesus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066800"/>
            <a:ext cx="4038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u="sng" dirty="0" smtClean="0"/>
              <a:t>Athens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dirty="0" smtClean="0"/>
              <a:t>Northeast of Sparta on the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Aegean</a:t>
            </a:r>
            <a:r>
              <a:rPr lang="en-US" altLang="en-US" dirty="0" smtClean="0"/>
              <a:t> coast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0400"/>
            <a:ext cx="4432300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374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5" grpId="0" build="p"/>
      <p:bldP spid="5632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Military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4038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u="sng" dirty="0" smtClean="0"/>
              <a:t>Sparta 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2400" dirty="0" smtClean="0"/>
              <a:t>Greatest military power in </a:t>
            </a:r>
            <a:r>
              <a:rPr lang="en-US" altLang="en-US" sz="2400" b="1" u="sng" dirty="0" smtClean="0">
                <a:solidFill>
                  <a:srgbClr val="FF0000"/>
                </a:solidFill>
              </a:rPr>
              <a:t>Greece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2400" dirty="0" smtClean="0"/>
              <a:t>Only goal </a:t>
            </a:r>
            <a:r>
              <a:rPr lang="en-US" altLang="en-US" sz="2400" dirty="0" smtClean="0">
                <a:sym typeface="Wingdings" pitchFamily="2" charset="2"/>
              </a:rPr>
              <a:t> to be </a:t>
            </a:r>
            <a:r>
              <a:rPr lang="en-US" altLang="en-US" sz="2400" b="1" u="sng" dirty="0" smtClean="0">
                <a:solidFill>
                  <a:srgbClr val="FF0000"/>
                </a:solidFill>
                <a:sym typeface="Wingdings" pitchFamily="2" charset="2"/>
              </a:rPr>
              <a:t>MILITARY STRONG</a:t>
            </a:r>
            <a:endParaRPr lang="en-US" altLang="en-US" sz="2400" b="1" u="sng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2400" dirty="0" smtClean="0"/>
              <a:t>Kings led the army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2400" dirty="0" smtClean="0"/>
              <a:t>Spartan boys were sent to live in </a:t>
            </a:r>
            <a:r>
              <a:rPr lang="en-US" altLang="en-US" sz="2400" b="1" u="sng" dirty="0" smtClean="0">
                <a:solidFill>
                  <a:srgbClr val="FF0000"/>
                </a:solidFill>
              </a:rPr>
              <a:t>military camps </a:t>
            </a:r>
            <a:r>
              <a:rPr lang="en-US" altLang="en-US" sz="2400" dirty="0" smtClean="0"/>
              <a:t>when they were seven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endParaRPr lang="en-US" altLang="en-US" sz="2400" dirty="0" smtClean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066800"/>
            <a:ext cx="4038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u="sng" dirty="0" smtClean="0"/>
              <a:t>Athens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2400" dirty="0" smtClean="0"/>
              <a:t>Army and navy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Triremes</a:t>
            </a:r>
            <a:r>
              <a:rPr lang="en-US" altLang="en-US" sz="2400" dirty="0" smtClean="0"/>
              <a:t>: warships that had 3 levels or rowers, one above the other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2400" dirty="0" smtClean="0"/>
              <a:t>Delian League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2400" dirty="0" smtClean="0"/>
              <a:t>	-common navy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2400" dirty="0" smtClean="0"/>
              <a:t>Played a role in the </a:t>
            </a:r>
            <a:r>
              <a:rPr lang="en-US" altLang="en-US" sz="2400" dirty="0" smtClean="0">
                <a:solidFill>
                  <a:srgbClr val="FF0000"/>
                </a:solidFill>
              </a:rPr>
              <a:t>Persian Wars</a:t>
            </a:r>
          </a:p>
        </p:txBody>
      </p:sp>
      <p:pic>
        <p:nvPicPr>
          <p:cNvPr id="64514" name="Picture 2" descr="http://someinterestingfacts.net/wp-content/uploads/2013/01/Greek-Trirem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786322"/>
            <a:ext cx="2357454" cy="1815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871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8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  <p:bldP spid="5837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Citizenship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3048000" cy="57150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3200" u="sng" dirty="0" smtClean="0"/>
              <a:t>Sparta 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dirty="0" smtClean="0"/>
              <a:t>Only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aristocrats </a:t>
            </a:r>
            <a:r>
              <a:rPr lang="en-US" altLang="en-US" dirty="0" smtClean="0"/>
              <a:t>were citizens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b="1" u="sng" dirty="0" smtClean="0">
                <a:solidFill>
                  <a:srgbClr val="FF0000"/>
                </a:solidFill>
              </a:rPr>
              <a:t>Helots</a:t>
            </a:r>
            <a:r>
              <a:rPr lang="en-US" altLang="en-US" dirty="0" smtClean="0"/>
              <a:t> and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perioeci</a:t>
            </a:r>
            <a:r>
              <a:rPr lang="en-US" altLang="en-US" dirty="0" smtClean="0"/>
              <a:t> were NOT citizens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581400" y="1219200"/>
            <a:ext cx="4953000" cy="54864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2000" u="sng" dirty="0" smtClean="0"/>
              <a:t>Athens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2000" dirty="0" smtClean="0"/>
              <a:t>750 B.C. Athenian nobles, merchants, and manufacturers took over the government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2000" dirty="0" smtClean="0"/>
              <a:t>594 B.C. </a:t>
            </a:r>
            <a:r>
              <a:rPr lang="en-US" altLang="en-US" sz="2000" b="1" u="sng" dirty="0" smtClean="0">
                <a:solidFill>
                  <a:srgbClr val="FF0000"/>
                </a:solidFill>
              </a:rPr>
              <a:t>Solon</a:t>
            </a:r>
            <a:r>
              <a:rPr lang="en-US" altLang="en-US" sz="2000" dirty="0" smtClean="0"/>
              <a:t> prepared a constitution that broke the political power of the rich</a:t>
            </a:r>
          </a:p>
          <a:p>
            <a:pPr lvl="1">
              <a:defRPr/>
            </a:pPr>
            <a:r>
              <a:rPr lang="en-US" altLang="en-US" sz="1600" dirty="0"/>
              <a:t>H</a:t>
            </a:r>
            <a:r>
              <a:rPr lang="en-US" altLang="en-US" sz="1600" dirty="0" smtClean="0"/>
              <a:t>e offered </a:t>
            </a:r>
            <a:r>
              <a:rPr lang="en-US" altLang="en-US" sz="1600" b="1" u="sng" dirty="0" smtClean="0">
                <a:solidFill>
                  <a:srgbClr val="FF0000"/>
                </a:solidFill>
              </a:rPr>
              <a:t>citizenship</a:t>
            </a:r>
            <a:r>
              <a:rPr lang="en-US" altLang="en-US" sz="1600" dirty="0" smtClean="0"/>
              <a:t> to artisans who were not Athenians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2000" dirty="0" smtClean="0"/>
              <a:t>560 B.C. </a:t>
            </a:r>
            <a:r>
              <a:rPr lang="en-US" altLang="en-US" sz="2000" b="1" u="sng" dirty="0" smtClean="0">
                <a:solidFill>
                  <a:srgbClr val="FF0000"/>
                </a:solidFill>
              </a:rPr>
              <a:t>Peisistratus</a:t>
            </a:r>
            <a:r>
              <a:rPr lang="en-US" altLang="en-US" sz="2000" dirty="0" smtClean="0"/>
              <a:t> stated that a person no longer had to own land to be a citizen.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2000" dirty="0" smtClean="0"/>
              <a:t>Athenian males became citizens at 18 years old.</a:t>
            </a:r>
          </a:p>
        </p:txBody>
      </p:sp>
    </p:spTree>
    <p:extLst>
      <p:ext uri="{BB962C8B-B14F-4D97-AF65-F5344CB8AC3E}">
        <p14:creationId xmlns:p14="http://schemas.microsoft.com/office/powerpoint/2010/main" xmlns="" val="226049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9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  <p:bldP spid="5939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Babies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u="sng" dirty="0" smtClean="0"/>
              <a:t>Sparta 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Newborn</a:t>
            </a:r>
            <a:r>
              <a:rPr lang="en-US" altLang="en-US" sz="2400" dirty="0" smtClean="0"/>
              <a:t> babies were examined to see if they were healthy.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2400" dirty="0" smtClean="0"/>
              <a:t>If they were </a:t>
            </a:r>
            <a:r>
              <a:rPr lang="en-US" altLang="en-US" sz="2400" b="1" u="sng" dirty="0" smtClean="0">
                <a:solidFill>
                  <a:srgbClr val="FF0000"/>
                </a:solidFill>
              </a:rPr>
              <a:t>healthy</a:t>
            </a:r>
            <a:r>
              <a:rPr lang="en-US" altLang="en-US" sz="2400" dirty="0" smtClean="0"/>
              <a:t>, then they were allowed to live.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2400" dirty="0" smtClean="0"/>
              <a:t>If they were not healthy, then they were left on a hillside to </a:t>
            </a:r>
            <a:r>
              <a:rPr lang="en-US" altLang="en-US" sz="2400" b="1" u="sng" dirty="0" smtClean="0">
                <a:solidFill>
                  <a:srgbClr val="FF0000"/>
                </a:solidFill>
              </a:rPr>
              <a:t>die</a:t>
            </a:r>
            <a:r>
              <a:rPr lang="en-US" altLang="en-US" sz="2400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endParaRPr lang="en-US" altLang="en-US" dirty="0" smtClean="0"/>
          </a:p>
          <a:p>
            <a:pPr algn="ctr">
              <a:buNone/>
              <a:defRPr/>
            </a:pPr>
            <a:r>
              <a:rPr lang="en-US" altLang="en-US" u="sng" dirty="0" smtClean="0"/>
              <a:t>Athens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altLang="en-US" dirty="0" smtClean="0"/>
              <a:t>In Athens, if a child was not wanted, they were left in a public place to be picked up or adopted as slaves.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altLang="en-US" dirty="0" smtClean="0"/>
              <a:t>This happened more often for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girls.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275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Government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4572000" cy="57150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1800" u="sng" dirty="0" smtClean="0"/>
              <a:t>Sparta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2400" dirty="0" smtClean="0"/>
              <a:t>Ruled by a </a:t>
            </a:r>
            <a:r>
              <a:rPr lang="en-US" altLang="en-US" sz="2400" b="1" u="sng" dirty="0" smtClean="0">
                <a:solidFill>
                  <a:srgbClr val="FF0000"/>
                </a:solidFill>
              </a:rPr>
              <a:t>king</a:t>
            </a:r>
            <a:r>
              <a:rPr lang="en-US" altLang="en-US" sz="2400" dirty="0" smtClean="0"/>
              <a:t> at first</a:t>
            </a:r>
            <a:endParaRPr lang="en-US" altLang="en-US" sz="2400" u="sng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2400" dirty="0" smtClean="0"/>
              <a:t>By 800 B.C., aristocrats  took over the government and from then on 2 kings ruled at a time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(oligarchy)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zh-CN" dirty="0" smtClean="0">
                <a:ea typeface="宋体" charset="-122"/>
              </a:rPr>
              <a:t>Assembly -the Assembly was open to </a:t>
            </a:r>
            <a:r>
              <a:rPr lang="en-US" altLang="zh-CN" b="1" u="sng" dirty="0" smtClean="0">
                <a:solidFill>
                  <a:srgbClr val="FF0000"/>
                </a:solidFill>
                <a:ea typeface="宋体" charset="-122"/>
              </a:rPr>
              <a:t>all</a:t>
            </a:r>
            <a:r>
              <a:rPr lang="en-US" altLang="zh-CN" dirty="0" smtClean="0">
                <a:ea typeface="宋体" charset="-122"/>
              </a:rPr>
              <a:t> males over 20 years old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sz="2400" dirty="0" smtClean="0">
                <a:ea typeface="宋体" charset="-122"/>
              </a:rPr>
              <a:t>passed laws &amp; made decisions about </a:t>
            </a:r>
            <a:r>
              <a:rPr lang="en-US" altLang="zh-CN" sz="2400" b="1" u="sng" dirty="0" smtClean="0">
                <a:solidFill>
                  <a:srgbClr val="FF0000"/>
                </a:solidFill>
                <a:ea typeface="宋体" charset="-122"/>
              </a:rPr>
              <a:t>war and peace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sz="2400" dirty="0" smtClean="0">
                <a:ea typeface="宋体" charset="-122"/>
              </a:rPr>
              <a:t>each year chose 5 members known as </a:t>
            </a:r>
            <a:r>
              <a:rPr lang="en-US" altLang="zh-CN" sz="2400" b="1" u="sng" dirty="0" smtClean="0">
                <a:solidFill>
                  <a:srgbClr val="FF0000"/>
                </a:solidFill>
                <a:ea typeface="宋体" charset="-122"/>
              </a:rPr>
              <a:t>ephors</a:t>
            </a:r>
            <a:r>
              <a:rPr lang="en-US" altLang="zh-CN" sz="2400" dirty="0" smtClean="0">
                <a:ea typeface="宋体" charset="-122"/>
              </a:rPr>
              <a:t> (managers)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dirty="0" smtClean="0">
                <a:ea typeface="宋体" charset="-122"/>
              </a:rPr>
              <a:t>Ephors -</a:t>
            </a:r>
            <a:r>
              <a:rPr lang="en-US" altLang="zh-CN" dirty="0">
                <a:ea typeface="宋体" charset="-122"/>
              </a:rPr>
              <a:t> </a:t>
            </a:r>
            <a:r>
              <a:rPr lang="en-US" altLang="zh-CN" dirty="0" smtClean="0">
                <a:ea typeface="宋体" charset="-122"/>
              </a:rPr>
              <a:t>controlled public affairs and educated young Spartans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105400" y="1066800"/>
            <a:ext cx="3810000" cy="5562600"/>
          </a:xfrm>
        </p:spPr>
        <p:txBody>
          <a:bodyPr>
            <a:normAutofit lnSpcReduction="10000"/>
          </a:bodyPr>
          <a:lstStyle/>
          <a:p>
            <a:pPr marL="114300" indent="0" algn="ctr" eaLnBrk="1" hangingPunct="1">
              <a:lnSpc>
                <a:spcPct val="80000"/>
              </a:lnSpc>
              <a:buNone/>
              <a:defRPr/>
            </a:pPr>
            <a:r>
              <a:rPr lang="en-US" altLang="en-US" sz="1800" u="sng" dirty="0" smtClean="0"/>
              <a:t>Athens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2400" dirty="0" smtClean="0"/>
              <a:t>Ruled by a king at first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2400" dirty="0" smtClean="0"/>
              <a:t>750 B.C., Athenian nobles, merchants, and manufacturers took over the government, became an </a:t>
            </a:r>
            <a:r>
              <a:rPr lang="en-US" altLang="en-US" sz="2400" b="1" u="sng" dirty="0" smtClean="0">
                <a:solidFill>
                  <a:srgbClr val="FF0000"/>
                </a:solidFill>
              </a:rPr>
              <a:t>Oligarchy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2400" dirty="0" smtClean="0"/>
              <a:t>Changes in government</a:t>
            </a:r>
          </a:p>
          <a:p>
            <a:pPr marL="86868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000" dirty="0" smtClean="0"/>
              <a:t>Draco tried to change the government but failed because his punishments were too </a:t>
            </a:r>
            <a:r>
              <a:rPr lang="en-US" altLang="en-US" sz="2000" b="1" u="sng" dirty="0" smtClean="0">
                <a:solidFill>
                  <a:srgbClr val="FF0000"/>
                </a:solidFill>
              </a:rPr>
              <a:t>harsh</a:t>
            </a:r>
            <a:r>
              <a:rPr lang="en-US" altLang="en-US" sz="2000" dirty="0" smtClean="0">
                <a:solidFill>
                  <a:srgbClr val="FF0000"/>
                </a:solidFill>
              </a:rPr>
              <a:t>.</a:t>
            </a:r>
            <a:endParaRPr lang="en-US" altLang="en-US" sz="2000" b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70835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  <p:bldP spid="6144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Government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4038600" cy="5715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Char char="q"/>
              <a:defRPr/>
            </a:pPr>
            <a:endParaRPr lang="en-US" altLang="en-US" dirty="0" smtClean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066800"/>
            <a:ext cx="4038600" cy="5562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u="sng" dirty="0" smtClean="0"/>
              <a:t>Athens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2400" dirty="0" smtClean="0"/>
              <a:t>Changes in government (continued)</a:t>
            </a:r>
          </a:p>
          <a:p>
            <a:pPr marL="571500" indent="-457200" eaLnBrk="1" hangingPunct="1">
              <a:buAutoNum type="arabicPeriod" startAt="2"/>
              <a:defRPr/>
            </a:pPr>
            <a:r>
              <a:rPr lang="en-US" altLang="en-US" sz="2400" dirty="0" smtClean="0"/>
              <a:t>594 B.C., </a:t>
            </a:r>
            <a:r>
              <a:rPr lang="en-US" altLang="en-US" sz="2400" b="1" u="sng" dirty="0" smtClean="0">
                <a:solidFill>
                  <a:srgbClr val="FF0000"/>
                </a:solidFill>
              </a:rPr>
              <a:t>Solon</a:t>
            </a:r>
            <a:r>
              <a:rPr lang="en-US" altLang="en-US" sz="2400" dirty="0" smtClean="0"/>
              <a:t> took over government and prepared a constitution to break political power of the rich</a:t>
            </a:r>
          </a:p>
          <a:p>
            <a:pPr marL="571500" indent="-457200" eaLnBrk="1" hangingPunct="1">
              <a:buAutoNum type="arabicPeriod" startAt="2"/>
              <a:defRPr/>
            </a:pPr>
            <a:r>
              <a:rPr lang="en-US" altLang="en-US" sz="2400" dirty="0" smtClean="0"/>
              <a:t>560 B.C., Peisistratus took over</a:t>
            </a:r>
            <a:r>
              <a:rPr lang="en-US" altLang="en-US" sz="2400" dirty="0" smtClean="0">
                <a:sym typeface="Wingdings" pitchFamily="2" charset="2"/>
              </a:rPr>
              <a:t> he was in favor of the </a:t>
            </a:r>
            <a:r>
              <a:rPr lang="en-US" altLang="en-US" sz="2400" b="1" u="sng" dirty="0" smtClean="0">
                <a:solidFill>
                  <a:srgbClr val="FF0000"/>
                </a:solidFill>
                <a:sym typeface="Wingdings" pitchFamily="2" charset="2"/>
              </a:rPr>
              <a:t>lower classes</a:t>
            </a:r>
            <a:endParaRPr lang="en-US" alt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28600" y="1295400"/>
            <a:ext cx="4419600" cy="328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u="sng" dirty="0">
                <a:ea typeface="宋体" charset="-122"/>
              </a:rPr>
              <a:t>Sparta</a:t>
            </a:r>
          </a:p>
          <a:p>
            <a:pPr>
              <a:defRPr/>
            </a:pPr>
            <a:endParaRPr lang="en-US" altLang="zh-CN" sz="2800" u="sng" dirty="0">
              <a:effectLst>
                <a:outerShdw blurRad="38100" dist="38100" dir="2700000" algn="tl">
                  <a:srgbClr val="000000"/>
                </a:outerShdw>
              </a:effectLst>
              <a:ea typeface="宋体" charset="-122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US" altLang="zh-CN" sz="2400" b="1" u="sng" dirty="0">
                <a:solidFill>
                  <a:srgbClr val="FF0000"/>
                </a:solidFill>
                <a:ea typeface="宋体" charset="-122"/>
              </a:rPr>
              <a:t>Council of </a:t>
            </a:r>
            <a:r>
              <a:rPr lang="en-US" altLang="zh-CN" sz="2400" b="1" u="sng" dirty="0" smtClean="0">
                <a:solidFill>
                  <a:srgbClr val="FF0000"/>
                </a:solidFill>
                <a:ea typeface="宋体" charset="-122"/>
              </a:rPr>
              <a:t>Elders</a:t>
            </a:r>
            <a:r>
              <a:rPr lang="en-US" altLang="zh-CN" sz="2400" dirty="0" smtClean="0">
                <a:ea typeface="宋体" charset="-122"/>
              </a:rPr>
              <a:t>-helped the </a:t>
            </a:r>
            <a:r>
              <a:rPr lang="en-US" altLang="zh-CN" sz="2400" dirty="0">
                <a:ea typeface="宋体" charset="-122"/>
              </a:rPr>
              <a:t>ephors 	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altLang="zh-CN" sz="2400" dirty="0" smtClean="0">
                <a:ea typeface="宋体" charset="-122"/>
              </a:rPr>
              <a:t>suggested </a:t>
            </a:r>
            <a:r>
              <a:rPr lang="en-US" altLang="zh-CN" sz="2400" dirty="0">
                <a:ea typeface="宋体" charset="-122"/>
              </a:rPr>
              <a:t>laws to the </a:t>
            </a:r>
            <a:r>
              <a:rPr lang="en-US" altLang="zh-CN" sz="2400" dirty="0" smtClean="0">
                <a:ea typeface="宋体" charset="-122"/>
              </a:rPr>
              <a:t>assembly</a:t>
            </a:r>
            <a:endParaRPr lang="en-US" altLang="zh-CN" sz="2400" dirty="0">
              <a:ea typeface="宋体" charset="-122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altLang="zh-CN" sz="2400" dirty="0" smtClean="0">
                <a:ea typeface="宋体" charset="-122"/>
              </a:rPr>
              <a:t>served </a:t>
            </a:r>
            <a:r>
              <a:rPr lang="en-US" altLang="zh-CN" sz="2400" dirty="0">
                <a:ea typeface="宋体" charset="-122"/>
              </a:rPr>
              <a:t>as a high court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90000"/>
              <a:buFont typeface="Wingdings" pitchFamily="2" charset="2"/>
              <a:buChar char="q"/>
              <a:defRPr/>
            </a:pPr>
            <a:endParaRPr lang="en-US" alt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08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  <p:bldP spid="7168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Government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810000" y="1066800"/>
            <a:ext cx="5105400" cy="55626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u="sng" dirty="0" smtClean="0"/>
              <a:t>Athens</a:t>
            </a:r>
          </a:p>
          <a:p>
            <a:pPr marL="571500" indent="-457200" eaLnBrk="1" hangingPunct="1">
              <a:lnSpc>
                <a:spcPct val="90000"/>
              </a:lnSpc>
              <a:buAutoNum type="arabicPeriod" startAt="4"/>
              <a:defRPr/>
            </a:pPr>
            <a:r>
              <a:rPr lang="en-US" altLang="zh-CN" sz="2400" dirty="0" smtClean="0">
                <a:ea typeface="宋体" charset="-122"/>
              </a:rPr>
              <a:t>Peisistratus’ sons took over government after his death-soon after, Spartans overthrew their gov’t.</a:t>
            </a:r>
          </a:p>
          <a:p>
            <a:pPr marL="571500" indent="-457200" eaLnBrk="1" hangingPunct="1">
              <a:lnSpc>
                <a:spcPct val="90000"/>
              </a:lnSpc>
              <a:buAutoNum type="arabicPeriod" startAt="4"/>
              <a:defRPr/>
            </a:pPr>
            <a:r>
              <a:rPr lang="en-US" altLang="zh-CN" sz="2400" dirty="0" smtClean="0">
                <a:ea typeface="宋体" charset="-122"/>
              </a:rPr>
              <a:t>508 B.C., Spartans were overthrown by </a:t>
            </a:r>
            <a:r>
              <a:rPr lang="en-US" altLang="zh-CN" sz="2400" b="1" u="sng" dirty="0" smtClean="0">
                <a:solidFill>
                  <a:srgbClr val="FF0000"/>
                </a:solidFill>
                <a:ea typeface="宋体" charset="-122"/>
              </a:rPr>
              <a:t>Cleisthenes</a:t>
            </a:r>
            <a:r>
              <a:rPr lang="en-US" altLang="zh-CN" sz="2400" dirty="0" smtClean="0">
                <a:ea typeface="宋体" charset="-122"/>
              </a:rPr>
              <a:t>, a noble</a:t>
            </a:r>
          </a:p>
          <a:p>
            <a:pPr marL="571500" indent="-457200" eaLnBrk="1" hangingPunct="1">
              <a:lnSpc>
                <a:spcPct val="90000"/>
              </a:lnSpc>
              <a:buAutoNum type="arabicPeriod" startAt="4"/>
              <a:defRPr/>
            </a:pPr>
            <a:r>
              <a:rPr lang="en-US" altLang="zh-CN" sz="2400" dirty="0" smtClean="0">
                <a:ea typeface="宋体" charset="-122"/>
              </a:rPr>
              <a:t>He put into effect the Western world’s </a:t>
            </a:r>
            <a:r>
              <a:rPr lang="en-US" altLang="zh-CN" sz="2400" b="1" u="sng" dirty="0" smtClean="0">
                <a:solidFill>
                  <a:srgbClr val="FF0000"/>
                </a:solidFill>
                <a:ea typeface="宋体" charset="-122"/>
              </a:rPr>
              <a:t>first constitution</a:t>
            </a:r>
            <a:r>
              <a:rPr lang="en-US" altLang="zh-CN" sz="2400" dirty="0" smtClean="0">
                <a:solidFill>
                  <a:schemeClr val="tx1"/>
                </a:solidFill>
                <a:ea typeface="宋体" charset="-122"/>
              </a:rPr>
              <a:t>.</a:t>
            </a:r>
            <a:r>
              <a:rPr lang="en-US" altLang="zh-CN" sz="2400" b="1" dirty="0" smtClean="0">
                <a:ea typeface="宋体" charset="-122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Democratic Constitution, favoring the equality of all people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sz="2400" dirty="0">
                <a:ea typeface="宋体" charset="-122"/>
              </a:rPr>
              <a:t>T</a:t>
            </a:r>
            <a:r>
              <a:rPr lang="en-US" altLang="zh-CN" sz="2400" dirty="0" smtClean="0">
                <a:ea typeface="宋体" charset="-122"/>
              </a:rPr>
              <a:t>he Assembly was open to all males over 20 years old.</a:t>
            </a:r>
          </a:p>
        </p:txBody>
      </p:sp>
    </p:spTree>
    <p:extLst>
      <p:ext uri="{BB962C8B-B14F-4D97-AF65-F5344CB8AC3E}">
        <p14:creationId xmlns:p14="http://schemas.microsoft.com/office/powerpoint/2010/main" xmlns="" val="300413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2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Government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4038600" cy="5715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Char char="q"/>
              <a:defRPr/>
            </a:pPr>
            <a:endParaRPr lang="en-US" altLang="en-US" dirty="0" smtClean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124200" y="914400"/>
            <a:ext cx="5562600" cy="59436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u="sng" dirty="0" smtClean="0"/>
              <a:t>Athens</a:t>
            </a:r>
          </a:p>
          <a:p>
            <a:pPr eaLnBrk="1" hangingPunct="1">
              <a:defRPr/>
            </a:pPr>
            <a:r>
              <a:rPr lang="en-US" altLang="zh-CN" sz="2400" dirty="0">
                <a:ea typeface="宋体" charset="-122"/>
              </a:rPr>
              <a:t>E</a:t>
            </a:r>
            <a:r>
              <a:rPr lang="en-US" altLang="zh-CN" sz="2400" dirty="0" smtClean="0">
                <a:ea typeface="宋体" charset="-122"/>
              </a:rPr>
              <a:t>ach year, the Assembly elected 10 generals who did the following:</a:t>
            </a:r>
          </a:p>
          <a:p>
            <a:pPr marL="868680" lvl="1" indent="-457200">
              <a:buFont typeface="+mj-lt"/>
              <a:buAutoNum type="arabicPeriod"/>
              <a:defRPr/>
            </a:pPr>
            <a:r>
              <a:rPr lang="en-US" altLang="zh-CN" dirty="0">
                <a:ea typeface="宋体" charset="-122"/>
              </a:rPr>
              <a:t>R</a:t>
            </a:r>
            <a:r>
              <a:rPr lang="en-US" altLang="zh-CN" dirty="0" smtClean="0">
                <a:ea typeface="宋体" charset="-122"/>
              </a:rPr>
              <a:t>un the Athenian army and navy </a:t>
            </a:r>
          </a:p>
          <a:p>
            <a:pPr marL="868680" lvl="1" indent="-457200">
              <a:buFont typeface="+mj-lt"/>
              <a:buAutoNum type="arabicPeriod"/>
              <a:defRPr/>
            </a:pPr>
            <a:r>
              <a:rPr lang="en-US" altLang="zh-CN" dirty="0">
                <a:ea typeface="宋体" charset="-122"/>
              </a:rPr>
              <a:t>S</a:t>
            </a:r>
            <a:r>
              <a:rPr lang="en-US" altLang="zh-CN" dirty="0" smtClean="0">
                <a:ea typeface="宋体" charset="-122"/>
              </a:rPr>
              <a:t>erve as chief magistrates, or judges.  </a:t>
            </a:r>
          </a:p>
          <a:p>
            <a:pPr marL="868680" lvl="1" indent="-457200">
              <a:buFont typeface="+mj-lt"/>
              <a:buAutoNum type="arabicPeriod"/>
              <a:defRPr/>
            </a:pPr>
            <a:r>
              <a:rPr lang="en-US" altLang="zh-CN" dirty="0">
                <a:ea typeface="宋体" charset="-122"/>
              </a:rPr>
              <a:t>O</a:t>
            </a:r>
            <a:r>
              <a:rPr lang="en-US" altLang="zh-CN" dirty="0" smtClean="0">
                <a:ea typeface="宋体" charset="-122"/>
              </a:rPr>
              <a:t>ne of them was named commander-in-chief.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solidFill>
                  <a:schemeClr val="tx1"/>
                </a:solidFill>
                <a:ea typeface="宋体" charset="-122"/>
              </a:rPr>
              <a:t>Council of Five Hundred</a:t>
            </a:r>
          </a:p>
          <a:p>
            <a:pPr lvl="1">
              <a:defRPr/>
            </a:pPr>
            <a:r>
              <a:rPr lang="en-US" altLang="zh-CN" sz="2000" dirty="0">
                <a:solidFill>
                  <a:schemeClr val="tx1"/>
                </a:solidFill>
                <a:ea typeface="宋体" charset="-122"/>
              </a:rPr>
              <a:t>C</a:t>
            </a:r>
            <a:r>
              <a:rPr lang="en-US" altLang="zh-CN" sz="2000" dirty="0" smtClean="0">
                <a:solidFill>
                  <a:schemeClr val="tx1"/>
                </a:solidFill>
                <a:ea typeface="宋体" charset="-122"/>
              </a:rPr>
              <a:t>ouncil members were chosen each year by lot instead of by vote (2 reasons)</a:t>
            </a:r>
            <a:endParaRPr lang="en-US" altLang="en-US" sz="2000" dirty="0" smtClean="0">
              <a:solidFill>
                <a:schemeClr val="tx1"/>
              </a:solidFill>
            </a:endParaRPr>
          </a:p>
          <a:p>
            <a:pPr marL="571500" indent="-457200" eaLnBrk="1" hangingPunct="1">
              <a:buFont typeface="+mj-lt"/>
              <a:buAutoNum type="arabicPeriod"/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</a:rPr>
              <a:t>Everyone was smart enough to run for public office.</a:t>
            </a:r>
          </a:p>
          <a:p>
            <a:pPr marL="571500" indent="-457200" eaLnBrk="1" hangingPunct="1">
              <a:buFont typeface="+mj-lt"/>
              <a:buAutoNum type="arabicPeriod"/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</a:rPr>
              <a:t>This gave everyone a chance to serve.</a:t>
            </a:r>
            <a:endParaRPr lang="en-US" altLang="en-US" sz="20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2000" b="1" u="sng" dirty="0" smtClean="0">
              <a:solidFill>
                <a:srgbClr val="FF0000"/>
              </a:solidFill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228600" y="1295400"/>
            <a:ext cx="1524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en-US" alt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9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3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3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3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  <p:bldP spid="7373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959" y="160860"/>
            <a:ext cx="7467600" cy="715962"/>
          </a:xfrm>
        </p:spPr>
        <p:txBody>
          <a:bodyPr/>
          <a:lstStyle/>
          <a:p>
            <a:r>
              <a:rPr lang="en-US" dirty="0" smtClean="0"/>
              <a:t>Unit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752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Polis- </a:t>
            </a:r>
            <a:r>
              <a:rPr lang="en-US" dirty="0" smtClean="0"/>
              <a:t>a Greek city-state</a:t>
            </a:r>
            <a:endParaRPr lang="en-US" dirty="0"/>
          </a:p>
          <a:p>
            <a:r>
              <a:rPr lang="en-US" b="1" dirty="0" smtClean="0"/>
              <a:t>Acropolis- </a:t>
            </a:r>
            <a:r>
              <a:rPr lang="en-US" i="1" dirty="0" smtClean="0"/>
              <a:t>Fortified</a:t>
            </a:r>
            <a:r>
              <a:rPr lang="en-US" dirty="0" smtClean="0"/>
              <a:t> hill in ancient Greek cities</a:t>
            </a:r>
            <a:endParaRPr lang="en-US" dirty="0"/>
          </a:p>
          <a:p>
            <a:r>
              <a:rPr lang="en-US" b="1" dirty="0" smtClean="0"/>
              <a:t>Agora- </a:t>
            </a:r>
            <a:r>
              <a:rPr lang="en-US" dirty="0" smtClean="0"/>
              <a:t>Ancient Greek marketplace</a:t>
            </a:r>
            <a:endParaRPr lang="en-US" dirty="0"/>
          </a:p>
          <a:p>
            <a:r>
              <a:rPr lang="en-US" b="1" dirty="0" smtClean="0"/>
              <a:t>Aristocrats- </a:t>
            </a:r>
            <a:r>
              <a:rPr lang="en-US" dirty="0" smtClean="0"/>
              <a:t>Members of the upper class</a:t>
            </a:r>
            <a:endParaRPr lang="en-US" dirty="0"/>
          </a:p>
          <a:p>
            <a:r>
              <a:rPr lang="en-US" b="1" dirty="0" smtClean="0"/>
              <a:t>Helots- </a:t>
            </a:r>
            <a:r>
              <a:rPr lang="en-US" dirty="0" smtClean="0"/>
              <a:t>Enslaved people owned by city-states</a:t>
            </a:r>
            <a:endParaRPr lang="en-US" dirty="0"/>
          </a:p>
          <a:p>
            <a:r>
              <a:rPr lang="en-US" b="1" dirty="0" smtClean="0"/>
              <a:t>Perioeci- </a:t>
            </a:r>
            <a:r>
              <a:rPr lang="en-US" dirty="0" smtClean="0"/>
              <a:t>merchants and artisans in Spartan villages</a:t>
            </a:r>
            <a:endParaRPr lang="en-US" dirty="0"/>
          </a:p>
          <a:p>
            <a:r>
              <a:rPr lang="en-US" b="1" dirty="0" smtClean="0"/>
              <a:t>Oligarchy- </a:t>
            </a:r>
            <a:r>
              <a:rPr lang="en-US" dirty="0" smtClean="0"/>
              <a:t>Government in which a few people rule</a:t>
            </a:r>
            <a:endParaRPr lang="en-US" dirty="0"/>
          </a:p>
          <a:p>
            <a:r>
              <a:rPr lang="en-US" b="1" dirty="0" smtClean="0"/>
              <a:t>Constitution- </a:t>
            </a:r>
            <a:r>
              <a:rPr lang="en-US" dirty="0" smtClean="0"/>
              <a:t>written laws used to govern a state</a:t>
            </a:r>
            <a:endParaRPr lang="en-US" dirty="0"/>
          </a:p>
          <a:p>
            <a:r>
              <a:rPr lang="en-US" b="1" dirty="0" smtClean="0"/>
              <a:t>Democratic- </a:t>
            </a:r>
            <a:r>
              <a:rPr lang="en-US" dirty="0" smtClean="0"/>
              <a:t>Favoring the equality of </a:t>
            </a:r>
            <a:r>
              <a:rPr lang="en-US" i="1" dirty="0" smtClean="0"/>
              <a:t>all</a:t>
            </a:r>
            <a:r>
              <a:rPr lang="en-US" dirty="0" smtClean="0"/>
              <a:t> people</a:t>
            </a:r>
            <a:endParaRPr lang="en-US" dirty="0"/>
          </a:p>
          <a:p>
            <a:r>
              <a:rPr lang="en-US" b="1" dirty="0" smtClean="0"/>
              <a:t>Magistrates- </a:t>
            </a:r>
            <a:r>
              <a:rPr lang="en-US" dirty="0" smtClean="0"/>
              <a:t>Judges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857232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Directions</a:t>
            </a:r>
            <a:r>
              <a:rPr lang="en-US" dirty="0" smtClean="0"/>
              <a:t>: Define each vocabulary term in your notebook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78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Boys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4038600" cy="54102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u="sng" dirty="0" smtClean="0"/>
              <a:t>Sparta (military camps)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Sent to live in </a:t>
            </a:r>
            <a:r>
              <a:rPr lang="en-US" altLang="zh-CN" sz="2400" b="1" u="sng" dirty="0" smtClean="0">
                <a:solidFill>
                  <a:srgbClr val="FF0000"/>
                </a:solidFill>
                <a:ea typeface="宋体" charset="-122"/>
              </a:rPr>
              <a:t>military camps</a:t>
            </a:r>
            <a:r>
              <a:rPr lang="en-US" altLang="zh-CN" sz="2400" dirty="0" smtClean="0">
                <a:ea typeface="宋体" charset="-122"/>
              </a:rPr>
              <a:t> at age 7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trained in groups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learned how to read, write, and use weapons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given small amount of </a:t>
            </a:r>
            <a:r>
              <a:rPr lang="en-US" altLang="zh-CN" sz="2400" b="1" u="sng" dirty="0" smtClean="0">
                <a:solidFill>
                  <a:srgbClr val="FF0000"/>
                </a:solidFill>
                <a:ea typeface="宋体" charset="-122"/>
              </a:rPr>
              <a:t>food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went </a:t>
            </a:r>
            <a:r>
              <a:rPr lang="en-US" altLang="zh-CN" sz="2400" b="1" u="sng" dirty="0" smtClean="0">
                <a:solidFill>
                  <a:srgbClr val="FF0000"/>
                </a:solidFill>
                <a:ea typeface="宋体" charset="-122"/>
              </a:rPr>
              <a:t>barefoot</a:t>
            </a:r>
            <a:r>
              <a:rPr lang="en-US" altLang="zh-CN" sz="2400" dirty="0" smtClean="0">
                <a:ea typeface="宋体" charset="-122"/>
              </a:rPr>
              <a:t> with one cloak to wear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only spoke when necessary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examined every </a:t>
            </a:r>
            <a:r>
              <a:rPr lang="en-US" altLang="zh-CN" sz="2400" b="1" u="sng" dirty="0" smtClean="0">
                <a:solidFill>
                  <a:srgbClr val="FF0000"/>
                </a:solidFill>
                <a:ea typeface="宋体" charset="-122"/>
              </a:rPr>
              <a:t>10 </a:t>
            </a:r>
            <a:r>
              <a:rPr lang="en-US" altLang="zh-CN" sz="2400" dirty="0" smtClean="0">
                <a:ea typeface="宋体" charset="-122"/>
              </a:rPr>
              <a:t>days to check they were not getting fat </a:t>
            </a:r>
            <a:endParaRPr lang="en-US" altLang="en-US" sz="2400" dirty="0" smtClean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066800"/>
            <a:ext cx="4038600" cy="51816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u="sng" dirty="0" smtClean="0"/>
              <a:t>Athens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It was required that </a:t>
            </a:r>
            <a:r>
              <a:rPr lang="en-US" altLang="zh-CN" sz="2400" b="1" u="sng" dirty="0" smtClean="0">
                <a:solidFill>
                  <a:srgbClr val="FF0000"/>
                </a:solidFill>
                <a:ea typeface="宋体" charset="-122"/>
              </a:rPr>
              <a:t>citizens</a:t>
            </a:r>
            <a:r>
              <a:rPr lang="en-US" altLang="zh-CN" sz="2400" dirty="0" smtClean="0">
                <a:ea typeface="宋体" charset="-122"/>
              </a:rPr>
              <a:t> educated their sons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No public schools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sz="2400" dirty="0">
                <a:ea typeface="宋体" charset="-122"/>
              </a:rPr>
              <a:t>H</a:t>
            </a:r>
            <a:r>
              <a:rPr lang="en-US" altLang="zh-CN" sz="2400" dirty="0" smtClean="0">
                <a:ea typeface="宋体" charset="-122"/>
              </a:rPr>
              <a:t>ad a </a:t>
            </a:r>
            <a:r>
              <a:rPr lang="en-US" altLang="zh-CN" sz="2400" b="1" u="sng" dirty="0" smtClean="0">
                <a:solidFill>
                  <a:srgbClr val="FF0000"/>
                </a:solidFill>
                <a:ea typeface="宋体" charset="-122"/>
              </a:rPr>
              <a:t>tutor</a:t>
            </a:r>
            <a:r>
              <a:rPr lang="en-US" altLang="zh-CN" sz="2400" dirty="0" smtClean="0">
                <a:ea typeface="宋体" charset="-122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attended private school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starting at 7, they studied writing, math, and music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memorized Homer’s work and other famous Greek poets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practiced </a:t>
            </a:r>
            <a:r>
              <a:rPr lang="en-US" altLang="zh-CN" sz="2400" b="1" u="sng" dirty="0" smtClean="0">
                <a:solidFill>
                  <a:srgbClr val="FF0000"/>
                </a:solidFill>
                <a:ea typeface="宋体" charset="-122"/>
              </a:rPr>
              <a:t>sports</a:t>
            </a:r>
            <a:r>
              <a:rPr lang="en-US" altLang="zh-CN" sz="2400" dirty="0" smtClean="0">
                <a:ea typeface="宋体" charset="-122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41308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2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2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2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  <p:bldP spid="6246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Men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990600"/>
            <a:ext cx="4038600" cy="5562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u="sng" dirty="0" smtClean="0"/>
              <a:t>Sparta 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expected to </a:t>
            </a:r>
            <a:r>
              <a:rPr lang="en-US" altLang="zh-CN" sz="2400" b="1" u="sng" dirty="0" smtClean="0">
                <a:solidFill>
                  <a:srgbClr val="FF0000"/>
                </a:solidFill>
                <a:ea typeface="宋体" charset="-122"/>
              </a:rPr>
              <a:t>marry</a:t>
            </a:r>
            <a:r>
              <a:rPr lang="en-US" altLang="zh-CN" sz="2400" dirty="0" smtClean="0">
                <a:ea typeface="宋体" charset="-122"/>
              </a:rPr>
              <a:t> at age 20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couldn’t have a household of their own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expected to live and eat in </a:t>
            </a:r>
            <a:r>
              <a:rPr lang="en-US" altLang="zh-CN" sz="2400" b="1" u="sng" dirty="0" smtClean="0">
                <a:solidFill>
                  <a:srgbClr val="FF0000"/>
                </a:solidFill>
                <a:ea typeface="宋体" charset="-122"/>
              </a:rPr>
              <a:t>military barracks</a:t>
            </a:r>
            <a:r>
              <a:rPr lang="en-US" altLang="zh-CN" sz="2400" dirty="0" smtClean="0">
                <a:ea typeface="宋体" charset="-122"/>
              </a:rPr>
              <a:t>—shared expenses with other soldiers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could </a:t>
            </a:r>
            <a:r>
              <a:rPr lang="en-US" altLang="zh-CN" sz="2400" b="1" u="sng" dirty="0" smtClean="0">
                <a:solidFill>
                  <a:srgbClr val="FF0000"/>
                </a:solidFill>
                <a:ea typeface="宋体" charset="-122"/>
              </a:rPr>
              <a:t>retire</a:t>
            </a:r>
            <a:r>
              <a:rPr lang="en-US" altLang="zh-CN" sz="2400" dirty="0" smtClean="0">
                <a:ea typeface="宋体" charset="-122"/>
              </a:rPr>
              <a:t> from army when they turned 60</a:t>
            </a:r>
            <a:endParaRPr lang="en-US" altLang="en-US" sz="2400" dirty="0" smtClean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114800" y="1066800"/>
            <a:ext cx="4572000" cy="5562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u="sng" dirty="0" smtClean="0"/>
              <a:t>Athens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became </a:t>
            </a:r>
            <a:r>
              <a:rPr lang="en-US" altLang="zh-CN" sz="2400" b="1" u="sng" dirty="0" smtClean="0">
                <a:solidFill>
                  <a:srgbClr val="FF0000"/>
                </a:solidFill>
                <a:ea typeface="宋体" charset="-122"/>
              </a:rPr>
              <a:t>citizens</a:t>
            </a:r>
            <a:r>
              <a:rPr lang="en-US" altLang="zh-CN" sz="2400" dirty="0" smtClean="0">
                <a:ea typeface="宋体" charset="-122"/>
              </a:rPr>
              <a:t> at age 18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went to the temple of Zeus </a:t>
            </a:r>
          </a:p>
          <a:p>
            <a:pPr lvl="1" eaLnBrk="1" hangingPunct="1">
              <a:defRPr/>
            </a:pPr>
            <a:r>
              <a:rPr lang="en-US" altLang="zh-CN" sz="2000" dirty="0" smtClean="0">
                <a:ea typeface="宋体" charset="-122"/>
              </a:rPr>
              <a:t>At the temple, they took an oath of citizenship in front of family and friends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  <a:sym typeface="Wingdings" pitchFamily="2" charset="2"/>
              </a:rPr>
              <a:t></a:t>
            </a:r>
            <a:r>
              <a:rPr lang="en-US" altLang="zh-CN" sz="2400" dirty="0" smtClean="0">
                <a:ea typeface="宋体" charset="-122"/>
              </a:rPr>
              <a:t>promised to do the following:</a:t>
            </a:r>
          </a:p>
          <a:p>
            <a:pPr marL="868680" lvl="1" indent="-457200" eaLnBrk="1" hangingPunct="1">
              <a:buAutoNum type="arabicPeriod"/>
              <a:defRPr/>
            </a:pPr>
            <a:r>
              <a:rPr lang="en-US" altLang="zh-CN" sz="2000" dirty="0" smtClean="0">
                <a:ea typeface="宋体" charset="-122"/>
              </a:rPr>
              <a:t>help make </a:t>
            </a:r>
            <a:r>
              <a:rPr lang="en-US" altLang="zh-CN" sz="2000" b="1" u="sng" dirty="0" smtClean="0">
                <a:solidFill>
                  <a:srgbClr val="FF0000"/>
                </a:solidFill>
                <a:ea typeface="宋体" charset="-122"/>
              </a:rPr>
              <a:t>Athens</a:t>
            </a:r>
            <a:r>
              <a:rPr lang="en-US" altLang="zh-CN" sz="2000" dirty="0" smtClean="0">
                <a:ea typeface="宋体" charset="-122"/>
              </a:rPr>
              <a:t> a better place in which to live </a:t>
            </a:r>
          </a:p>
          <a:p>
            <a:pPr marL="868680" lvl="1" indent="-457200" eaLnBrk="1" hangingPunct="1">
              <a:buAutoNum type="arabicPeriod"/>
              <a:defRPr/>
            </a:pPr>
            <a:r>
              <a:rPr lang="en-US" altLang="zh-CN" sz="2000" dirty="0" smtClean="0">
                <a:ea typeface="宋体" charset="-122"/>
              </a:rPr>
              <a:t>be </a:t>
            </a:r>
            <a:r>
              <a:rPr lang="en-US" altLang="zh-CN" sz="2000" b="1" u="sng" dirty="0" smtClean="0">
                <a:solidFill>
                  <a:srgbClr val="FF0000"/>
                </a:solidFill>
                <a:ea typeface="宋体" charset="-122"/>
              </a:rPr>
              <a:t>honorable</a:t>
            </a:r>
            <a:r>
              <a:rPr lang="en-US" altLang="zh-CN" sz="2000" dirty="0" smtClean="0">
                <a:ea typeface="宋体" charset="-122"/>
              </a:rPr>
              <a:t> in battle</a:t>
            </a:r>
          </a:p>
          <a:p>
            <a:pPr marL="868680" lvl="1" indent="-457200" eaLnBrk="1" hangingPunct="1">
              <a:buFont typeface="+mj-lt"/>
              <a:buAutoNum type="arabicPeriod"/>
              <a:defRPr/>
            </a:pPr>
            <a:r>
              <a:rPr lang="en-US" altLang="zh-CN" sz="2000" dirty="0" smtClean="0">
                <a:ea typeface="宋体" charset="-122"/>
              </a:rPr>
              <a:t>follow the </a:t>
            </a:r>
            <a:r>
              <a:rPr lang="en-US" altLang="zh-CN" sz="2000" b="1" u="sng" dirty="0" smtClean="0">
                <a:solidFill>
                  <a:srgbClr val="FF0000"/>
                </a:solidFill>
                <a:ea typeface="宋体" charset="-122"/>
              </a:rPr>
              <a:t>constitution</a:t>
            </a:r>
          </a:p>
          <a:p>
            <a:pPr marL="868680" lvl="1" indent="-457200" eaLnBrk="1" hangingPunct="1">
              <a:buFont typeface="+mj-lt"/>
              <a:buAutoNum type="arabicPeriod"/>
              <a:defRPr/>
            </a:pPr>
            <a:r>
              <a:rPr lang="en-US" altLang="zh-CN" sz="2000" dirty="0" smtClean="0">
                <a:ea typeface="宋体" charset="-122"/>
              </a:rPr>
              <a:t>respect their </a:t>
            </a:r>
            <a:r>
              <a:rPr lang="en-US" altLang="zh-CN" sz="2000" b="1" u="sng" dirty="0">
                <a:solidFill>
                  <a:srgbClr val="FF0000"/>
                </a:solidFill>
              </a:rPr>
              <a:t>religion</a:t>
            </a:r>
            <a:endParaRPr lang="en-US" altLang="en-US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02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3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3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/>
      <p:bldP spid="6349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Women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4038600" cy="5638800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u="sng" dirty="0" smtClean="0"/>
              <a:t>Sparta 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zh-CN" dirty="0" smtClean="0">
                <a:ea typeface="宋体" charset="-122"/>
              </a:rPr>
              <a:t>more </a:t>
            </a:r>
            <a:r>
              <a:rPr lang="en-US" altLang="zh-CN" b="1" u="sng" dirty="0" smtClean="0">
                <a:solidFill>
                  <a:srgbClr val="FF0000"/>
                </a:solidFill>
                <a:ea typeface="宋体" charset="-122"/>
              </a:rPr>
              <a:t>freedom</a:t>
            </a:r>
            <a:r>
              <a:rPr lang="en-US" altLang="zh-CN" dirty="0" smtClean="0">
                <a:ea typeface="宋体" charset="-122"/>
              </a:rPr>
              <a:t> than women of other Greek city-states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zh-CN" dirty="0" smtClean="0">
                <a:ea typeface="宋体" charset="-122"/>
              </a:rPr>
              <a:t>mixed </a:t>
            </a:r>
            <a:r>
              <a:rPr lang="en-US" altLang="zh-CN" b="1" u="sng" dirty="0" smtClean="0">
                <a:solidFill>
                  <a:srgbClr val="FF0000"/>
                </a:solidFill>
                <a:ea typeface="宋体" charset="-122"/>
              </a:rPr>
              <a:t>freely</a:t>
            </a:r>
            <a:r>
              <a:rPr lang="en-US" altLang="zh-CN" dirty="0" smtClean="0">
                <a:ea typeface="宋体" charset="-122"/>
              </a:rPr>
              <a:t> with men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zh-CN" dirty="0" smtClean="0">
                <a:ea typeface="宋体" charset="-122"/>
              </a:rPr>
              <a:t>enjoyed </a:t>
            </a:r>
            <a:r>
              <a:rPr lang="en-US" altLang="zh-CN" b="1" u="sng" dirty="0" smtClean="0">
                <a:solidFill>
                  <a:srgbClr val="FF0000"/>
                </a:solidFill>
                <a:ea typeface="宋体" charset="-122"/>
              </a:rPr>
              <a:t>sports</a:t>
            </a:r>
            <a:r>
              <a:rPr lang="en-US" altLang="zh-CN" dirty="0" smtClean="0">
                <a:ea typeface="宋体" charset="-122"/>
              </a:rPr>
              <a:t> (wrestling, racing)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zh-CN" dirty="0" smtClean="0">
                <a:ea typeface="宋体" charset="-122"/>
              </a:rPr>
              <a:t>told their men to come home with their shields if the men were sent into battle</a:t>
            </a:r>
            <a:endParaRPr lang="en-US" altLang="en-US" dirty="0" smtClean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19600" y="1066800"/>
            <a:ext cx="4495800" cy="5562600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u="sng" dirty="0" smtClean="0"/>
              <a:t>Athens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zh-CN" dirty="0" smtClean="0">
                <a:ea typeface="宋体" charset="-122"/>
              </a:rPr>
              <a:t>spent most time at home performing </a:t>
            </a:r>
            <a:r>
              <a:rPr lang="en-US" altLang="zh-CN" b="1" u="sng" dirty="0" smtClean="0">
                <a:solidFill>
                  <a:srgbClr val="FF0000"/>
                </a:solidFill>
                <a:ea typeface="宋体" charset="-122"/>
              </a:rPr>
              <a:t>household</a:t>
            </a:r>
            <a:r>
              <a:rPr lang="en-US" altLang="zh-CN" dirty="0" smtClean="0">
                <a:ea typeface="宋体" charset="-122"/>
              </a:rPr>
              <a:t> duties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zh-CN" dirty="0" smtClean="0">
                <a:ea typeface="宋体" charset="-122"/>
              </a:rPr>
              <a:t>didn’t go out without a </a:t>
            </a:r>
            <a:r>
              <a:rPr lang="en-US" altLang="zh-CN" b="1" u="sng" dirty="0" smtClean="0">
                <a:solidFill>
                  <a:srgbClr val="FF0000"/>
                </a:solidFill>
                <a:ea typeface="宋体" charset="-122"/>
              </a:rPr>
              <a:t>chaperone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zh-CN" dirty="0" smtClean="0">
                <a:ea typeface="宋体" charset="-122"/>
              </a:rPr>
              <a:t>only went out to visit other women or attend religious festivals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zh-CN" dirty="0" smtClean="0">
                <a:ea typeface="宋体" charset="-122"/>
              </a:rPr>
              <a:t>never </a:t>
            </a:r>
            <a:r>
              <a:rPr lang="en-US" altLang="zh-CN" b="1" u="sng" dirty="0" smtClean="0">
                <a:solidFill>
                  <a:srgbClr val="FF0000"/>
                </a:solidFill>
                <a:ea typeface="宋体" charset="-122"/>
              </a:rPr>
              <a:t>spoke</a:t>
            </a:r>
            <a:r>
              <a:rPr lang="en-US" altLang="zh-CN" dirty="0" smtClean="0">
                <a:ea typeface="宋体" charset="-122"/>
              </a:rPr>
              <a:t> to men on the street or entertained their husbands’ friends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23461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  <p:bldP spid="6451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Social Classes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4038600" cy="5638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u="sng" dirty="0" smtClean="0"/>
              <a:t>Sparta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2400" i="1" dirty="0" smtClean="0"/>
              <a:t>upper class settled near the agora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upper class</a:t>
            </a:r>
            <a:r>
              <a:rPr lang="en-US" altLang="zh-CN" sz="2400" dirty="0" smtClean="0">
                <a:ea typeface="宋体" charset="-122"/>
                <a:sym typeface="Wingdings" pitchFamily="2" charset="2"/>
              </a:rPr>
              <a:t> </a:t>
            </a:r>
            <a:r>
              <a:rPr lang="en-US" altLang="zh-CN" sz="2400" b="1" u="sng" dirty="0" smtClean="0">
                <a:solidFill>
                  <a:srgbClr val="FF0000"/>
                </a:solidFill>
                <a:ea typeface="宋体" charset="-122"/>
              </a:rPr>
              <a:t>aristocrats</a:t>
            </a:r>
            <a:r>
              <a:rPr lang="en-US" altLang="zh-CN" sz="2400" dirty="0" smtClean="0">
                <a:ea typeface="宋体" charset="-122"/>
              </a:rPr>
              <a:t> </a:t>
            </a:r>
            <a:r>
              <a:rPr lang="en-US" altLang="zh-CN" sz="2400" b="1" dirty="0" smtClean="0">
                <a:solidFill>
                  <a:schemeClr val="folHlink"/>
                </a:solidFill>
                <a:ea typeface="宋体" charset="-122"/>
              </a:rPr>
              <a:t>(*trained for the army and war)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sz="2400" b="1" u="sng" dirty="0">
                <a:solidFill>
                  <a:srgbClr val="FF0000"/>
                </a:solidFill>
                <a:ea typeface="宋体" charset="-122"/>
              </a:rPr>
              <a:t>P</a:t>
            </a:r>
            <a:r>
              <a:rPr lang="en-US" altLang="zh-CN" sz="2400" b="1" u="sng" dirty="0" smtClean="0">
                <a:solidFill>
                  <a:srgbClr val="FF0000"/>
                </a:solidFill>
                <a:ea typeface="宋体" charset="-122"/>
              </a:rPr>
              <a:t>erioeci</a:t>
            </a:r>
            <a:r>
              <a:rPr lang="en-US" altLang="zh-CN" sz="2400" dirty="0" smtClean="0">
                <a:ea typeface="宋体" charset="-122"/>
              </a:rPr>
              <a:t> (merchants and artisans who lived in the villages) </a:t>
            </a:r>
            <a:r>
              <a:rPr lang="en-US" altLang="zh-CN" sz="2400" b="1" dirty="0" smtClean="0">
                <a:solidFill>
                  <a:schemeClr val="folHlink"/>
                </a:solidFill>
                <a:ea typeface="宋体" charset="-122"/>
              </a:rPr>
              <a:t>(*worked)</a:t>
            </a:r>
          </a:p>
          <a:p>
            <a:pPr marL="114300" indent="0" eaLnBrk="1" hangingPunct="1">
              <a:lnSpc>
                <a:spcPct val="80000"/>
              </a:lnSpc>
              <a:buNone/>
              <a:defRPr/>
            </a:pPr>
            <a:r>
              <a:rPr lang="en-US" altLang="zh-CN" sz="2400" dirty="0" smtClean="0">
                <a:ea typeface="宋体" charset="-122"/>
              </a:rPr>
              <a:t>	-they were neither 	enslaved people 	nor citizens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sz="2400" b="1" u="sng" dirty="0" smtClean="0">
                <a:solidFill>
                  <a:srgbClr val="FF0000"/>
                </a:solidFill>
                <a:ea typeface="宋体" charset="-122"/>
              </a:rPr>
              <a:t>Helots</a:t>
            </a:r>
            <a:r>
              <a:rPr lang="en-US" altLang="zh-CN" sz="2400" dirty="0" smtClean="0">
                <a:ea typeface="宋体" charset="-122"/>
              </a:rPr>
              <a:t> (enslaved people owned by the city-states who worked the land) </a:t>
            </a:r>
            <a:r>
              <a:rPr lang="en-US" altLang="zh-CN" sz="2400" b="1" dirty="0" smtClean="0">
                <a:solidFill>
                  <a:schemeClr val="folHlink"/>
                </a:solidFill>
                <a:ea typeface="宋体" charset="-122"/>
              </a:rPr>
              <a:t>(*worked)</a:t>
            </a:r>
            <a:endParaRPr lang="en-US" alt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990600"/>
            <a:ext cx="4343400" cy="5638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u="sng" dirty="0" smtClean="0"/>
              <a:t>Athens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2400" i="1" dirty="0" smtClean="0"/>
              <a:t>upper class settled near the agora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2400" dirty="0" smtClean="0"/>
              <a:t>Lower class</a:t>
            </a:r>
            <a:r>
              <a:rPr lang="en-US" altLang="en-US" sz="2400" dirty="0" smtClean="0">
                <a:sym typeface="Wingdings" pitchFamily="2" charset="2"/>
              </a:rPr>
              <a:t> farmers</a:t>
            </a:r>
            <a:endParaRPr lang="en-US" altLang="en-US" sz="2400" dirty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Upper-class Athenians(nobles, merchants, and manufacturers) made reforms to resist an uprising against the government due to fights between the nobles, farmers, artisans over land ownership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0023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  <p:bldP spid="6554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 smtClean="0"/>
              <a:t>Culture-Jobs/Arts/Entertainment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990600"/>
            <a:ext cx="4038600" cy="56388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u="sng" dirty="0" smtClean="0"/>
              <a:t>Sparta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dirty="0" smtClean="0">
                <a:ea typeface="宋体" charset="-122"/>
              </a:rPr>
              <a:t>Helots and perioeci—enslaved people, merchants, and artisans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dirty="0" smtClean="0">
                <a:ea typeface="宋体" charset="-122"/>
              </a:rPr>
              <a:t>sports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b="1" u="sng" dirty="0" smtClean="0">
                <a:solidFill>
                  <a:srgbClr val="FF0000"/>
                </a:solidFill>
                <a:ea typeface="宋体" charset="-122"/>
              </a:rPr>
              <a:t>resisted change</a:t>
            </a:r>
            <a:r>
              <a:rPr lang="en-US" altLang="zh-CN" dirty="0" smtClean="0">
                <a:ea typeface="宋体" charset="-122"/>
              </a:rPr>
              <a:t> so new ideas wouldn’t weaken their way of life (farming society dependent on slaves)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b="1" dirty="0" smtClean="0">
                <a:solidFill>
                  <a:schemeClr val="folHlink"/>
                </a:solidFill>
                <a:ea typeface="宋体" charset="-122"/>
              </a:rPr>
              <a:t>only goal</a:t>
            </a:r>
            <a:r>
              <a:rPr lang="en-US" altLang="zh-CN" b="1" dirty="0" smtClean="0">
                <a:solidFill>
                  <a:schemeClr val="folHlink"/>
                </a:solidFill>
                <a:ea typeface="宋体" charset="-122"/>
                <a:sym typeface="Wingdings" pitchFamily="2" charset="2"/>
              </a:rPr>
              <a:t> </a:t>
            </a:r>
            <a:r>
              <a:rPr lang="en-US" altLang="zh-CN" b="1" dirty="0" smtClean="0">
                <a:solidFill>
                  <a:schemeClr val="folHlink"/>
                </a:solidFill>
                <a:ea typeface="宋体" charset="-122"/>
              </a:rPr>
              <a:t>to be </a:t>
            </a:r>
            <a:r>
              <a:rPr lang="en-US" altLang="zh-CN" b="1" u="sng" dirty="0" smtClean="0">
                <a:solidFill>
                  <a:srgbClr val="FF0000"/>
                </a:solidFill>
                <a:ea typeface="宋体" charset="-122"/>
              </a:rPr>
              <a:t>military strong</a:t>
            </a:r>
            <a:r>
              <a:rPr lang="en-US" altLang="zh-CN" b="1" dirty="0" smtClean="0">
                <a:solidFill>
                  <a:schemeClr val="folHlink"/>
                </a:solidFill>
                <a:ea typeface="宋体" charset="-122"/>
              </a:rPr>
              <a:t>!!!</a:t>
            </a:r>
            <a:endParaRPr lang="en-US" altLang="en-US" b="1" dirty="0" smtClean="0">
              <a:solidFill>
                <a:schemeClr val="folHlink"/>
              </a:solidFill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066800"/>
            <a:ext cx="4038600" cy="56388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u="sng" dirty="0" smtClean="0"/>
              <a:t>Athens</a:t>
            </a:r>
            <a:endParaRPr lang="en-US" altLang="zh-CN" dirty="0" smtClean="0">
              <a:ea typeface="宋体" charset="-12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dirty="0" smtClean="0">
                <a:ea typeface="宋体" charset="-122"/>
              </a:rPr>
              <a:t>merchants, artisans, and farmers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dirty="0" smtClean="0">
                <a:ea typeface="宋体" charset="-122"/>
              </a:rPr>
              <a:t>Sports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dirty="0" smtClean="0">
                <a:ea typeface="宋体" charset="-122"/>
              </a:rPr>
              <a:t>school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dirty="0" smtClean="0">
                <a:ea typeface="宋体" charset="-122"/>
              </a:rPr>
              <a:t>literature, art, , philosophy, and music reached new heights during Pericles’ reign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dirty="0" smtClean="0">
                <a:ea typeface="宋体" charset="-122"/>
              </a:rPr>
              <a:t>strong religious beliefs and respect for democracy</a:t>
            </a:r>
          </a:p>
        </p:txBody>
      </p:sp>
    </p:spTree>
    <p:extLst>
      <p:ext uri="{BB962C8B-B14F-4D97-AF65-F5344CB8AC3E}">
        <p14:creationId xmlns:p14="http://schemas.microsoft.com/office/powerpoint/2010/main" xmlns="" val="126920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  <p:bldP spid="6656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Role in the Persian Wars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990600"/>
            <a:ext cx="4038600" cy="5715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000" u="sng" dirty="0" smtClean="0"/>
              <a:t>Sparta</a:t>
            </a:r>
            <a:endParaRPr lang="en-US" altLang="zh-CN" dirty="0" smtClean="0">
              <a:ea typeface="宋体" charset="-12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dirty="0" smtClean="0">
                <a:ea typeface="宋体" charset="-122"/>
              </a:rPr>
              <a:t>Battle of </a:t>
            </a:r>
            <a:r>
              <a:rPr lang="en-US" altLang="zh-CN" b="1" u="sng" dirty="0" smtClean="0">
                <a:solidFill>
                  <a:srgbClr val="FF0000"/>
                </a:solidFill>
                <a:ea typeface="宋体" charset="-122"/>
              </a:rPr>
              <a:t>Thermopylae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dirty="0" smtClean="0">
                <a:ea typeface="宋体" charset="-122"/>
              </a:rPr>
              <a:t>300 Spartans remained….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dirty="0" smtClean="0">
                <a:ea typeface="宋体" charset="-122"/>
              </a:rPr>
              <a:t>…but were then killed at the pass when a Greek traitor informed the Persians where the Greeks waited.</a:t>
            </a:r>
            <a:endParaRPr lang="en-US" altLang="en-US" dirty="0" smtClean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038600" y="914400"/>
            <a:ext cx="5105400" cy="56388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000" u="sng" dirty="0" smtClean="0"/>
              <a:t>Athens</a:t>
            </a:r>
            <a:endParaRPr lang="en-US" altLang="zh-CN" sz="2400" dirty="0" smtClean="0">
              <a:ea typeface="宋体" charset="-122"/>
            </a:endParaRPr>
          </a:p>
          <a:p>
            <a:pPr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sent warships to help Ionia revolt after their defeat by the Persians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sz="2400" u="sng" dirty="0" smtClean="0">
                <a:ea typeface="宋体" charset="-122"/>
              </a:rPr>
              <a:t>Battle of </a:t>
            </a:r>
            <a:r>
              <a:rPr lang="en-US" altLang="zh-CN" sz="2400" b="1" u="sng" dirty="0" smtClean="0">
                <a:solidFill>
                  <a:srgbClr val="FF0000"/>
                </a:solidFill>
                <a:ea typeface="宋体" charset="-122"/>
              </a:rPr>
              <a:t>Marathon</a:t>
            </a:r>
            <a:r>
              <a:rPr lang="en-US" altLang="zh-CN" sz="2400" u="sng" dirty="0" smtClean="0">
                <a:ea typeface="宋体" charset="-122"/>
              </a:rPr>
              <a:t> (490 B.C.)</a:t>
            </a:r>
            <a:endParaRPr lang="en-US" altLang="zh-CN" sz="2400" dirty="0" smtClean="0">
              <a:ea typeface="宋体" charset="-122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altLang="zh-CN" sz="2000" b="1" dirty="0" smtClean="0">
                <a:solidFill>
                  <a:schemeClr val="folHlink"/>
                </a:solidFill>
                <a:ea typeface="宋体" charset="-122"/>
              </a:rPr>
              <a:t>Greeks won</a:t>
            </a:r>
          </a:p>
          <a:p>
            <a:pPr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v"/>
              <a:defRPr/>
            </a:pPr>
            <a:r>
              <a:rPr lang="en-US" altLang="zh-CN" sz="2400" u="sng" dirty="0" smtClean="0">
                <a:ea typeface="宋体" charset="-122"/>
              </a:rPr>
              <a:t>Battle of </a:t>
            </a:r>
            <a:r>
              <a:rPr lang="en-US" altLang="zh-CN" sz="2400" b="1" u="sng" dirty="0" smtClean="0">
                <a:solidFill>
                  <a:srgbClr val="FF0000"/>
                </a:solidFill>
                <a:ea typeface="宋体" charset="-122"/>
              </a:rPr>
              <a:t>Thermopylae</a:t>
            </a:r>
            <a:r>
              <a:rPr lang="en-US" altLang="zh-CN" sz="2400" u="sng" dirty="0" smtClean="0">
                <a:ea typeface="宋体" charset="-122"/>
              </a:rPr>
              <a:t> (480 B.C.)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zh-CN" sz="2000" b="1" dirty="0" smtClean="0">
                <a:solidFill>
                  <a:srgbClr val="0070C0"/>
                </a:solidFill>
                <a:ea typeface="宋体" charset="-122"/>
              </a:rPr>
              <a:t>Greeks lost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sz="2400" u="sng" dirty="0" smtClean="0">
                <a:ea typeface="宋体" charset="-122"/>
              </a:rPr>
              <a:t>Battle of </a:t>
            </a:r>
            <a:r>
              <a:rPr lang="en-US" altLang="zh-CN" sz="2400" b="1" u="sng" dirty="0" smtClean="0">
                <a:solidFill>
                  <a:srgbClr val="FF0000"/>
                </a:solidFill>
                <a:ea typeface="宋体" charset="-122"/>
              </a:rPr>
              <a:t>Salamis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zh-CN" sz="2000" b="1" dirty="0" smtClean="0">
                <a:solidFill>
                  <a:schemeClr val="folHlink"/>
                </a:solidFill>
                <a:ea typeface="宋体" charset="-122"/>
              </a:rPr>
              <a:t>Greeks won (lighter, faster ships defeated the Persian fleet)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sz="2400" u="sng" dirty="0" smtClean="0">
                <a:ea typeface="宋体" charset="-122"/>
              </a:rPr>
              <a:t>Battle of </a:t>
            </a:r>
            <a:r>
              <a:rPr lang="en-US" altLang="zh-CN" sz="2400" b="1" u="sng" dirty="0" smtClean="0">
                <a:solidFill>
                  <a:srgbClr val="FF0000"/>
                </a:solidFill>
                <a:ea typeface="宋体" charset="-122"/>
              </a:rPr>
              <a:t>Plataea</a:t>
            </a:r>
            <a:r>
              <a:rPr lang="en-US" altLang="zh-CN" sz="2400" u="sng" dirty="0" smtClean="0">
                <a:ea typeface="宋体" charset="-122"/>
              </a:rPr>
              <a:t> (479 B.C.)</a:t>
            </a:r>
            <a:endParaRPr lang="en-US" altLang="zh-CN" sz="2400" dirty="0" smtClean="0">
              <a:ea typeface="宋体" charset="-122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altLang="zh-CN" sz="2000" dirty="0" smtClean="0">
                <a:ea typeface="宋体" charset="-122"/>
              </a:rPr>
              <a:t>Greeks won</a:t>
            </a:r>
          </a:p>
          <a:p>
            <a:pPr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v"/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ea typeface="宋体" charset="-122"/>
              </a:rPr>
              <a:t>all victories were due to their powerful navy</a:t>
            </a:r>
            <a:endParaRPr lang="en-US" altLang="en-US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37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7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7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75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75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  <p:bldP spid="6758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Delian League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066800"/>
            <a:ext cx="3505200" cy="4530725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2400" u="sng" dirty="0" smtClean="0"/>
              <a:t>Sparta 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one of the few city- states that </a:t>
            </a:r>
            <a:r>
              <a:rPr lang="en-US" altLang="zh-CN" sz="2400" b="1" u="sng" dirty="0" smtClean="0">
                <a:solidFill>
                  <a:srgbClr val="FF0000"/>
                </a:solidFill>
                <a:ea typeface="宋体" charset="-122"/>
              </a:rPr>
              <a:t>did not join</a:t>
            </a:r>
            <a:endParaRPr lang="en-US" alt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6861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733800" y="1066800"/>
            <a:ext cx="5410200" cy="56388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2400" u="sng" dirty="0" smtClean="0"/>
              <a:t>Athens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formed a defensive league, or protective group, (Delian League) since Persians still ruled Ionia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once a city-state became a League member, it could not withdrawal unless </a:t>
            </a:r>
            <a:r>
              <a:rPr lang="en-US" altLang="zh-CN" sz="2400" b="1" u="sng" dirty="0" smtClean="0">
                <a:solidFill>
                  <a:srgbClr val="FF0000"/>
                </a:solidFill>
                <a:ea typeface="宋体" charset="-122"/>
              </a:rPr>
              <a:t>all</a:t>
            </a:r>
            <a:r>
              <a:rPr lang="en-US" altLang="zh-CN" sz="2400" dirty="0" smtClean="0">
                <a:ea typeface="宋体" charset="-122"/>
              </a:rPr>
              <a:t> members agreed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common </a:t>
            </a:r>
            <a:r>
              <a:rPr lang="en-US" altLang="zh-CN" sz="2400" b="1" u="sng" dirty="0" smtClean="0">
                <a:solidFill>
                  <a:srgbClr val="FF0000"/>
                </a:solidFill>
                <a:ea typeface="宋体" charset="-122"/>
              </a:rPr>
              <a:t>navy</a:t>
            </a:r>
          </a:p>
          <a:p>
            <a:pPr lvl="1">
              <a:defRPr/>
            </a:pPr>
            <a:r>
              <a:rPr lang="en-US" altLang="zh-CN" sz="2000" dirty="0" smtClean="0">
                <a:ea typeface="宋体" charset="-122"/>
              </a:rPr>
              <a:t>ships built and crewed by Athenians but costs paid by other city-states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Athens gained more and more power over time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02988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  <p:bldP spid="6861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Delian League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990600" y="1066800"/>
            <a:ext cx="7924800" cy="56388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2400" u="sng" dirty="0" smtClean="0"/>
              <a:t>Athens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turned into the </a:t>
            </a:r>
            <a:r>
              <a:rPr lang="en-US" altLang="zh-CN" sz="2400" b="1" u="sng" dirty="0" smtClean="0">
                <a:solidFill>
                  <a:srgbClr val="FF0000"/>
                </a:solidFill>
                <a:ea typeface="宋体" charset="-122"/>
              </a:rPr>
              <a:t>Athenian</a:t>
            </a:r>
            <a:r>
              <a:rPr lang="en-US" altLang="zh-CN" sz="2400" dirty="0" smtClean="0">
                <a:ea typeface="宋体" charset="-122"/>
              </a:rPr>
              <a:t> Empire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Pericles (general/main leader at the time) known as the “first citizen” of Athens</a:t>
            </a:r>
          </a:p>
          <a:p>
            <a:pPr lvl="1">
              <a:defRPr/>
            </a:pPr>
            <a:r>
              <a:rPr lang="en-US" altLang="zh-CN" dirty="0" smtClean="0">
                <a:ea typeface="宋体" charset="-122"/>
              </a:rPr>
              <a:t>He dreamed of Athens as being the 		most beautiful, perfect city </a:t>
            </a:r>
            <a:endParaRPr lang="en-US" altLang="zh-CN" dirty="0">
              <a:ea typeface="宋体" charset="-122"/>
            </a:endParaRPr>
          </a:p>
          <a:p>
            <a:pPr lvl="1">
              <a:defRPr/>
            </a:pPr>
            <a:r>
              <a:rPr lang="en-US" altLang="zh-CN" dirty="0" smtClean="0">
                <a:ea typeface="宋体" charset="-122"/>
                <a:sym typeface="Wingdings" pitchFamily="2" charset="2"/>
              </a:rPr>
              <a:t>He </a:t>
            </a:r>
            <a:r>
              <a:rPr lang="en-US" altLang="zh-CN" dirty="0" smtClean="0">
                <a:ea typeface="宋体" charset="-122"/>
              </a:rPr>
              <a:t>rebuilt palaces and temples on the </a:t>
            </a:r>
            <a:r>
              <a:rPr lang="en-US" altLang="zh-CN" b="1" u="sng" dirty="0" smtClean="0">
                <a:solidFill>
                  <a:srgbClr val="FF0000"/>
                </a:solidFill>
                <a:ea typeface="宋体" charset="-122"/>
              </a:rPr>
              <a:t>Acropolis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altLang="zh-CN" sz="2400" dirty="0" smtClean="0">
                <a:ea typeface="宋体" charset="-122"/>
              </a:rPr>
              <a:t>The </a:t>
            </a:r>
            <a:r>
              <a:rPr lang="en-US" altLang="zh-CN" sz="2400" b="1" u="sng" dirty="0" smtClean="0">
                <a:solidFill>
                  <a:srgbClr val="FF0000"/>
                </a:solidFill>
                <a:ea typeface="宋体" charset="-122"/>
              </a:rPr>
              <a:t>Parthenon</a:t>
            </a:r>
            <a:r>
              <a:rPr lang="en-US" altLang="zh-CN" sz="2400" dirty="0" smtClean="0">
                <a:ea typeface="宋体" charset="-122"/>
              </a:rPr>
              <a:t> (temple of Athena)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altLang="zh-CN" sz="2400" dirty="0" smtClean="0">
                <a:ea typeface="宋体" charset="-122"/>
              </a:rPr>
              <a:t>The </a:t>
            </a:r>
            <a:r>
              <a:rPr lang="en-US" altLang="zh-CN" sz="2400" b="1" u="sng" dirty="0" smtClean="0">
                <a:solidFill>
                  <a:srgbClr val="FF0000"/>
                </a:solidFill>
                <a:ea typeface="宋体" charset="-122"/>
              </a:rPr>
              <a:t>Long Walls</a:t>
            </a:r>
            <a:r>
              <a:rPr lang="en-US" altLang="zh-CN" sz="2400" dirty="0" smtClean="0">
                <a:ea typeface="宋体" charset="-122"/>
              </a:rPr>
              <a:t>—connected Athens to Piraeus (seaport)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art, philosophy, and literature reached new heights during this time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6123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4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4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47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Decline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143000"/>
            <a:ext cx="3733800" cy="5715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u="sng" dirty="0" smtClean="0"/>
              <a:t>Sparta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dirty="0" smtClean="0">
                <a:ea typeface="宋体" charset="-122"/>
              </a:rPr>
              <a:t>Sparta ruled Greece after the </a:t>
            </a:r>
            <a:r>
              <a:rPr lang="en-US" altLang="zh-CN" b="1" u="sng" dirty="0" smtClean="0">
                <a:solidFill>
                  <a:srgbClr val="FF0000"/>
                </a:solidFill>
                <a:ea typeface="宋体" charset="-122"/>
              </a:rPr>
              <a:t>Peloponnesian War</a:t>
            </a:r>
            <a:r>
              <a:rPr lang="en-US" altLang="zh-CN" dirty="0" smtClean="0">
                <a:ea typeface="宋体" charset="-122"/>
              </a:rPr>
              <a:t>—Spartans were harsh rulers who angered the other Greeks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dirty="0" smtClean="0">
                <a:ea typeface="宋体" charset="-122"/>
              </a:rPr>
              <a:t>371 B.C., </a:t>
            </a:r>
            <a:r>
              <a:rPr lang="en-US" altLang="zh-CN" b="1" u="sng" dirty="0" smtClean="0">
                <a:solidFill>
                  <a:srgbClr val="FF0000"/>
                </a:solidFill>
                <a:ea typeface="宋体" charset="-122"/>
              </a:rPr>
              <a:t>Thebes</a:t>
            </a:r>
            <a:r>
              <a:rPr lang="en-US" altLang="zh-CN" dirty="0" smtClean="0">
                <a:ea typeface="宋体" charset="-122"/>
              </a:rPr>
              <a:t> overthrew Spartan rule</a:t>
            </a:r>
            <a:endParaRPr lang="en-US" altLang="en-US" dirty="0" smtClean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886200" y="1066800"/>
            <a:ext cx="5257800" cy="5638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2400" u="sng" dirty="0" smtClean="0"/>
              <a:t>Athens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30-year Peloponnesian War was the start of the end-404 B.C. Athens surrendered to Sparta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War and plague killed many Athenians and thousands of Athenian men became </a:t>
            </a:r>
            <a:r>
              <a:rPr lang="en-US" altLang="zh-CN" sz="2400" b="1" u="sng" dirty="0" smtClean="0">
                <a:solidFill>
                  <a:srgbClr val="FF0000"/>
                </a:solidFill>
                <a:ea typeface="宋体" charset="-122"/>
              </a:rPr>
              <a:t>mercenaries</a:t>
            </a:r>
            <a:r>
              <a:rPr lang="en-US" altLang="zh-CN" sz="2400" dirty="0" smtClean="0">
                <a:ea typeface="宋体" charset="-122"/>
              </a:rPr>
              <a:t> (hired soldiers) who left home.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zh-CN" sz="2400" dirty="0" smtClean="0">
                <a:ea typeface="宋体" charset="-122"/>
              </a:rPr>
              <a:t>Athens revolted and set up a democracy again, but they didn’t have the power they once had 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31962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  <p:bldP spid="6963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Essential Question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How did other Greek city-states contribute to the development of ancient Greece?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01927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 your journals, list </a:t>
            </a:r>
            <a:r>
              <a:rPr lang="en-US" sz="3600" b="1" dirty="0" smtClean="0"/>
              <a:t>two</a:t>
            </a:r>
            <a:r>
              <a:rPr lang="en-US" sz="3600" dirty="0" smtClean="0"/>
              <a:t> advantages and </a:t>
            </a:r>
            <a:r>
              <a:rPr lang="en-US" sz="3600" b="1" dirty="0" smtClean="0"/>
              <a:t>two</a:t>
            </a:r>
            <a:r>
              <a:rPr lang="en-US" sz="3600" dirty="0" smtClean="0"/>
              <a:t> disadvantages of living in a modern city…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810000" cy="254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4038600" cy="269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69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Corinth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7467600" cy="47975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Corinth was a </a:t>
            </a:r>
            <a:r>
              <a:rPr lang="en-US" b="1" u="sng" dirty="0">
                <a:solidFill>
                  <a:srgbClr val="FF0000"/>
                </a:solidFill>
              </a:rPr>
              <a:t>powerful</a:t>
            </a:r>
            <a:r>
              <a:rPr lang="en-US" dirty="0"/>
              <a:t> city-state.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It </a:t>
            </a:r>
            <a:r>
              <a:rPr lang="en-US" dirty="0"/>
              <a:t>was located on the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coast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and was ruled by a </a:t>
            </a:r>
            <a:r>
              <a:rPr lang="en-US" b="1" u="sng" dirty="0">
                <a:solidFill>
                  <a:srgbClr val="FF0000"/>
                </a:solidFill>
              </a:rPr>
              <a:t>king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999" y="2895600"/>
            <a:ext cx="33432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119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Corinth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For a while, they had a huge problem with </a:t>
            </a:r>
            <a:r>
              <a:rPr lang="en-US" b="1" u="sng" dirty="0" smtClean="0">
                <a:solidFill>
                  <a:srgbClr val="FF0000"/>
                </a:solidFill>
              </a:rPr>
              <a:t>unemployment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They </a:t>
            </a:r>
            <a:r>
              <a:rPr lang="en-US" dirty="0"/>
              <a:t>solved this problem by creating </a:t>
            </a:r>
            <a:r>
              <a:rPr lang="en-US" b="1" u="sng" dirty="0">
                <a:solidFill>
                  <a:srgbClr val="FF0000"/>
                </a:solidFill>
              </a:rPr>
              <a:t>public</a:t>
            </a:r>
            <a:r>
              <a:rPr lang="en-US" u="sng" dirty="0"/>
              <a:t> </a:t>
            </a:r>
            <a:r>
              <a:rPr lang="en-US" b="1" u="sng" dirty="0">
                <a:solidFill>
                  <a:srgbClr val="FF0000"/>
                </a:solidFill>
              </a:rPr>
              <a:t>works</a:t>
            </a:r>
            <a:r>
              <a:rPr lang="en-US" dirty="0"/>
              <a:t> </a:t>
            </a:r>
            <a:r>
              <a:rPr lang="en-US" dirty="0" smtClean="0"/>
              <a:t>projects, by building </a:t>
            </a:r>
            <a:r>
              <a:rPr lang="en-US" b="1" u="sng" dirty="0" smtClean="0">
                <a:solidFill>
                  <a:srgbClr val="FF0000"/>
                </a:solidFill>
              </a:rPr>
              <a:t>aqueducts</a:t>
            </a:r>
            <a:r>
              <a:rPr lang="en-US" dirty="0" smtClean="0"/>
              <a:t> which were pipes </a:t>
            </a:r>
            <a:r>
              <a:rPr lang="en-US" dirty="0"/>
              <a:t>that brought fresh </a:t>
            </a:r>
            <a:r>
              <a:rPr lang="en-US" b="1" u="sng" dirty="0">
                <a:solidFill>
                  <a:srgbClr val="FF0000"/>
                </a:solidFill>
              </a:rPr>
              <a:t>water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into the city.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This </a:t>
            </a:r>
            <a:r>
              <a:rPr lang="en-US" dirty="0"/>
              <a:t>put people to work, and solved another </a:t>
            </a:r>
            <a:r>
              <a:rPr lang="en-US" dirty="0" smtClean="0"/>
              <a:t>problem, </a:t>
            </a:r>
            <a:r>
              <a:rPr lang="en-US" dirty="0"/>
              <a:t>the need for enough safe </a:t>
            </a:r>
            <a:r>
              <a:rPr lang="en-US" b="1" u="sng" dirty="0">
                <a:solidFill>
                  <a:srgbClr val="FF0000"/>
                </a:solidFill>
              </a:rPr>
              <a:t>drinking water</a:t>
            </a:r>
            <a:r>
              <a:rPr lang="en-US" dirty="0"/>
              <a:t> to provide to their growing population.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70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Corinth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467600" cy="47975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They created </a:t>
            </a:r>
            <a:r>
              <a:rPr lang="en-US" dirty="0"/>
              <a:t>their own </a:t>
            </a:r>
            <a:r>
              <a:rPr lang="en-US" b="1" u="sng" dirty="0" smtClean="0">
                <a:solidFill>
                  <a:srgbClr val="FF0000"/>
                </a:solidFill>
              </a:rPr>
              <a:t>coins</a:t>
            </a:r>
            <a:r>
              <a:rPr lang="en-US" dirty="0" smtClean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They </a:t>
            </a:r>
            <a:r>
              <a:rPr lang="en-US" dirty="0"/>
              <a:t>opened places where people could </a:t>
            </a:r>
            <a:r>
              <a:rPr lang="en-US" b="1" u="sng" dirty="0">
                <a:solidFill>
                  <a:srgbClr val="FF0000"/>
                </a:solidFill>
              </a:rPr>
              <a:t>trade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their money for Corinthian money so they could pay for goods.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This </a:t>
            </a:r>
            <a:r>
              <a:rPr lang="en-US" dirty="0"/>
              <a:t>was not 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free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service. There was a charge for this. Corinth was one of the largest centers of </a:t>
            </a:r>
            <a:r>
              <a:rPr lang="en-US" b="1" u="sng" dirty="0">
                <a:solidFill>
                  <a:srgbClr val="FF0000"/>
                </a:solidFill>
              </a:rPr>
              <a:t>trade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in ancient Greece.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So </a:t>
            </a:r>
            <a:r>
              <a:rPr lang="en-US" dirty="0"/>
              <a:t>the city made a great deal of money from their money </a:t>
            </a:r>
            <a:r>
              <a:rPr lang="en-US" b="1" u="sng" dirty="0">
                <a:solidFill>
                  <a:srgbClr val="FF0000"/>
                </a:solidFill>
              </a:rPr>
              <a:t>exchange</a:t>
            </a:r>
            <a:r>
              <a:rPr lang="en-US" dirty="0"/>
              <a:t> program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64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Corinth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467600" cy="47975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Corinth felt their </a:t>
            </a:r>
            <a:r>
              <a:rPr lang="en-US" sz="4000" b="1" u="sng" dirty="0">
                <a:solidFill>
                  <a:srgbClr val="FF0000"/>
                </a:solidFill>
              </a:rPr>
              <a:t>schools</a:t>
            </a:r>
            <a:r>
              <a:rPr lang="en-US" sz="4000" dirty="0"/>
              <a:t> were as good as those in </a:t>
            </a:r>
            <a:r>
              <a:rPr lang="en-US" sz="4000" b="1" u="sng" dirty="0" smtClean="0">
                <a:solidFill>
                  <a:srgbClr val="FF0000"/>
                </a:solidFill>
              </a:rPr>
              <a:t>Athens</a:t>
            </a:r>
            <a:r>
              <a:rPr lang="en-US" sz="4000" dirty="0" smtClean="0">
                <a:solidFill>
                  <a:schemeClr val="tx1"/>
                </a:solidFill>
              </a:rPr>
              <a:t>.</a:t>
            </a:r>
            <a:endParaRPr lang="en-US" sz="4000" b="1" u="sng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 smtClean="0"/>
              <a:t> </a:t>
            </a:r>
            <a:r>
              <a:rPr lang="en-US" sz="4000" dirty="0"/>
              <a:t>All boys went to </a:t>
            </a:r>
            <a:r>
              <a:rPr lang="en-US" sz="4000" b="1" u="sng" dirty="0">
                <a:solidFill>
                  <a:srgbClr val="FF0000"/>
                </a:solidFill>
              </a:rPr>
              <a:t>military</a:t>
            </a:r>
            <a:r>
              <a:rPr lang="en-US" sz="4000" dirty="0"/>
              <a:t> school for at least two years after high school.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643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Corinth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467600" cy="47975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Corinth worked at being a </a:t>
            </a:r>
            <a:r>
              <a:rPr lang="en-US" sz="3600" b="1" u="sng" dirty="0">
                <a:solidFill>
                  <a:srgbClr val="FF0000"/>
                </a:solidFill>
              </a:rPr>
              <a:t>leader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in the ancient Greek </a:t>
            </a:r>
            <a:r>
              <a:rPr lang="en-US" sz="3600" dirty="0" smtClean="0"/>
              <a:t>world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 They </a:t>
            </a:r>
            <a:r>
              <a:rPr lang="en-US" sz="3600" dirty="0"/>
              <a:t>were highly </a:t>
            </a:r>
            <a:r>
              <a:rPr lang="en-US" sz="3600" b="1" u="sng" dirty="0">
                <a:solidFill>
                  <a:srgbClr val="FF0000"/>
                </a:solidFill>
              </a:rPr>
              <a:t>respected</a:t>
            </a:r>
            <a:r>
              <a:rPr lang="en-US" sz="3600" dirty="0"/>
              <a:t> by other Greek city-states. 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The </a:t>
            </a:r>
            <a:r>
              <a:rPr lang="en-US" sz="3600" dirty="0"/>
              <a:t>people of Corinth were very </a:t>
            </a:r>
            <a:r>
              <a:rPr lang="en-US" sz="3600" b="1" u="sng" dirty="0">
                <a:solidFill>
                  <a:srgbClr val="FF0000"/>
                </a:solidFill>
              </a:rPr>
              <a:t>proud</a:t>
            </a:r>
            <a:r>
              <a:rPr lang="en-US" sz="3600" dirty="0"/>
              <a:t> of their city-state.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45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Argos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467600" cy="47213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There was a </a:t>
            </a:r>
            <a:r>
              <a:rPr lang="en-US" sz="2800" b="1" u="sng" dirty="0">
                <a:solidFill>
                  <a:srgbClr val="FF0000"/>
                </a:solidFill>
              </a:rPr>
              <a:t>harbor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near the city-state of Argos, but Argos itself was built on a plain.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It </a:t>
            </a:r>
            <a:r>
              <a:rPr lang="en-US" sz="2800" dirty="0"/>
              <a:t>was very </a:t>
            </a:r>
            <a:r>
              <a:rPr lang="en-US" sz="2800" b="1" u="sng" dirty="0">
                <a:solidFill>
                  <a:srgbClr val="FF0000"/>
                </a:solidFill>
              </a:rPr>
              <a:t>hot</a:t>
            </a:r>
            <a:r>
              <a:rPr lang="en-US" sz="2800" dirty="0"/>
              <a:t> in the summer and cold in the winter. The soil was </a:t>
            </a:r>
            <a:r>
              <a:rPr lang="en-US" sz="2800" b="1" u="sng" dirty="0">
                <a:solidFill>
                  <a:srgbClr val="FF0000"/>
                </a:solidFill>
              </a:rPr>
              <a:t>poor</a:t>
            </a:r>
            <a:r>
              <a:rPr lang="en-US" sz="2800" dirty="0"/>
              <a:t>.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T</a:t>
            </a:r>
            <a:r>
              <a:rPr lang="en-US" sz="2800" dirty="0" smtClean="0"/>
              <a:t>hey </a:t>
            </a:r>
            <a:r>
              <a:rPr lang="en-US" sz="2800" dirty="0"/>
              <a:t>became leaders in </a:t>
            </a:r>
            <a:r>
              <a:rPr lang="en-US" sz="2800" b="1" u="sng" dirty="0">
                <a:solidFill>
                  <a:srgbClr val="FF0000"/>
                </a:solidFill>
              </a:rPr>
              <a:t>trade</a:t>
            </a:r>
            <a:r>
              <a:rPr lang="en-US" sz="2800" dirty="0"/>
              <a:t>.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Because </a:t>
            </a:r>
            <a:r>
              <a:rPr lang="en-US" sz="2800" dirty="0"/>
              <a:t>they traded with other Greek city-states, they invented their own </a:t>
            </a:r>
            <a:r>
              <a:rPr lang="en-US" sz="2800" b="1" u="sng" dirty="0">
                <a:solidFill>
                  <a:srgbClr val="FF0000"/>
                </a:solidFill>
              </a:rPr>
              <a:t>coinage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69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Argos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467600" cy="47975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Like all the Greek city-states (except for Sparta), the people of the city-state of Argos built sculptures of athletes with perfect bodies and huge muscles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/>
              <a:t>They wrote </a:t>
            </a:r>
            <a:r>
              <a:rPr lang="en-US" b="1" u="sng" dirty="0">
                <a:solidFill>
                  <a:srgbClr val="FF0000"/>
                </a:solidFill>
              </a:rPr>
              <a:t>plays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They </a:t>
            </a:r>
            <a:r>
              <a:rPr lang="en-US" dirty="0"/>
              <a:t>wrote </a:t>
            </a:r>
            <a:r>
              <a:rPr lang="en-US" b="1" u="sng" dirty="0">
                <a:solidFill>
                  <a:srgbClr val="FF0000"/>
                </a:solidFill>
              </a:rPr>
              <a:t>poetry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/>
              <a:t>Their musicians performed in the open </a:t>
            </a:r>
            <a:r>
              <a:rPr lang="en-US" b="1" u="sng" dirty="0">
                <a:solidFill>
                  <a:srgbClr val="FF0000"/>
                </a:solidFill>
              </a:rPr>
              <a:t>air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arenas.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They </a:t>
            </a:r>
            <a:r>
              <a:rPr lang="en-US" dirty="0"/>
              <a:t>loved the </a:t>
            </a:r>
            <a:r>
              <a:rPr lang="en-US" b="1" u="sng" dirty="0">
                <a:solidFill>
                  <a:srgbClr val="FF0000"/>
                </a:solidFill>
              </a:rPr>
              <a:t>arts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06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Argos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467600" cy="47213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6000" dirty="0" smtClean="0"/>
              <a:t>Most </a:t>
            </a:r>
            <a:r>
              <a:rPr lang="en-US" sz="6000" dirty="0"/>
              <a:t>Greek city-states, like Argos, were ruled by a </a:t>
            </a:r>
            <a:r>
              <a:rPr lang="en-US" sz="6000" b="1" u="sng" dirty="0">
                <a:solidFill>
                  <a:srgbClr val="FF0000"/>
                </a:solidFill>
              </a:rPr>
              <a:t>king</a:t>
            </a:r>
            <a:r>
              <a:rPr lang="en-US" sz="60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871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Thebes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7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It </a:t>
            </a:r>
            <a:r>
              <a:rPr lang="en-US" dirty="0">
                <a:solidFill>
                  <a:schemeClr val="tx1"/>
                </a:solidFill>
              </a:rPr>
              <a:t>was a major </a:t>
            </a:r>
            <a:r>
              <a:rPr lang="en-US" b="1" u="sng" dirty="0">
                <a:solidFill>
                  <a:srgbClr val="FF0000"/>
                </a:solidFill>
              </a:rPr>
              <a:t>rival</a:t>
            </a:r>
            <a:r>
              <a:rPr lang="en-US" dirty="0">
                <a:solidFill>
                  <a:schemeClr val="tx1"/>
                </a:solidFill>
              </a:rPr>
              <a:t> of ancient Athens, and sided with the </a:t>
            </a:r>
            <a:r>
              <a:rPr lang="en-US" b="1" u="sng" dirty="0">
                <a:solidFill>
                  <a:srgbClr val="FF0000"/>
                </a:solidFill>
              </a:rPr>
              <a:t>Persians</a:t>
            </a:r>
            <a:r>
              <a:rPr lang="en-US" dirty="0">
                <a:solidFill>
                  <a:schemeClr val="tx1"/>
                </a:solidFill>
              </a:rPr>
              <a:t> during the 480 BC invasion </a:t>
            </a:r>
            <a:r>
              <a:rPr lang="en-US" dirty="0" smtClean="0">
                <a:solidFill>
                  <a:schemeClr val="tx1"/>
                </a:solidFill>
              </a:rPr>
              <a:t>under Xerxes.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Theban </a:t>
            </a:r>
            <a:r>
              <a:rPr lang="en-US" dirty="0">
                <a:solidFill>
                  <a:schemeClr val="tx1"/>
                </a:solidFill>
              </a:rPr>
              <a:t>forces ended the power </a:t>
            </a: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b="1" u="sng" dirty="0" smtClean="0">
                <a:solidFill>
                  <a:srgbClr val="FF0000"/>
                </a:solidFill>
              </a:rPr>
              <a:t>Sparta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Prior </a:t>
            </a:r>
            <a:r>
              <a:rPr lang="en-US" dirty="0">
                <a:solidFill>
                  <a:schemeClr val="tx1"/>
                </a:solidFill>
              </a:rPr>
              <a:t>to its destruction by </a:t>
            </a:r>
            <a:r>
              <a:rPr lang="en-US" b="1" u="sng" dirty="0">
                <a:solidFill>
                  <a:srgbClr val="FF0000"/>
                </a:solidFill>
              </a:rPr>
              <a:t>Alexander</a:t>
            </a:r>
            <a:r>
              <a:rPr lang="en-US" dirty="0">
                <a:solidFill>
                  <a:schemeClr val="tx1"/>
                </a:solidFill>
              </a:rPr>
              <a:t> in 335 BC, Thebes was a major force in Greek history, and was the most </a:t>
            </a:r>
            <a:r>
              <a:rPr lang="en-US" b="1" u="sng" dirty="0">
                <a:solidFill>
                  <a:srgbClr val="FF0000"/>
                </a:solidFill>
              </a:rPr>
              <a:t>dominant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city-state </a:t>
            </a:r>
            <a:r>
              <a:rPr lang="en-US" dirty="0">
                <a:solidFill>
                  <a:schemeClr val="tx1"/>
                </a:solidFill>
              </a:rPr>
              <a:t>at the time of the </a:t>
            </a:r>
            <a:r>
              <a:rPr lang="en-US" b="1" u="sng" dirty="0">
                <a:solidFill>
                  <a:srgbClr val="FF0000"/>
                </a:solidFill>
              </a:rPr>
              <a:t>Macedonian</a:t>
            </a:r>
            <a:r>
              <a:rPr lang="en-US" dirty="0">
                <a:solidFill>
                  <a:schemeClr val="tx1"/>
                </a:solidFill>
              </a:rPr>
              <a:t> conquest of Greece.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00600"/>
            <a:ext cx="2106613" cy="18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45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Poetry for thought (The Greeks loved </a:t>
            </a:r>
            <a:r>
              <a:rPr lang="en-US" dirty="0" smtClean="0"/>
              <a:t>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525000" cy="4373563"/>
          </a:xfrm>
        </p:spPr>
        <p:txBody>
          <a:bodyPr/>
          <a:lstStyle/>
          <a:p>
            <a:pPr marL="411480" lvl="1" indent="0">
              <a:buNone/>
            </a:pPr>
            <a:r>
              <a:rPr lang="en-US" sz="3200" dirty="0" smtClean="0"/>
              <a:t>A wise, old owl sat on an oak– </a:t>
            </a:r>
          </a:p>
          <a:p>
            <a:pPr marL="411480" lvl="1" indent="0">
              <a:buNone/>
            </a:pPr>
            <a:r>
              <a:rPr lang="en-US" sz="3200" dirty="0" smtClean="0"/>
              <a:t>The more he saw, the less he spoke,</a:t>
            </a:r>
          </a:p>
          <a:p>
            <a:pPr marL="411480" lvl="1" indent="0">
              <a:buNone/>
            </a:pPr>
            <a:r>
              <a:rPr lang="en-US" sz="3200" dirty="0" smtClean="0"/>
              <a:t>The less he spoke, the more he heard,</a:t>
            </a:r>
          </a:p>
          <a:p>
            <a:pPr marL="411480" lvl="1" indent="0">
              <a:buNone/>
            </a:pPr>
            <a:r>
              <a:rPr lang="en-US" sz="3200" dirty="0" smtClean="0"/>
              <a:t>Why can’t we all be like that wise, old bird?</a:t>
            </a:r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r>
              <a:rPr lang="en-US" dirty="0" smtClean="0"/>
              <a:t>	-</a:t>
            </a:r>
            <a:r>
              <a:rPr lang="en-US" i="1" dirty="0" smtClean="0"/>
              <a:t>Old English Poem, Circa 1875, </a:t>
            </a:r>
          </a:p>
          <a:p>
            <a:pPr marL="411480" lvl="1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origin unknown</a:t>
            </a:r>
          </a:p>
          <a:p>
            <a:pPr marL="11430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4800"/>
            <a:ext cx="2362200" cy="246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224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Activator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Discussion</a:t>
            </a:r>
            <a:r>
              <a:rPr lang="en-US" dirty="0" smtClean="0"/>
              <a:t>: What did you come up with and why?</a:t>
            </a:r>
          </a:p>
          <a:p>
            <a:endParaRPr lang="en-US" dirty="0"/>
          </a:p>
          <a:p>
            <a:r>
              <a:rPr lang="en-US" dirty="0" smtClean="0"/>
              <a:t>Greeks lived in city-states. </a:t>
            </a:r>
          </a:p>
          <a:p>
            <a:endParaRPr lang="en-US" dirty="0"/>
          </a:p>
          <a:p>
            <a:r>
              <a:rPr lang="en-US" dirty="0" smtClean="0"/>
              <a:t>As we progress through this Unit of Inquiry, look for the advantages and disadvantages of life in the Greek city-states and write your thoughts down.</a:t>
            </a:r>
          </a:p>
          <a:p>
            <a:endParaRPr lang="en-US" dirty="0"/>
          </a:p>
          <a:p>
            <a:r>
              <a:rPr lang="en-US" b="1" dirty="0" smtClean="0"/>
              <a:t>Whenever you come up with an advantage/disadvantage, you can add it to your list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11927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How was the social and physical structure of a polis unique to each Greek city-state?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0726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Geography of Greece (mountainous and surrounded by the sea) kept the communities </a:t>
            </a:r>
            <a:r>
              <a:rPr lang="en-US" b="1" u="sng" dirty="0" smtClean="0">
                <a:solidFill>
                  <a:srgbClr val="FF0000"/>
                </a:solidFill>
              </a:rPr>
              <a:t>separated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from one another.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They had the same </a:t>
            </a:r>
            <a:r>
              <a:rPr lang="en-US" b="1" u="sng" dirty="0" smtClean="0">
                <a:solidFill>
                  <a:srgbClr val="FF0000"/>
                </a:solidFill>
              </a:rPr>
              <a:t>customs</a:t>
            </a:r>
            <a:r>
              <a:rPr lang="en-US" dirty="0" smtClean="0"/>
              <a:t> and spoke the same </a:t>
            </a:r>
            <a:r>
              <a:rPr lang="en-US" b="1" u="sng" dirty="0" smtClean="0">
                <a:solidFill>
                  <a:srgbClr val="FF0000"/>
                </a:solidFill>
              </a:rPr>
              <a:t>language</a:t>
            </a:r>
            <a:r>
              <a:rPr lang="en-US" dirty="0" smtClean="0"/>
              <a:t> but these people never </a:t>
            </a:r>
            <a:r>
              <a:rPr lang="en-US" b="1" u="sng" dirty="0" smtClean="0">
                <a:solidFill>
                  <a:srgbClr val="C00000"/>
                </a:solidFill>
              </a:rPr>
              <a:t>united</a:t>
            </a:r>
            <a:r>
              <a:rPr lang="en-US" dirty="0" smtClean="0"/>
              <a:t> together into one </a:t>
            </a:r>
            <a:r>
              <a:rPr lang="en-US" b="1" u="sng" dirty="0" smtClean="0">
                <a:solidFill>
                  <a:srgbClr val="FF0000"/>
                </a:solidFill>
              </a:rPr>
              <a:t>country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People developed 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loyalty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the community in which they lived.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652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b="1" dirty="0" smtClean="0"/>
              <a:t>Polis</a:t>
            </a:r>
            <a:r>
              <a:rPr lang="en-US" dirty="0" smtClean="0"/>
              <a:t> or </a:t>
            </a:r>
            <a:r>
              <a:rPr lang="en-US" b="1" u="sng" dirty="0" smtClean="0">
                <a:solidFill>
                  <a:srgbClr val="FF0000"/>
                </a:solidFill>
              </a:rPr>
              <a:t>city state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was the geographic and political center of Greek life.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Each polis was made up of the surrounding lands around a </a:t>
            </a:r>
            <a:r>
              <a:rPr lang="en-US" b="1" u="sng" dirty="0" smtClean="0">
                <a:solidFill>
                  <a:srgbClr val="FF0000"/>
                </a:solidFill>
              </a:rPr>
              <a:t>fortified hill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called an </a:t>
            </a:r>
            <a:r>
              <a:rPr lang="en-US" b="1" dirty="0" smtClean="0"/>
              <a:t>acropolis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At the top of the acropolis, there was a temple of the local patron </a:t>
            </a:r>
            <a:r>
              <a:rPr lang="en-US" b="1" u="sng" dirty="0" smtClean="0">
                <a:solidFill>
                  <a:srgbClr val="FF0000"/>
                </a:solidFill>
              </a:rPr>
              <a:t>god</a:t>
            </a:r>
            <a:r>
              <a:rPr lang="en-US" dirty="0" smtClean="0"/>
              <a:t> that polis.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At the foot of the hill was an open </a:t>
            </a:r>
            <a:r>
              <a:rPr lang="en-US" b="1" u="sng" dirty="0" smtClean="0">
                <a:solidFill>
                  <a:srgbClr val="FF0000"/>
                </a:solidFill>
              </a:rPr>
              <a:t>air market place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called an</a:t>
            </a:r>
            <a:r>
              <a:rPr lang="en-US" b="1" dirty="0" smtClean="0"/>
              <a:t> agora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5" descr="m5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3893127" cy="167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393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The inner part of the polis became the city, the surrounding area farmed the city state.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Each city state had its own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</a:rPr>
              <a:t>government and laws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9762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57193</TotalTime>
  <Words>2408</Words>
  <Application>Microsoft Office PowerPoint</Application>
  <PresentationFormat>On-screen Show (4:3)</PresentationFormat>
  <Paragraphs>329</Paragraphs>
  <Slides>49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Apothecary</vt:lpstr>
      <vt:lpstr>The Polis (Greek City State)</vt:lpstr>
      <vt:lpstr>Unit Essential Question</vt:lpstr>
      <vt:lpstr>Unit Vocabulary</vt:lpstr>
      <vt:lpstr>Activator</vt:lpstr>
      <vt:lpstr>Activator Continued</vt:lpstr>
      <vt:lpstr>Lesson Essential Question</vt:lpstr>
      <vt:lpstr>Greece</vt:lpstr>
      <vt:lpstr>Polis</vt:lpstr>
      <vt:lpstr>City states</vt:lpstr>
      <vt:lpstr>Citizens</vt:lpstr>
      <vt:lpstr>Citizens</vt:lpstr>
      <vt:lpstr> </vt:lpstr>
      <vt:lpstr>Warm-up Answer</vt:lpstr>
      <vt:lpstr>Political Analytical tools </vt:lpstr>
      <vt:lpstr>Activation</vt:lpstr>
      <vt:lpstr>Monday, October 17th 2016</vt:lpstr>
      <vt:lpstr>Warm-up response</vt:lpstr>
      <vt:lpstr>Lesson Essential Question</vt:lpstr>
      <vt:lpstr>K-W-L chart (Think-Pair-Share) Topic: Sparta vs. Athens</vt:lpstr>
      <vt:lpstr>Lesson Essential Question</vt:lpstr>
      <vt:lpstr>Sparta vs. Athens</vt:lpstr>
      <vt:lpstr>Location</vt:lpstr>
      <vt:lpstr>Military</vt:lpstr>
      <vt:lpstr>Citizenship</vt:lpstr>
      <vt:lpstr>Babies</vt:lpstr>
      <vt:lpstr>Government</vt:lpstr>
      <vt:lpstr>Government</vt:lpstr>
      <vt:lpstr>Government</vt:lpstr>
      <vt:lpstr>Government</vt:lpstr>
      <vt:lpstr>Boys</vt:lpstr>
      <vt:lpstr>Men</vt:lpstr>
      <vt:lpstr>Women</vt:lpstr>
      <vt:lpstr>Social Classes</vt:lpstr>
      <vt:lpstr>Culture-Jobs/Arts/Entertainment</vt:lpstr>
      <vt:lpstr>Role in the Persian Wars</vt:lpstr>
      <vt:lpstr>Delian League</vt:lpstr>
      <vt:lpstr>Delian League</vt:lpstr>
      <vt:lpstr>Decline</vt:lpstr>
      <vt:lpstr>Lesson Essential Question</vt:lpstr>
      <vt:lpstr>Corinth</vt:lpstr>
      <vt:lpstr>Corinth</vt:lpstr>
      <vt:lpstr>Corinth</vt:lpstr>
      <vt:lpstr>Corinth</vt:lpstr>
      <vt:lpstr>Corinth</vt:lpstr>
      <vt:lpstr>Argos</vt:lpstr>
      <vt:lpstr>Argos</vt:lpstr>
      <vt:lpstr>Argos</vt:lpstr>
      <vt:lpstr>Thebes</vt:lpstr>
      <vt:lpstr>Poetry for thought (The Greeks loved it)</vt:lpstr>
    </vt:vector>
  </TitlesOfParts>
  <Company>Central Dauphin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Greek City State</dc:title>
  <dc:creator>End User</dc:creator>
  <cp:lastModifiedBy>Toby</cp:lastModifiedBy>
  <cp:revision>759</cp:revision>
  <cp:lastPrinted>2015-11-12T12:33:43Z</cp:lastPrinted>
  <dcterms:created xsi:type="dcterms:W3CDTF">2015-03-26T17:47:30Z</dcterms:created>
  <dcterms:modified xsi:type="dcterms:W3CDTF">2016-10-25T07:40:20Z</dcterms:modified>
</cp:coreProperties>
</file>