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sldIdLst>
    <p:sldId id="256" r:id="rId2"/>
    <p:sldId id="257" r:id="rId3"/>
    <p:sldId id="258" r:id="rId4"/>
    <p:sldId id="259" r:id="rId5"/>
    <p:sldId id="260" r:id="rId6"/>
    <p:sldId id="310" r:id="rId7"/>
    <p:sldId id="261" r:id="rId8"/>
    <p:sldId id="263" r:id="rId9"/>
    <p:sldId id="311"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312" r:id="rId32"/>
    <p:sldId id="285" r:id="rId33"/>
    <p:sldId id="286" r:id="rId34"/>
    <p:sldId id="287" r:id="rId35"/>
    <p:sldId id="288" r:id="rId36"/>
    <p:sldId id="313" r:id="rId37"/>
    <p:sldId id="289" r:id="rId38"/>
    <p:sldId id="314"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346" y="-115"/>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zh-CN" altLang="zh-CN"/>
          </a:p>
        </p:txBody>
      </p:sp>
      <p:sp>
        <p:nvSpPr>
          <p:cNvPr id="5" name="Rectangle 5"/>
          <p:cNvSpPr>
            <a:spLocks noGrp="1" noChangeArrowheads="1"/>
          </p:cNvSpPr>
          <p:nvPr>
            <p:ph type="ftr" sz="quarter" idx="11"/>
          </p:nvPr>
        </p:nvSpPr>
        <p:spPr>
          <a:ln/>
        </p:spPr>
        <p:txBody>
          <a:bodyPr/>
          <a:lstStyle>
            <a:lvl1pPr>
              <a:defRPr/>
            </a:lvl1pPr>
          </a:lstStyle>
          <a:p>
            <a:endParaRPr lang="zh-CN" altLang="zh-CN"/>
          </a:p>
        </p:txBody>
      </p:sp>
      <p:sp>
        <p:nvSpPr>
          <p:cNvPr id="6" name="Rectangle 6"/>
          <p:cNvSpPr>
            <a:spLocks noGrp="1" noChangeArrowheads="1"/>
          </p:cNvSpPr>
          <p:nvPr>
            <p:ph type="sldNum" sz="quarter" idx="12"/>
          </p:nvPr>
        </p:nvSpPr>
        <p:spPr>
          <a:ln/>
        </p:spPr>
        <p:txBody>
          <a:bodyPr/>
          <a:lstStyle>
            <a:lvl1pPr>
              <a:defRPr/>
            </a:lvl1pPr>
          </a:lstStyle>
          <a:p>
            <a:fld id="{16E95A4D-6674-4890-986F-7F7282AB28D0}"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zh-CN" altLang="zh-CN"/>
          </a:p>
        </p:txBody>
      </p:sp>
      <p:sp>
        <p:nvSpPr>
          <p:cNvPr id="5" name="Rectangle 5"/>
          <p:cNvSpPr>
            <a:spLocks noGrp="1" noChangeArrowheads="1"/>
          </p:cNvSpPr>
          <p:nvPr>
            <p:ph type="ftr" sz="quarter" idx="11"/>
          </p:nvPr>
        </p:nvSpPr>
        <p:spPr>
          <a:ln/>
        </p:spPr>
        <p:txBody>
          <a:bodyPr/>
          <a:lstStyle>
            <a:lvl1pPr>
              <a:defRPr/>
            </a:lvl1pPr>
          </a:lstStyle>
          <a:p>
            <a:endParaRPr lang="zh-CN" altLang="zh-CN"/>
          </a:p>
        </p:txBody>
      </p:sp>
      <p:sp>
        <p:nvSpPr>
          <p:cNvPr id="6" name="Rectangle 6"/>
          <p:cNvSpPr>
            <a:spLocks noGrp="1" noChangeArrowheads="1"/>
          </p:cNvSpPr>
          <p:nvPr>
            <p:ph type="sldNum" sz="quarter" idx="12"/>
          </p:nvPr>
        </p:nvSpPr>
        <p:spPr>
          <a:ln/>
        </p:spPr>
        <p:txBody>
          <a:bodyPr/>
          <a:lstStyle>
            <a:lvl1pPr>
              <a:defRPr/>
            </a:lvl1pPr>
          </a:lstStyle>
          <a:p>
            <a:fld id="{230CE0ED-12D6-4E56-9BDC-0BD90BDC6C85}" type="slidenum">
              <a:rPr lang="en-US" altLang="zh-CN"/>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zh-CN" altLang="zh-CN"/>
          </a:p>
        </p:txBody>
      </p:sp>
      <p:sp>
        <p:nvSpPr>
          <p:cNvPr id="5" name="Rectangle 5"/>
          <p:cNvSpPr>
            <a:spLocks noGrp="1" noChangeArrowheads="1"/>
          </p:cNvSpPr>
          <p:nvPr>
            <p:ph type="ftr" sz="quarter" idx="11"/>
          </p:nvPr>
        </p:nvSpPr>
        <p:spPr>
          <a:ln/>
        </p:spPr>
        <p:txBody>
          <a:bodyPr/>
          <a:lstStyle>
            <a:lvl1pPr>
              <a:defRPr/>
            </a:lvl1pPr>
          </a:lstStyle>
          <a:p>
            <a:endParaRPr lang="zh-CN" altLang="zh-CN"/>
          </a:p>
        </p:txBody>
      </p:sp>
      <p:sp>
        <p:nvSpPr>
          <p:cNvPr id="6" name="Rectangle 6"/>
          <p:cNvSpPr>
            <a:spLocks noGrp="1" noChangeArrowheads="1"/>
          </p:cNvSpPr>
          <p:nvPr>
            <p:ph type="sldNum" sz="quarter" idx="12"/>
          </p:nvPr>
        </p:nvSpPr>
        <p:spPr>
          <a:ln/>
        </p:spPr>
        <p:txBody>
          <a:bodyPr/>
          <a:lstStyle>
            <a:lvl1pPr>
              <a:defRPr/>
            </a:lvl1pPr>
          </a:lstStyle>
          <a:p>
            <a:fld id="{98485B49-E93A-4026-A0F8-CF1D1AF6ED0A}"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zh-CN" altLang="zh-CN"/>
          </a:p>
        </p:txBody>
      </p:sp>
      <p:sp>
        <p:nvSpPr>
          <p:cNvPr id="5" name="Rectangle 5"/>
          <p:cNvSpPr>
            <a:spLocks noGrp="1" noChangeArrowheads="1"/>
          </p:cNvSpPr>
          <p:nvPr>
            <p:ph type="ftr" sz="quarter" idx="11"/>
          </p:nvPr>
        </p:nvSpPr>
        <p:spPr>
          <a:ln/>
        </p:spPr>
        <p:txBody>
          <a:bodyPr/>
          <a:lstStyle>
            <a:lvl1pPr>
              <a:defRPr/>
            </a:lvl1pPr>
          </a:lstStyle>
          <a:p>
            <a:endParaRPr lang="zh-CN" altLang="zh-CN"/>
          </a:p>
        </p:txBody>
      </p:sp>
      <p:sp>
        <p:nvSpPr>
          <p:cNvPr id="6" name="Rectangle 6"/>
          <p:cNvSpPr>
            <a:spLocks noGrp="1" noChangeArrowheads="1"/>
          </p:cNvSpPr>
          <p:nvPr>
            <p:ph type="sldNum" sz="quarter" idx="12"/>
          </p:nvPr>
        </p:nvSpPr>
        <p:spPr>
          <a:ln/>
        </p:spPr>
        <p:txBody>
          <a:bodyPr/>
          <a:lstStyle>
            <a:lvl1pPr>
              <a:defRPr/>
            </a:lvl1pPr>
          </a:lstStyle>
          <a:p>
            <a:fld id="{70BDE5F9-6C5A-47B2-BBBA-DFE64DACB24F}"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zh-CN" altLang="zh-CN"/>
          </a:p>
        </p:txBody>
      </p:sp>
      <p:sp>
        <p:nvSpPr>
          <p:cNvPr id="5" name="Rectangle 5"/>
          <p:cNvSpPr>
            <a:spLocks noGrp="1" noChangeArrowheads="1"/>
          </p:cNvSpPr>
          <p:nvPr>
            <p:ph type="ftr" sz="quarter" idx="11"/>
          </p:nvPr>
        </p:nvSpPr>
        <p:spPr>
          <a:ln/>
        </p:spPr>
        <p:txBody>
          <a:bodyPr/>
          <a:lstStyle>
            <a:lvl1pPr>
              <a:defRPr/>
            </a:lvl1pPr>
          </a:lstStyle>
          <a:p>
            <a:endParaRPr lang="zh-CN" altLang="zh-CN"/>
          </a:p>
        </p:txBody>
      </p:sp>
      <p:sp>
        <p:nvSpPr>
          <p:cNvPr id="6" name="Rectangle 6"/>
          <p:cNvSpPr>
            <a:spLocks noGrp="1" noChangeArrowheads="1"/>
          </p:cNvSpPr>
          <p:nvPr>
            <p:ph type="sldNum" sz="quarter" idx="12"/>
          </p:nvPr>
        </p:nvSpPr>
        <p:spPr>
          <a:ln/>
        </p:spPr>
        <p:txBody>
          <a:bodyPr/>
          <a:lstStyle>
            <a:lvl1pPr>
              <a:defRPr/>
            </a:lvl1pPr>
          </a:lstStyle>
          <a:p>
            <a:fld id="{E37B441F-F9B9-42E7-8DB2-B54B377CF278}"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zh-CN" altLang="zh-CN"/>
          </a:p>
        </p:txBody>
      </p:sp>
      <p:sp>
        <p:nvSpPr>
          <p:cNvPr id="6" name="Rectangle 5"/>
          <p:cNvSpPr>
            <a:spLocks noGrp="1" noChangeArrowheads="1"/>
          </p:cNvSpPr>
          <p:nvPr>
            <p:ph type="ftr" sz="quarter" idx="11"/>
          </p:nvPr>
        </p:nvSpPr>
        <p:spPr>
          <a:ln/>
        </p:spPr>
        <p:txBody>
          <a:bodyPr/>
          <a:lstStyle>
            <a:lvl1pPr>
              <a:defRPr/>
            </a:lvl1pPr>
          </a:lstStyle>
          <a:p>
            <a:endParaRPr lang="zh-CN" altLang="zh-CN"/>
          </a:p>
        </p:txBody>
      </p:sp>
      <p:sp>
        <p:nvSpPr>
          <p:cNvPr id="7" name="Rectangle 6"/>
          <p:cNvSpPr>
            <a:spLocks noGrp="1" noChangeArrowheads="1"/>
          </p:cNvSpPr>
          <p:nvPr>
            <p:ph type="sldNum" sz="quarter" idx="12"/>
          </p:nvPr>
        </p:nvSpPr>
        <p:spPr>
          <a:ln/>
        </p:spPr>
        <p:txBody>
          <a:bodyPr/>
          <a:lstStyle>
            <a:lvl1pPr>
              <a:defRPr/>
            </a:lvl1pPr>
          </a:lstStyle>
          <a:p>
            <a:fld id="{989EC8CA-104A-43EF-A6B3-890A86CA65C9}" type="slidenum">
              <a:rPr lang="en-US" altLang="zh-CN"/>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zh-CN" altLang="zh-CN"/>
          </a:p>
        </p:txBody>
      </p:sp>
      <p:sp>
        <p:nvSpPr>
          <p:cNvPr id="8" name="Rectangle 5"/>
          <p:cNvSpPr>
            <a:spLocks noGrp="1" noChangeArrowheads="1"/>
          </p:cNvSpPr>
          <p:nvPr>
            <p:ph type="ftr" sz="quarter" idx="11"/>
          </p:nvPr>
        </p:nvSpPr>
        <p:spPr>
          <a:ln/>
        </p:spPr>
        <p:txBody>
          <a:bodyPr/>
          <a:lstStyle>
            <a:lvl1pPr>
              <a:defRPr/>
            </a:lvl1pPr>
          </a:lstStyle>
          <a:p>
            <a:endParaRPr lang="zh-CN" altLang="zh-CN"/>
          </a:p>
        </p:txBody>
      </p:sp>
      <p:sp>
        <p:nvSpPr>
          <p:cNvPr id="9" name="Rectangle 6"/>
          <p:cNvSpPr>
            <a:spLocks noGrp="1" noChangeArrowheads="1"/>
          </p:cNvSpPr>
          <p:nvPr>
            <p:ph type="sldNum" sz="quarter" idx="12"/>
          </p:nvPr>
        </p:nvSpPr>
        <p:spPr>
          <a:ln/>
        </p:spPr>
        <p:txBody>
          <a:bodyPr/>
          <a:lstStyle>
            <a:lvl1pPr>
              <a:defRPr/>
            </a:lvl1pPr>
          </a:lstStyle>
          <a:p>
            <a:fld id="{3414A9CE-112C-452E-8E93-F65C853080C0}" type="slidenum">
              <a:rPr lang="en-US" altLang="zh-CN"/>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zh-CN" altLang="zh-CN"/>
          </a:p>
        </p:txBody>
      </p:sp>
      <p:sp>
        <p:nvSpPr>
          <p:cNvPr id="4" name="Rectangle 5"/>
          <p:cNvSpPr>
            <a:spLocks noGrp="1" noChangeArrowheads="1"/>
          </p:cNvSpPr>
          <p:nvPr>
            <p:ph type="ftr" sz="quarter" idx="11"/>
          </p:nvPr>
        </p:nvSpPr>
        <p:spPr>
          <a:ln/>
        </p:spPr>
        <p:txBody>
          <a:bodyPr/>
          <a:lstStyle>
            <a:lvl1pPr>
              <a:defRPr/>
            </a:lvl1pPr>
          </a:lstStyle>
          <a:p>
            <a:endParaRPr lang="zh-CN" altLang="zh-CN"/>
          </a:p>
        </p:txBody>
      </p:sp>
      <p:sp>
        <p:nvSpPr>
          <p:cNvPr id="5" name="Rectangle 6"/>
          <p:cNvSpPr>
            <a:spLocks noGrp="1" noChangeArrowheads="1"/>
          </p:cNvSpPr>
          <p:nvPr>
            <p:ph type="sldNum" sz="quarter" idx="12"/>
          </p:nvPr>
        </p:nvSpPr>
        <p:spPr>
          <a:ln/>
        </p:spPr>
        <p:txBody>
          <a:bodyPr/>
          <a:lstStyle>
            <a:lvl1pPr>
              <a:defRPr/>
            </a:lvl1pPr>
          </a:lstStyle>
          <a:p>
            <a:fld id="{35A02F0C-927E-467D-B12A-8DEC27C311FA}" type="slidenum">
              <a:rPr lang="en-US" altLang="zh-CN"/>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zh-CN" altLang="zh-CN"/>
          </a:p>
        </p:txBody>
      </p:sp>
      <p:sp>
        <p:nvSpPr>
          <p:cNvPr id="3" name="Rectangle 5"/>
          <p:cNvSpPr>
            <a:spLocks noGrp="1" noChangeArrowheads="1"/>
          </p:cNvSpPr>
          <p:nvPr>
            <p:ph type="ftr" sz="quarter" idx="11"/>
          </p:nvPr>
        </p:nvSpPr>
        <p:spPr>
          <a:ln/>
        </p:spPr>
        <p:txBody>
          <a:bodyPr/>
          <a:lstStyle>
            <a:lvl1pPr>
              <a:defRPr/>
            </a:lvl1pPr>
          </a:lstStyle>
          <a:p>
            <a:endParaRPr lang="zh-CN" altLang="zh-CN"/>
          </a:p>
        </p:txBody>
      </p:sp>
      <p:sp>
        <p:nvSpPr>
          <p:cNvPr id="4" name="Rectangle 6"/>
          <p:cNvSpPr>
            <a:spLocks noGrp="1" noChangeArrowheads="1"/>
          </p:cNvSpPr>
          <p:nvPr>
            <p:ph type="sldNum" sz="quarter" idx="12"/>
          </p:nvPr>
        </p:nvSpPr>
        <p:spPr>
          <a:ln/>
        </p:spPr>
        <p:txBody>
          <a:bodyPr/>
          <a:lstStyle>
            <a:lvl1pPr>
              <a:defRPr/>
            </a:lvl1pPr>
          </a:lstStyle>
          <a:p>
            <a:fld id="{158C4E98-8E1B-44A4-B064-FF2BE5901BE0}"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zh-CN" altLang="zh-CN"/>
          </a:p>
        </p:txBody>
      </p:sp>
      <p:sp>
        <p:nvSpPr>
          <p:cNvPr id="6" name="Rectangle 5"/>
          <p:cNvSpPr>
            <a:spLocks noGrp="1" noChangeArrowheads="1"/>
          </p:cNvSpPr>
          <p:nvPr>
            <p:ph type="ftr" sz="quarter" idx="11"/>
          </p:nvPr>
        </p:nvSpPr>
        <p:spPr>
          <a:ln/>
        </p:spPr>
        <p:txBody>
          <a:bodyPr/>
          <a:lstStyle>
            <a:lvl1pPr>
              <a:defRPr/>
            </a:lvl1pPr>
          </a:lstStyle>
          <a:p>
            <a:endParaRPr lang="zh-CN" altLang="zh-CN"/>
          </a:p>
        </p:txBody>
      </p:sp>
      <p:sp>
        <p:nvSpPr>
          <p:cNvPr id="7" name="Rectangle 6"/>
          <p:cNvSpPr>
            <a:spLocks noGrp="1" noChangeArrowheads="1"/>
          </p:cNvSpPr>
          <p:nvPr>
            <p:ph type="sldNum" sz="quarter" idx="12"/>
          </p:nvPr>
        </p:nvSpPr>
        <p:spPr>
          <a:ln/>
        </p:spPr>
        <p:txBody>
          <a:bodyPr/>
          <a:lstStyle>
            <a:lvl1pPr>
              <a:defRPr/>
            </a:lvl1pPr>
          </a:lstStyle>
          <a:p>
            <a:fld id="{6B41452B-CB69-4B60-BA4E-186742A88663}"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zh-CN" altLang="zh-CN"/>
          </a:p>
        </p:txBody>
      </p:sp>
      <p:sp>
        <p:nvSpPr>
          <p:cNvPr id="6" name="Rectangle 5"/>
          <p:cNvSpPr>
            <a:spLocks noGrp="1" noChangeArrowheads="1"/>
          </p:cNvSpPr>
          <p:nvPr>
            <p:ph type="ftr" sz="quarter" idx="11"/>
          </p:nvPr>
        </p:nvSpPr>
        <p:spPr>
          <a:ln/>
        </p:spPr>
        <p:txBody>
          <a:bodyPr/>
          <a:lstStyle>
            <a:lvl1pPr>
              <a:defRPr/>
            </a:lvl1pPr>
          </a:lstStyle>
          <a:p>
            <a:endParaRPr lang="zh-CN" altLang="zh-CN"/>
          </a:p>
        </p:txBody>
      </p:sp>
      <p:sp>
        <p:nvSpPr>
          <p:cNvPr id="7" name="Rectangle 6"/>
          <p:cNvSpPr>
            <a:spLocks noGrp="1" noChangeArrowheads="1"/>
          </p:cNvSpPr>
          <p:nvPr>
            <p:ph type="sldNum" sz="quarter" idx="12"/>
          </p:nvPr>
        </p:nvSpPr>
        <p:spPr>
          <a:ln/>
        </p:spPr>
        <p:txBody>
          <a:bodyPr/>
          <a:lstStyle>
            <a:lvl1pPr>
              <a:defRPr/>
            </a:lvl1pPr>
          </a:lstStyle>
          <a:p>
            <a:fld id="{7B17FD78-31EF-42B9-A099-1806D36DEC9C}" type="slidenum">
              <a:rPr lang="en-US" altLang="zh-CN"/>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0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zh-CN" altLang="zh-CN"/>
          </a:p>
        </p:txBody>
      </p:sp>
      <p:sp>
        <p:nvSpPr>
          <p:cNvPr id="409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zh-CN" altLang="zh-CN"/>
          </a:p>
        </p:txBody>
      </p:sp>
      <p:sp>
        <p:nvSpPr>
          <p:cNvPr id="409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宋体" pitchFamily="2" charset="-122"/>
              </a:defRPr>
            </a:lvl1pPr>
          </a:lstStyle>
          <a:p>
            <a:fld id="{FD1B01DA-4E5F-4776-B56D-297CBB92E6D4}"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09600" y="381000"/>
            <a:ext cx="7772400" cy="1470025"/>
          </a:xfrm>
        </p:spPr>
        <p:txBody>
          <a:bodyPr/>
          <a:lstStyle/>
          <a:p>
            <a:pPr eaLnBrk="1" hangingPunct="1"/>
            <a:r>
              <a:rPr lang="en-US" altLang="zh-CN" smtClean="0">
                <a:latin typeface="Times New Roman" pitchFamily="18" charset="0"/>
                <a:ea typeface="宋体" pitchFamily="2" charset="-122"/>
              </a:rPr>
              <a:t>Unit 2:  The Fertile Crescent</a:t>
            </a:r>
            <a:br>
              <a:rPr lang="en-US" altLang="zh-CN" smtClean="0">
                <a:latin typeface="Times New Roman" pitchFamily="18" charset="0"/>
                <a:ea typeface="宋体" pitchFamily="2" charset="-122"/>
              </a:rPr>
            </a:br>
            <a:r>
              <a:rPr lang="en-US" altLang="zh-CN" smtClean="0">
                <a:latin typeface="Times New Roman" pitchFamily="18" charset="0"/>
                <a:ea typeface="宋体" pitchFamily="2" charset="-122"/>
              </a:rPr>
              <a:t>Part 1:  Mesopotamia</a:t>
            </a:r>
          </a:p>
        </p:txBody>
      </p:sp>
      <p:pic>
        <p:nvPicPr>
          <p:cNvPr id="12291" name="Picture 4" descr="mesopotamia_map"/>
          <p:cNvPicPr>
            <a:picLocks noChangeAspect="1" noChangeArrowheads="1"/>
          </p:cNvPicPr>
          <p:nvPr/>
        </p:nvPicPr>
        <p:blipFill>
          <a:blip r:embed="rId2"/>
          <a:srcRect/>
          <a:stretch>
            <a:fillRect/>
          </a:stretch>
        </p:blipFill>
        <p:spPr bwMode="auto">
          <a:xfrm>
            <a:off x="533400" y="1981200"/>
            <a:ext cx="8229600" cy="465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zh-CN" sz="4000" smtClean="0">
                <a:latin typeface="Times New Roman" pitchFamily="18" charset="0"/>
                <a:ea typeface="宋体" pitchFamily="2" charset="-122"/>
              </a:rPr>
              <a:t>H.  The Sumerians were the first people to do what?</a:t>
            </a:r>
            <a:r>
              <a:rPr lang="en-US" altLang="zh-CN" sz="4000" smtClean="0">
                <a:ea typeface="宋体" pitchFamily="2" charset="-122"/>
              </a:rPr>
              <a:t> </a:t>
            </a:r>
          </a:p>
        </p:txBody>
      </p:sp>
      <p:sp>
        <p:nvSpPr>
          <p:cNvPr id="11267" name="Rectangle 3"/>
          <p:cNvSpPr>
            <a:spLocks noGrp="1" noChangeArrowheads="1"/>
          </p:cNvSpPr>
          <p:nvPr>
            <p:ph type="body" idx="1"/>
          </p:nvPr>
        </p:nvSpPr>
        <p:spPr/>
        <p:txBody>
          <a:bodyPr/>
          <a:lstStyle/>
          <a:p>
            <a:pPr marL="609600" indent="-609600" algn="ctr" eaLnBrk="1" hangingPunct="1">
              <a:buFontTx/>
              <a:buNone/>
            </a:pPr>
            <a:r>
              <a:rPr lang="en-US" altLang="zh-CN" u="sng" smtClean="0">
                <a:latin typeface="Times New Roman" pitchFamily="18" charset="0"/>
                <a:ea typeface="宋体" pitchFamily="2" charset="-122"/>
              </a:rPr>
              <a:t>The Sumerians were the first people to control their environment.  </a:t>
            </a:r>
            <a:endParaRPr lang="en-US" altLang="zh-CN" smtClean="0">
              <a:latin typeface="Times New Roman" pitchFamily="18" charset="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 calcmode="lin" valueType="num">
                                      <p:cBhvr additive="base">
                                        <p:cTn id="13"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zh-CN" sz="4000" smtClean="0">
                <a:latin typeface="Times New Roman" pitchFamily="18" charset="0"/>
                <a:ea typeface="宋体" pitchFamily="2" charset="-122"/>
              </a:rPr>
              <a:t>I.  What did the Tigris and Euphrates do each spring?</a:t>
            </a:r>
            <a:r>
              <a:rPr lang="en-US" altLang="zh-CN" sz="4000" smtClean="0">
                <a:ea typeface="宋体" pitchFamily="2" charset="-122"/>
              </a:rPr>
              <a:t> </a:t>
            </a:r>
          </a:p>
        </p:txBody>
      </p:sp>
      <p:sp>
        <p:nvSpPr>
          <p:cNvPr id="12291" name="Rectangle 3"/>
          <p:cNvSpPr>
            <a:spLocks noGrp="1" noChangeArrowheads="1"/>
          </p:cNvSpPr>
          <p:nvPr>
            <p:ph type="body" idx="1"/>
          </p:nvPr>
        </p:nvSpPr>
        <p:spPr/>
        <p:txBody>
          <a:bodyPr/>
          <a:lstStyle/>
          <a:p>
            <a:pPr marL="609600" indent="-609600" algn="ctr" eaLnBrk="1" hangingPunct="1">
              <a:buFontTx/>
              <a:buNone/>
            </a:pPr>
            <a:r>
              <a:rPr lang="en-US" altLang="zh-CN" u="sng" smtClean="0">
                <a:latin typeface="Times New Roman" pitchFamily="18" charset="0"/>
                <a:ea typeface="宋体" pitchFamily="2" charset="-122"/>
              </a:rPr>
              <a:t>The rivers would flood.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1000" fill="hold"/>
                                        <p:tgtEl>
                                          <p:spTgt spid="12290"/>
                                        </p:tgtEl>
                                        <p:attrNameLst>
                                          <p:attrName>ppt_w</p:attrName>
                                        </p:attrNameLst>
                                      </p:cBhvr>
                                      <p:tavLst>
                                        <p:tav tm="0">
                                          <p:val>
                                            <p:fltVal val="0"/>
                                          </p:val>
                                        </p:tav>
                                        <p:tav tm="100000">
                                          <p:val>
                                            <p:strVal val="#ppt_w"/>
                                          </p:val>
                                        </p:tav>
                                      </p:tavLst>
                                    </p:anim>
                                    <p:anim calcmode="lin" valueType="num">
                                      <p:cBhvr>
                                        <p:cTn id="8" dur="1000" fill="hold"/>
                                        <p:tgtEl>
                                          <p:spTgt spid="1229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91">
                                            <p:txEl>
                                              <p:pRg st="0" end="0"/>
                                            </p:txEl>
                                          </p:spTgt>
                                        </p:tgtEl>
                                        <p:attrNameLst>
                                          <p:attrName>style.visibility</p:attrName>
                                        </p:attrNameLst>
                                      </p:cBhvr>
                                      <p:to>
                                        <p:strVal val="visible"/>
                                      </p:to>
                                    </p:set>
                                    <p:anim calcmode="lin" valueType="num">
                                      <p:cBhvr additive="base">
                                        <p:cTn id="13"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marL="838200" indent="-838200" eaLnBrk="1" hangingPunct="1"/>
            <a:r>
              <a:rPr lang="en-US" altLang="zh-CN" sz="3600" smtClean="0">
                <a:latin typeface="Times New Roman" pitchFamily="18" charset="0"/>
                <a:ea typeface="宋体" pitchFamily="2" charset="-122"/>
              </a:rPr>
              <a:t>J.  How did the Sumerians control their environment?</a:t>
            </a:r>
            <a:br>
              <a:rPr lang="en-US" altLang="zh-CN" sz="3600" smtClean="0">
                <a:latin typeface="Times New Roman" pitchFamily="18" charset="0"/>
                <a:ea typeface="宋体" pitchFamily="2" charset="-122"/>
              </a:rPr>
            </a:br>
            <a:endParaRPr lang="en-US" altLang="zh-CN" sz="3600" smtClean="0">
              <a:latin typeface="Times New Roman" pitchFamily="18" charset="0"/>
              <a:ea typeface="宋体" pitchFamily="2" charset="-122"/>
            </a:endParaRPr>
          </a:p>
        </p:txBody>
      </p:sp>
      <p:sp>
        <p:nvSpPr>
          <p:cNvPr id="13315" name="Rectangle 3"/>
          <p:cNvSpPr>
            <a:spLocks noGrp="1" noChangeArrowheads="1"/>
          </p:cNvSpPr>
          <p:nvPr>
            <p:ph type="body" idx="1"/>
          </p:nvPr>
        </p:nvSpPr>
        <p:spPr/>
        <p:txBody>
          <a:bodyPr/>
          <a:lstStyle/>
          <a:p>
            <a:pPr marL="990600" lvl="1" indent="-533400" eaLnBrk="1" hangingPunct="1">
              <a:buFontTx/>
              <a:buAutoNum type="arabicPeriod"/>
            </a:pPr>
            <a:r>
              <a:rPr lang="en-US" altLang="zh-CN" smtClean="0">
                <a:latin typeface="Times New Roman" pitchFamily="18" charset="0"/>
                <a:ea typeface="宋体" pitchFamily="2" charset="-122"/>
              </a:rPr>
              <a:t>They built </a:t>
            </a:r>
            <a:r>
              <a:rPr lang="en-US" altLang="zh-CN" u="sng" smtClean="0">
                <a:latin typeface="Times New Roman" pitchFamily="18" charset="0"/>
                <a:ea typeface="宋体" pitchFamily="2" charset="-122"/>
              </a:rPr>
              <a:t>levees</a:t>
            </a:r>
            <a:r>
              <a:rPr lang="en-US" altLang="zh-CN" smtClean="0">
                <a:latin typeface="Times New Roman" pitchFamily="18" charset="0"/>
                <a:ea typeface="宋体" pitchFamily="2" charset="-122"/>
              </a:rPr>
              <a:t> to keep back the flood waters.</a:t>
            </a:r>
          </a:p>
          <a:p>
            <a:pPr marL="990600" lvl="1" indent="-533400" eaLnBrk="1" hangingPunct="1">
              <a:buFontTx/>
              <a:buAutoNum type="arabicPeriod"/>
            </a:pPr>
            <a:r>
              <a:rPr lang="en-US" altLang="zh-CN" smtClean="0">
                <a:latin typeface="Times New Roman" pitchFamily="18" charset="0"/>
                <a:ea typeface="宋体" pitchFamily="2" charset="-122"/>
              </a:rPr>
              <a:t>Define levee:  </a:t>
            </a:r>
            <a:r>
              <a:rPr lang="en-US" altLang="zh-CN" u="sng" smtClean="0">
                <a:latin typeface="Times New Roman" pitchFamily="18" charset="0"/>
                <a:ea typeface="宋体" pitchFamily="2" charset="-122"/>
              </a:rPr>
              <a:t>Raised areas of soil</a:t>
            </a:r>
          </a:p>
          <a:p>
            <a:pPr marL="990600" lvl="1" indent="-533400" eaLnBrk="1" hangingPunct="1">
              <a:buFontTx/>
              <a:buAutoNum type="arabicPeriod"/>
            </a:pPr>
            <a:r>
              <a:rPr lang="en-US" altLang="zh-CN" smtClean="0">
                <a:latin typeface="Times New Roman" pitchFamily="18" charset="0"/>
                <a:ea typeface="宋体" pitchFamily="2" charset="-122"/>
              </a:rPr>
              <a:t>During the </a:t>
            </a:r>
            <a:r>
              <a:rPr lang="en-US" altLang="zh-CN" u="sng" smtClean="0">
                <a:latin typeface="Times New Roman" pitchFamily="18" charset="0"/>
                <a:ea typeface="宋体" pitchFamily="2" charset="-122"/>
              </a:rPr>
              <a:t>summer</a:t>
            </a:r>
            <a:r>
              <a:rPr lang="en-US" altLang="zh-CN" smtClean="0">
                <a:latin typeface="Times New Roman" pitchFamily="18" charset="0"/>
                <a:ea typeface="宋体" pitchFamily="2" charset="-122"/>
              </a:rPr>
              <a:t>, the land became </a:t>
            </a:r>
            <a:r>
              <a:rPr lang="en-US" altLang="zh-CN" u="sng" smtClean="0">
                <a:latin typeface="Times New Roman" pitchFamily="18" charset="0"/>
                <a:ea typeface="宋体" pitchFamily="2" charset="-122"/>
              </a:rPr>
              <a:t>dry</a:t>
            </a:r>
            <a:r>
              <a:rPr lang="en-US" altLang="zh-CN" smtClean="0">
                <a:latin typeface="Times New Roman" pitchFamily="18" charset="0"/>
                <a:ea typeface="宋体" pitchFamily="2" charset="-122"/>
              </a:rPr>
              <a:t>.</a:t>
            </a:r>
          </a:p>
          <a:p>
            <a:pPr marL="990600" lvl="1" indent="-533400" eaLnBrk="1" hangingPunct="1">
              <a:buFontTx/>
              <a:buAutoNum type="arabicPeriod"/>
            </a:pPr>
            <a:r>
              <a:rPr lang="en-US" altLang="zh-CN" smtClean="0">
                <a:latin typeface="Times New Roman" pitchFamily="18" charset="0"/>
                <a:ea typeface="宋体" pitchFamily="2" charset="-122"/>
              </a:rPr>
              <a:t>They used water from the canals to </a:t>
            </a:r>
            <a:r>
              <a:rPr lang="en-US" altLang="zh-CN" u="sng" smtClean="0">
                <a:latin typeface="Times New Roman" pitchFamily="18" charset="0"/>
                <a:ea typeface="宋体" pitchFamily="2" charset="-122"/>
              </a:rPr>
              <a:t>irrigate</a:t>
            </a:r>
            <a:r>
              <a:rPr lang="en-US" altLang="zh-CN" smtClean="0">
                <a:latin typeface="Times New Roman" pitchFamily="18" charset="0"/>
                <a:ea typeface="宋体" pitchFamily="2" charset="-122"/>
              </a:rPr>
              <a:t>, or water, their crops.</a:t>
            </a:r>
          </a:p>
          <a:p>
            <a:pPr marL="990600" lvl="1" indent="-533400" eaLnBrk="1" hangingPunct="1">
              <a:buFontTx/>
              <a:buAutoNum type="arabicPeriod"/>
            </a:pPr>
            <a:r>
              <a:rPr lang="en-US" altLang="zh-CN" smtClean="0">
                <a:latin typeface="Times New Roman" pitchFamily="18" charset="0"/>
                <a:ea typeface="宋体" pitchFamily="2" charset="-122"/>
              </a:rPr>
              <a:t>Their crops included </a:t>
            </a:r>
            <a:r>
              <a:rPr lang="en-US" altLang="zh-CN" u="sng" smtClean="0">
                <a:latin typeface="Times New Roman" pitchFamily="18" charset="0"/>
                <a:ea typeface="宋体" pitchFamily="2" charset="-122"/>
              </a:rPr>
              <a:t>barley, wheat, sesame, flax, fruit trees, date palms, and vegetables</a:t>
            </a:r>
            <a:r>
              <a:rPr lang="en-US" altLang="zh-CN" smtClean="0">
                <a:latin typeface="Times New Roman" pitchFamily="18" charset="0"/>
                <a:ea typeface="宋体"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fltVal val="0"/>
                                          </p:val>
                                        </p:tav>
                                        <p:tav tm="100000">
                                          <p:val>
                                            <p:strVal val="#ppt_w"/>
                                          </p:val>
                                        </p:tav>
                                      </p:tavLst>
                                    </p:anim>
                                    <p:anim calcmode="lin" valueType="num">
                                      <p:cBhvr>
                                        <p:cTn id="8" dur="1000" fill="hold"/>
                                        <p:tgtEl>
                                          <p:spTgt spid="1331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 calcmode="lin" valueType="num">
                                      <p:cBhvr additive="base">
                                        <p:cTn id="13"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315">
                                            <p:txEl>
                                              <p:pRg st="1" end="1"/>
                                            </p:txEl>
                                          </p:spTgt>
                                        </p:tgtEl>
                                        <p:attrNameLst>
                                          <p:attrName>style.visibility</p:attrName>
                                        </p:attrNameLst>
                                      </p:cBhvr>
                                      <p:to>
                                        <p:strVal val="visible"/>
                                      </p:to>
                                    </p:set>
                                    <p:anim calcmode="lin" valueType="num">
                                      <p:cBhvr additive="base">
                                        <p:cTn id="19"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3315">
                                            <p:txEl>
                                              <p:pRg st="2" end="2"/>
                                            </p:txEl>
                                          </p:spTgt>
                                        </p:tgtEl>
                                        <p:attrNameLst>
                                          <p:attrName>style.visibility</p:attrName>
                                        </p:attrNameLst>
                                      </p:cBhvr>
                                      <p:to>
                                        <p:strVal val="visible"/>
                                      </p:to>
                                    </p:set>
                                    <p:anim calcmode="lin" valueType="num">
                                      <p:cBhvr additive="base">
                                        <p:cTn id="25"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315">
                                            <p:txEl>
                                              <p:pRg st="3" end="3"/>
                                            </p:txEl>
                                          </p:spTgt>
                                        </p:tgtEl>
                                        <p:attrNameLst>
                                          <p:attrName>style.visibility</p:attrName>
                                        </p:attrNameLst>
                                      </p:cBhvr>
                                      <p:to>
                                        <p:strVal val="visible"/>
                                      </p:to>
                                    </p:set>
                                    <p:anim calcmode="lin" valueType="num">
                                      <p:cBhvr additive="base">
                                        <p:cTn id="31"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3315">
                                            <p:txEl>
                                              <p:pRg st="4" end="4"/>
                                            </p:txEl>
                                          </p:spTgt>
                                        </p:tgtEl>
                                        <p:attrNameLst>
                                          <p:attrName>style.visibility</p:attrName>
                                        </p:attrNameLst>
                                      </p:cBhvr>
                                      <p:to>
                                        <p:strVal val="visible"/>
                                      </p:to>
                                    </p:set>
                                    <p:anim calcmode="lin" valueType="num">
                                      <p:cBhvr additive="base">
                                        <p:cTn id="37"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zh-CN" sz="3400" smtClean="0">
                <a:latin typeface="Times New Roman" pitchFamily="18" charset="0"/>
                <a:ea typeface="宋体" pitchFamily="2" charset="-122"/>
              </a:rPr>
              <a:t>K.  How did the flooding of the Tigris and Euphrates Rivers make the Sumerians more organized?</a:t>
            </a:r>
            <a:r>
              <a:rPr lang="en-US" altLang="zh-CN" sz="4000" smtClean="0">
                <a:ea typeface="宋体" pitchFamily="2" charset="-122"/>
              </a:rPr>
              <a:t> </a:t>
            </a:r>
          </a:p>
        </p:txBody>
      </p:sp>
      <p:sp>
        <p:nvSpPr>
          <p:cNvPr id="14339" name="Rectangle 3"/>
          <p:cNvSpPr>
            <a:spLocks noGrp="1" noChangeArrowheads="1"/>
          </p:cNvSpPr>
          <p:nvPr>
            <p:ph type="body" idx="1"/>
          </p:nvPr>
        </p:nvSpPr>
        <p:spPr/>
        <p:txBody>
          <a:bodyPr/>
          <a:lstStyle/>
          <a:p>
            <a:pPr marL="609600" indent="-609600" algn="ctr" eaLnBrk="1" hangingPunct="1">
              <a:buFontTx/>
              <a:buNone/>
            </a:pPr>
            <a:endParaRPr lang="en-US" altLang="zh-CN" u="sng" smtClean="0">
              <a:latin typeface="Times New Roman" pitchFamily="18" charset="0"/>
              <a:ea typeface="宋体" pitchFamily="2" charset="-122"/>
            </a:endParaRPr>
          </a:p>
          <a:p>
            <a:pPr marL="609600" indent="-609600" algn="ctr" eaLnBrk="1" hangingPunct="1">
              <a:buFontTx/>
              <a:buNone/>
            </a:pPr>
            <a:r>
              <a:rPr lang="en-US" altLang="zh-CN" u="sng" smtClean="0">
                <a:latin typeface="Times New Roman" pitchFamily="18" charset="0"/>
                <a:ea typeface="宋体" pitchFamily="2" charset="-122"/>
              </a:rPr>
              <a:t>The irrigation system took much planning.  People had to learn how to work together.  The Sumerians set up governments to make laws so they would know what was expected of them.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1000" fill="hold"/>
                                        <p:tgtEl>
                                          <p:spTgt spid="14338"/>
                                        </p:tgtEl>
                                        <p:attrNameLst>
                                          <p:attrName>ppt_x</p:attrName>
                                        </p:attrNameLst>
                                      </p:cBhvr>
                                      <p:tavLst>
                                        <p:tav tm="0">
                                          <p:val>
                                            <p:strVal val="0-#ppt_w/2"/>
                                          </p:val>
                                        </p:tav>
                                        <p:tav tm="100000">
                                          <p:val>
                                            <p:strVal val="#ppt_x"/>
                                          </p:val>
                                        </p:tav>
                                      </p:tavLst>
                                    </p:anim>
                                    <p:anim calcmode="lin" valueType="num">
                                      <p:cBhvr additive="base">
                                        <p:cTn id="8" dur="1000" fill="hold"/>
                                        <p:tgtEl>
                                          <p:spTgt spid="1433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p:cTn id="13" dur="10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4339">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zh-CN" sz="3600" smtClean="0">
                <a:latin typeface="Times New Roman" pitchFamily="18" charset="0"/>
                <a:ea typeface="宋体" pitchFamily="2" charset="-122"/>
              </a:rPr>
              <a:t>L.  What building materials did the Sumerians use to build their cities?  Why?</a:t>
            </a:r>
            <a:r>
              <a:rPr lang="en-US" altLang="zh-CN" sz="4000" smtClean="0">
                <a:ea typeface="宋体" pitchFamily="2" charset="-122"/>
              </a:rPr>
              <a:t> </a:t>
            </a:r>
          </a:p>
        </p:txBody>
      </p:sp>
      <p:sp>
        <p:nvSpPr>
          <p:cNvPr id="15363" name="Rectangle 3"/>
          <p:cNvSpPr>
            <a:spLocks noGrp="1" noChangeArrowheads="1"/>
          </p:cNvSpPr>
          <p:nvPr>
            <p:ph type="body" idx="1"/>
          </p:nvPr>
        </p:nvSpPr>
        <p:spPr/>
        <p:txBody>
          <a:bodyPr/>
          <a:lstStyle/>
          <a:p>
            <a:pPr marL="609600" indent="-609600" algn="ctr" eaLnBrk="1" hangingPunct="1">
              <a:buFontTx/>
              <a:buNone/>
            </a:pPr>
            <a:r>
              <a:rPr lang="en-US" altLang="zh-CN" u="sng" smtClean="0">
                <a:latin typeface="Times New Roman" pitchFamily="18" charset="0"/>
                <a:ea typeface="宋体" pitchFamily="2" charset="-122"/>
              </a:rPr>
              <a:t>They used sun-dried, mud-brick because there was little stone and timber to build with.</a:t>
            </a:r>
          </a:p>
        </p:txBody>
      </p:sp>
      <p:sp>
        <p:nvSpPr>
          <p:cNvPr id="25604" name="AutoShape 5" descr="Z"/>
          <p:cNvSpPr>
            <a:spLocks noChangeAspect="1" noChangeArrowheads="1"/>
          </p:cNvSpPr>
          <p:nvPr/>
        </p:nvSpPr>
        <p:spPr bwMode="auto">
          <a:xfrm>
            <a:off x="3338513" y="2505075"/>
            <a:ext cx="2466975" cy="1847850"/>
          </a:xfrm>
          <a:prstGeom prst="rect">
            <a:avLst/>
          </a:prstGeom>
          <a:noFill/>
          <a:ln w="9525">
            <a:noFill/>
            <a:miter lim="800000"/>
            <a:headEnd/>
            <a:tailEnd/>
          </a:ln>
        </p:spPr>
        <p:txBody>
          <a:bodyPr/>
          <a:lstStyle/>
          <a:p>
            <a:endParaRPr lang="zh-CN" altLang="zh-CN"/>
          </a:p>
        </p:txBody>
      </p:sp>
      <p:pic>
        <p:nvPicPr>
          <p:cNvPr id="15367" name="Picture 7" descr="wadidawan07"/>
          <p:cNvPicPr>
            <a:picLocks noChangeAspect="1" noChangeArrowheads="1"/>
          </p:cNvPicPr>
          <p:nvPr/>
        </p:nvPicPr>
        <p:blipFill>
          <a:blip r:embed="rId2"/>
          <a:srcRect/>
          <a:stretch>
            <a:fillRect/>
          </a:stretch>
        </p:blipFill>
        <p:spPr bwMode="auto">
          <a:xfrm>
            <a:off x="2590800" y="2971800"/>
            <a:ext cx="4457700" cy="3343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1000" fill="hold"/>
                                        <p:tgtEl>
                                          <p:spTgt spid="15362"/>
                                        </p:tgtEl>
                                        <p:attrNameLst>
                                          <p:attrName>ppt_x</p:attrName>
                                        </p:attrNameLst>
                                      </p:cBhvr>
                                      <p:tavLst>
                                        <p:tav tm="0">
                                          <p:val>
                                            <p:strVal val="0-#ppt_w/2"/>
                                          </p:val>
                                        </p:tav>
                                        <p:tav tm="100000">
                                          <p:val>
                                            <p:strVal val="#ppt_x"/>
                                          </p:val>
                                        </p:tav>
                                      </p:tavLst>
                                    </p:anim>
                                    <p:anim calcmode="lin" valueType="num">
                                      <p:cBhvr additive="base">
                                        <p:cTn id="8" dur="1000" fill="hold"/>
                                        <p:tgtEl>
                                          <p:spTgt spid="153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5363">
                                            <p:txEl>
                                              <p:pRg st="0" end="0"/>
                                            </p:txEl>
                                          </p:spTgt>
                                        </p:tgtEl>
                                        <p:attrNameLst>
                                          <p:attrName>style.visibility</p:attrName>
                                        </p:attrNameLst>
                                      </p:cBhvr>
                                      <p:to>
                                        <p:strVal val="visible"/>
                                      </p:to>
                                    </p:set>
                                    <p:anim calcmode="lin" valueType="num">
                                      <p:cBhvr>
                                        <p:cTn id="13" dur="10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53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5367"/>
                                        </p:tgtEl>
                                        <p:attrNameLst>
                                          <p:attrName>style.visibility</p:attrName>
                                        </p:attrNameLst>
                                      </p:cBhvr>
                                      <p:to>
                                        <p:strVal val="visible"/>
                                      </p:to>
                                    </p:set>
                                    <p:anim calcmode="lin" valueType="num">
                                      <p:cBhvr>
                                        <p:cTn id="19" dur="1000" fill="hold"/>
                                        <p:tgtEl>
                                          <p:spTgt spid="15367"/>
                                        </p:tgtEl>
                                        <p:attrNameLst>
                                          <p:attrName>ppt_w</p:attrName>
                                        </p:attrNameLst>
                                      </p:cBhvr>
                                      <p:tavLst>
                                        <p:tav tm="0">
                                          <p:val>
                                            <p:fltVal val="0"/>
                                          </p:val>
                                        </p:tav>
                                        <p:tav tm="100000">
                                          <p:val>
                                            <p:strVal val="#ppt_w"/>
                                          </p:val>
                                        </p:tav>
                                      </p:tavLst>
                                    </p:anim>
                                    <p:anim calcmode="lin" valueType="num">
                                      <p:cBhvr>
                                        <p:cTn id="20" dur="1000" fill="hold"/>
                                        <p:tgtEl>
                                          <p:spTgt spid="153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zh-CN" b="1" dirty="0" smtClean="0">
                <a:latin typeface="Times New Roman" pitchFamily="18" charset="0"/>
                <a:ea typeface="宋体" pitchFamily="2" charset="-122"/>
              </a:rPr>
              <a:t>City-States </a:t>
            </a:r>
          </a:p>
        </p:txBody>
      </p:sp>
      <p:sp>
        <p:nvSpPr>
          <p:cNvPr id="26627" name="Rectangle 3"/>
          <p:cNvSpPr>
            <a:spLocks noGrp="1" noChangeArrowheads="1"/>
          </p:cNvSpPr>
          <p:nvPr>
            <p:ph type="body" idx="1"/>
          </p:nvPr>
        </p:nvSpPr>
        <p:spPr/>
        <p:txBody>
          <a:bodyPr/>
          <a:lstStyle/>
          <a:p>
            <a:pPr eaLnBrk="1" hangingPunct="1"/>
            <a:r>
              <a:rPr lang="en-US" altLang="zh-CN" b="1" smtClean="0">
                <a:latin typeface="Times New Roman" pitchFamily="18" charset="0"/>
                <a:ea typeface="宋体" pitchFamily="2" charset="-122"/>
              </a:rPr>
              <a:t>Lesson Essential Question – </a:t>
            </a:r>
            <a:r>
              <a:rPr lang="en-US" altLang="zh-CN" u="sng" smtClean="0">
                <a:ea typeface="宋体" pitchFamily="2" charset="-122"/>
              </a:rPr>
              <a:t>How was Sumerian life similar or different from the lives of earlier people? </a:t>
            </a:r>
            <a:endParaRPr lang="en-US" altLang="zh-CN" u="sng" smtClean="0">
              <a:latin typeface="Times New Roman" pitchFamily="18" charset="0"/>
              <a:ea typeface="宋体"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zh-CN" smtClean="0">
                <a:latin typeface="Times New Roman" pitchFamily="18" charset="0"/>
                <a:ea typeface="宋体" pitchFamily="2" charset="-122"/>
              </a:rPr>
              <a:t>M.  Define </a:t>
            </a:r>
            <a:r>
              <a:rPr lang="en-US" altLang="zh-CN" b="1" smtClean="0">
                <a:latin typeface="Times New Roman" pitchFamily="18" charset="0"/>
                <a:ea typeface="宋体" pitchFamily="2" charset="-122"/>
              </a:rPr>
              <a:t>city-state</a:t>
            </a:r>
            <a:r>
              <a:rPr lang="en-US" altLang="zh-CN" smtClean="0">
                <a:latin typeface="Times New Roman" pitchFamily="18" charset="0"/>
                <a:ea typeface="宋体" pitchFamily="2" charset="-122"/>
              </a:rPr>
              <a:t>:</a:t>
            </a:r>
            <a:r>
              <a:rPr lang="en-US" altLang="zh-CN" smtClean="0">
                <a:ea typeface="宋体" pitchFamily="2" charset="-122"/>
              </a:rPr>
              <a:t> </a:t>
            </a:r>
          </a:p>
        </p:txBody>
      </p:sp>
      <p:sp>
        <p:nvSpPr>
          <p:cNvPr id="43011" name="Rectangle 3"/>
          <p:cNvSpPr>
            <a:spLocks noGrp="1" noChangeArrowheads="1"/>
          </p:cNvSpPr>
          <p:nvPr>
            <p:ph type="body" idx="1"/>
          </p:nvPr>
        </p:nvSpPr>
        <p:spPr/>
        <p:txBody>
          <a:bodyPr/>
          <a:lstStyle/>
          <a:p>
            <a:pPr algn="ctr" eaLnBrk="1" hangingPunct="1">
              <a:buFontTx/>
              <a:buNone/>
            </a:pPr>
            <a:r>
              <a:rPr lang="en-US" altLang="zh-CN" u="sng" smtClean="0">
                <a:latin typeface="Times New Roman" pitchFamily="18" charset="0"/>
                <a:ea typeface="宋体" pitchFamily="2" charset="-122"/>
              </a:rPr>
              <a:t>a city and the surrounding farmland</a:t>
            </a:r>
            <a:r>
              <a:rPr lang="en-US" altLang="zh-CN" smtClean="0">
                <a:latin typeface="Times New Roman" pitchFamily="18" charset="0"/>
                <a:ea typeface="宋体" pitchFamily="2" charset="-122"/>
              </a:rPr>
              <a:t> </a:t>
            </a:r>
          </a:p>
        </p:txBody>
      </p:sp>
      <p:pic>
        <p:nvPicPr>
          <p:cNvPr id="43013" name="Picture 5" descr="SumerCityUr"/>
          <p:cNvPicPr>
            <a:picLocks noChangeAspect="1" noChangeArrowheads="1"/>
          </p:cNvPicPr>
          <p:nvPr/>
        </p:nvPicPr>
        <p:blipFill>
          <a:blip r:embed="rId2"/>
          <a:srcRect/>
          <a:stretch>
            <a:fillRect/>
          </a:stretch>
        </p:blipFill>
        <p:spPr bwMode="auto">
          <a:xfrm>
            <a:off x="1371600" y="2209800"/>
            <a:ext cx="6619875" cy="4200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1000" fill="hold"/>
                                        <p:tgtEl>
                                          <p:spTgt spid="43010"/>
                                        </p:tgtEl>
                                        <p:attrNameLst>
                                          <p:attrName>ppt_x</p:attrName>
                                        </p:attrNameLst>
                                      </p:cBhvr>
                                      <p:tavLst>
                                        <p:tav tm="0">
                                          <p:val>
                                            <p:strVal val="0-#ppt_w/2"/>
                                          </p:val>
                                        </p:tav>
                                        <p:tav tm="100000">
                                          <p:val>
                                            <p:strVal val="#ppt_x"/>
                                          </p:val>
                                        </p:tav>
                                      </p:tavLst>
                                    </p:anim>
                                    <p:anim calcmode="lin" valueType="num">
                                      <p:cBhvr additive="base">
                                        <p:cTn id="8" dur="1000" fill="hold"/>
                                        <p:tgtEl>
                                          <p:spTgt spid="430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3011">
                                            <p:txEl>
                                              <p:pRg st="0" end="0"/>
                                            </p:txEl>
                                          </p:spTgt>
                                        </p:tgtEl>
                                        <p:attrNameLst>
                                          <p:attrName>style.visibility</p:attrName>
                                        </p:attrNameLst>
                                      </p:cBhvr>
                                      <p:to>
                                        <p:strVal val="visible"/>
                                      </p:to>
                                    </p:set>
                                    <p:anim calcmode="lin" valueType="num">
                                      <p:cBhvr>
                                        <p:cTn id="13" dur="500" fill="hold"/>
                                        <p:tgtEl>
                                          <p:spTgt spid="4301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30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43013"/>
                                        </p:tgtEl>
                                        <p:attrNameLst>
                                          <p:attrName>style.visibility</p:attrName>
                                        </p:attrNameLst>
                                      </p:cBhvr>
                                      <p:to>
                                        <p:strVal val="visible"/>
                                      </p:to>
                                    </p:set>
                                    <p:animEffect transition="in" filter="dissolve">
                                      <p:cBhvr>
                                        <p:cTn id="19" dur="5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marL="838200" indent="-838200" eaLnBrk="1" hangingPunct="1"/>
            <a:r>
              <a:rPr lang="en-US" altLang="zh-CN" smtClean="0">
                <a:latin typeface="Times New Roman" pitchFamily="18" charset="0"/>
                <a:ea typeface="宋体" pitchFamily="2" charset="-122"/>
              </a:rPr>
              <a:t>N.  Describe a Sumerian city-state:</a:t>
            </a:r>
            <a:r>
              <a:rPr lang="en-US" altLang="zh-CN" smtClean="0">
                <a:ea typeface="宋体" pitchFamily="2" charset="-122"/>
              </a:rPr>
              <a:t> </a:t>
            </a:r>
          </a:p>
        </p:txBody>
      </p:sp>
      <p:sp>
        <p:nvSpPr>
          <p:cNvPr id="44035" name="Rectangle 3"/>
          <p:cNvSpPr>
            <a:spLocks noGrp="1" noChangeArrowheads="1"/>
          </p:cNvSpPr>
          <p:nvPr>
            <p:ph type="body" idx="1"/>
          </p:nvPr>
        </p:nvSpPr>
        <p:spPr/>
        <p:txBody>
          <a:bodyPr/>
          <a:lstStyle/>
          <a:p>
            <a:pPr eaLnBrk="1" hangingPunct="1">
              <a:lnSpc>
                <a:spcPct val="90000"/>
              </a:lnSpc>
            </a:pPr>
            <a:r>
              <a:rPr lang="en-US" altLang="zh-CN" sz="2500" smtClean="0">
                <a:latin typeface="Times New Roman" pitchFamily="18" charset="0"/>
                <a:ea typeface="宋体" pitchFamily="2" charset="-122"/>
              </a:rPr>
              <a:t>Walls – </a:t>
            </a:r>
            <a:r>
              <a:rPr lang="en-US" altLang="zh-CN" sz="2500" u="sng" smtClean="0">
                <a:latin typeface="Times New Roman" pitchFamily="18" charset="0"/>
                <a:ea typeface="宋体" pitchFamily="2" charset="-122"/>
              </a:rPr>
              <a:t>Each city was surrounded by a wall of sun-dried brick</a:t>
            </a:r>
            <a:endParaRPr lang="en-US" altLang="zh-CN" sz="2500" smtClean="0">
              <a:latin typeface="Times New Roman" pitchFamily="18" charset="0"/>
              <a:ea typeface="宋体" pitchFamily="2" charset="-122"/>
            </a:endParaRPr>
          </a:p>
          <a:p>
            <a:pPr eaLnBrk="1" hangingPunct="1">
              <a:lnSpc>
                <a:spcPct val="90000"/>
              </a:lnSpc>
            </a:pPr>
            <a:r>
              <a:rPr lang="en-US" altLang="zh-CN" sz="2500" smtClean="0">
                <a:latin typeface="Times New Roman" pitchFamily="18" charset="0"/>
                <a:ea typeface="宋体" pitchFamily="2" charset="-122"/>
              </a:rPr>
              <a:t>Gates – </a:t>
            </a:r>
            <a:r>
              <a:rPr lang="en-US" altLang="zh-CN" sz="2500" u="sng" smtClean="0">
                <a:latin typeface="Times New Roman" pitchFamily="18" charset="0"/>
                <a:ea typeface="宋体" pitchFamily="2" charset="-122"/>
              </a:rPr>
              <a:t>The wall had bronze gates.  Gates were open during the day and closed at night.</a:t>
            </a:r>
            <a:endParaRPr lang="en-US" altLang="zh-CN" sz="2500" smtClean="0">
              <a:latin typeface="Times New Roman" pitchFamily="18" charset="0"/>
              <a:ea typeface="宋体" pitchFamily="2" charset="-122"/>
            </a:endParaRPr>
          </a:p>
          <a:p>
            <a:pPr eaLnBrk="1" hangingPunct="1">
              <a:lnSpc>
                <a:spcPct val="90000"/>
              </a:lnSpc>
            </a:pPr>
            <a:r>
              <a:rPr lang="en-US" altLang="zh-CN" sz="2500" smtClean="0">
                <a:latin typeface="Times New Roman" pitchFamily="18" charset="0"/>
                <a:ea typeface="宋体" pitchFamily="2" charset="-122"/>
              </a:rPr>
              <a:t>Streets – </a:t>
            </a:r>
            <a:r>
              <a:rPr lang="en-US" altLang="zh-CN" sz="2500" u="sng" smtClean="0">
                <a:latin typeface="Times New Roman" pitchFamily="18" charset="0"/>
                <a:ea typeface="宋体" pitchFamily="2" charset="-122"/>
              </a:rPr>
              <a:t>Narrow, winding streets led to the city center.</a:t>
            </a:r>
            <a:endParaRPr lang="en-US" altLang="zh-CN" sz="2500" smtClean="0">
              <a:latin typeface="Times New Roman" pitchFamily="18" charset="0"/>
              <a:ea typeface="宋体" pitchFamily="2" charset="-122"/>
            </a:endParaRPr>
          </a:p>
          <a:p>
            <a:pPr eaLnBrk="1" hangingPunct="1">
              <a:lnSpc>
                <a:spcPct val="90000"/>
              </a:lnSpc>
            </a:pPr>
            <a:r>
              <a:rPr lang="en-US" altLang="zh-CN" sz="2500" smtClean="0">
                <a:latin typeface="Times New Roman" pitchFamily="18" charset="0"/>
                <a:ea typeface="宋体" pitchFamily="2" charset="-122"/>
              </a:rPr>
              <a:t>Upper Class – </a:t>
            </a:r>
            <a:r>
              <a:rPr lang="en-US" altLang="zh-CN" sz="2500" u="sng" smtClean="0">
                <a:latin typeface="Times New Roman" pitchFamily="18" charset="0"/>
                <a:ea typeface="宋体" pitchFamily="2" charset="-122"/>
              </a:rPr>
              <a:t>Priests and merchants; lived near the city center; two-story homes</a:t>
            </a:r>
            <a:endParaRPr lang="en-US" altLang="zh-CN" sz="2500" smtClean="0">
              <a:latin typeface="Times New Roman" pitchFamily="18" charset="0"/>
              <a:ea typeface="宋体" pitchFamily="2" charset="-122"/>
            </a:endParaRPr>
          </a:p>
          <a:p>
            <a:pPr eaLnBrk="1" hangingPunct="1">
              <a:lnSpc>
                <a:spcPct val="90000"/>
              </a:lnSpc>
            </a:pPr>
            <a:r>
              <a:rPr lang="en-US" altLang="zh-CN" sz="2500" smtClean="0">
                <a:latin typeface="Times New Roman" pitchFamily="18" charset="0"/>
                <a:ea typeface="宋体" pitchFamily="2" charset="-122"/>
              </a:rPr>
              <a:t>Middle Class – </a:t>
            </a:r>
            <a:r>
              <a:rPr lang="en-US" altLang="zh-CN" sz="2500" u="sng" smtClean="0">
                <a:latin typeface="Times New Roman" pitchFamily="18" charset="0"/>
                <a:ea typeface="宋体" pitchFamily="2" charset="-122"/>
              </a:rPr>
              <a:t>government officials, artisans, shopkeepers; one-story homes</a:t>
            </a:r>
            <a:endParaRPr lang="en-US" altLang="zh-CN" sz="2500" smtClean="0">
              <a:latin typeface="Times New Roman" pitchFamily="18" charset="0"/>
              <a:ea typeface="宋体" pitchFamily="2" charset="-122"/>
            </a:endParaRPr>
          </a:p>
          <a:p>
            <a:pPr eaLnBrk="1" hangingPunct="1">
              <a:lnSpc>
                <a:spcPct val="90000"/>
              </a:lnSpc>
            </a:pPr>
            <a:r>
              <a:rPr lang="en-US" altLang="zh-CN" sz="2500" smtClean="0">
                <a:latin typeface="Times New Roman" pitchFamily="18" charset="0"/>
                <a:ea typeface="宋体" pitchFamily="2" charset="-122"/>
              </a:rPr>
              <a:t>Lower Class – </a:t>
            </a:r>
            <a:r>
              <a:rPr lang="en-US" altLang="zh-CN" sz="2500" u="sng" smtClean="0">
                <a:latin typeface="Times New Roman" pitchFamily="18" charset="0"/>
                <a:ea typeface="宋体" pitchFamily="2" charset="-122"/>
              </a:rPr>
              <a:t>farmers, unskilled workers, and people who made their living by fishing; smaller one-story homes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1000" fill="hold"/>
                                        <p:tgtEl>
                                          <p:spTgt spid="44034"/>
                                        </p:tgtEl>
                                        <p:attrNameLst>
                                          <p:attrName>ppt_x</p:attrName>
                                        </p:attrNameLst>
                                      </p:cBhvr>
                                      <p:tavLst>
                                        <p:tav tm="0">
                                          <p:val>
                                            <p:strVal val="0-#ppt_w/2"/>
                                          </p:val>
                                        </p:tav>
                                        <p:tav tm="100000">
                                          <p:val>
                                            <p:strVal val="#ppt_x"/>
                                          </p:val>
                                        </p:tav>
                                      </p:tavLst>
                                    </p:anim>
                                    <p:anim calcmode="lin" valueType="num">
                                      <p:cBhvr additive="base">
                                        <p:cTn id="8" dur="1000" fill="hold"/>
                                        <p:tgtEl>
                                          <p:spTgt spid="440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4035">
                                            <p:txEl>
                                              <p:pRg st="0" end="0"/>
                                            </p:txEl>
                                          </p:spTgt>
                                        </p:tgtEl>
                                        <p:attrNameLst>
                                          <p:attrName>style.visibility</p:attrName>
                                        </p:attrNameLst>
                                      </p:cBhvr>
                                      <p:to>
                                        <p:strVal val="visible"/>
                                      </p:to>
                                    </p:set>
                                    <p:anim calcmode="lin" valueType="num">
                                      <p:cBhvr>
                                        <p:cTn id="13" dur="1000" fill="hold"/>
                                        <p:tgtEl>
                                          <p:spTgt spid="4403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40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44035">
                                            <p:txEl>
                                              <p:pRg st="1" end="1"/>
                                            </p:txEl>
                                          </p:spTgt>
                                        </p:tgtEl>
                                        <p:attrNameLst>
                                          <p:attrName>style.visibility</p:attrName>
                                        </p:attrNameLst>
                                      </p:cBhvr>
                                      <p:to>
                                        <p:strVal val="visible"/>
                                      </p:to>
                                    </p:set>
                                    <p:anim calcmode="lin" valueType="num">
                                      <p:cBhvr>
                                        <p:cTn id="19" dur="1000" fill="hold"/>
                                        <p:tgtEl>
                                          <p:spTgt spid="44035">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4403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44035">
                                            <p:txEl>
                                              <p:pRg st="2" end="2"/>
                                            </p:txEl>
                                          </p:spTgt>
                                        </p:tgtEl>
                                        <p:attrNameLst>
                                          <p:attrName>style.visibility</p:attrName>
                                        </p:attrNameLst>
                                      </p:cBhvr>
                                      <p:to>
                                        <p:strVal val="visible"/>
                                      </p:to>
                                    </p:set>
                                    <p:anim calcmode="lin" valueType="num">
                                      <p:cBhvr>
                                        <p:cTn id="25" dur="1000" fill="hold"/>
                                        <p:tgtEl>
                                          <p:spTgt spid="44035">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4403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44035">
                                            <p:txEl>
                                              <p:pRg st="3" end="3"/>
                                            </p:txEl>
                                          </p:spTgt>
                                        </p:tgtEl>
                                        <p:attrNameLst>
                                          <p:attrName>style.visibility</p:attrName>
                                        </p:attrNameLst>
                                      </p:cBhvr>
                                      <p:to>
                                        <p:strVal val="visible"/>
                                      </p:to>
                                    </p:set>
                                    <p:anim calcmode="lin" valueType="num">
                                      <p:cBhvr>
                                        <p:cTn id="31" dur="1000" fill="hold"/>
                                        <p:tgtEl>
                                          <p:spTgt spid="44035">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403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44035">
                                            <p:txEl>
                                              <p:pRg st="4" end="4"/>
                                            </p:txEl>
                                          </p:spTgt>
                                        </p:tgtEl>
                                        <p:attrNameLst>
                                          <p:attrName>style.visibility</p:attrName>
                                        </p:attrNameLst>
                                      </p:cBhvr>
                                      <p:to>
                                        <p:strVal val="visible"/>
                                      </p:to>
                                    </p:set>
                                    <p:anim calcmode="lin" valueType="num">
                                      <p:cBhvr>
                                        <p:cTn id="37" dur="1000" fill="hold"/>
                                        <p:tgtEl>
                                          <p:spTgt spid="44035">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4403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44035">
                                            <p:txEl>
                                              <p:pRg st="5" end="5"/>
                                            </p:txEl>
                                          </p:spTgt>
                                        </p:tgtEl>
                                        <p:attrNameLst>
                                          <p:attrName>style.visibility</p:attrName>
                                        </p:attrNameLst>
                                      </p:cBhvr>
                                      <p:to>
                                        <p:strVal val="visible"/>
                                      </p:to>
                                    </p:set>
                                    <p:anim calcmode="lin" valueType="num">
                                      <p:cBhvr>
                                        <p:cTn id="43" dur="1000" fill="hold"/>
                                        <p:tgtEl>
                                          <p:spTgt spid="44035">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44035">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zh-CN" smtClean="0">
                <a:latin typeface="Times New Roman" pitchFamily="18" charset="0"/>
                <a:ea typeface="宋体" pitchFamily="2" charset="-122"/>
              </a:rPr>
              <a:t>O.  Define </a:t>
            </a:r>
            <a:r>
              <a:rPr lang="en-US" altLang="zh-CN" b="1" smtClean="0">
                <a:latin typeface="Times New Roman" pitchFamily="18" charset="0"/>
                <a:ea typeface="宋体" pitchFamily="2" charset="-122"/>
              </a:rPr>
              <a:t>artisan</a:t>
            </a:r>
            <a:r>
              <a:rPr lang="en-US" altLang="zh-CN" smtClean="0">
                <a:latin typeface="Times New Roman" pitchFamily="18" charset="0"/>
                <a:ea typeface="宋体" pitchFamily="2" charset="-122"/>
              </a:rPr>
              <a:t>:</a:t>
            </a:r>
            <a:r>
              <a:rPr lang="en-US" altLang="zh-CN" smtClean="0">
                <a:ea typeface="宋体" pitchFamily="2" charset="-122"/>
              </a:rPr>
              <a:t> </a:t>
            </a:r>
          </a:p>
        </p:txBody>
      </p:sp>
      <p:sp>
        <p:nvSpPr>
          <p:cNvPr id="45059" name="Rectangle 3"/>
          <p:cNvSpPr>
            <a:spLocks noGrp="1" noChangeArrowheads="1"/>
          </p:cNvSpPr>
          <p:nvPr>
            <p:ph type="body" idx="1"/>
          </p:nvPr>
        </p:nvSpPr>
        <p:spPr/>
        <p:txBody>
          <a:bodyPr/>
          <a:lstStyle/>
          <a:p>
            <a:pPr marL="609600" indent="-609600" algn="ctr" eaLnBrk="1" hangingPunct="1">
              <a:buFontTx/>
              <a:buNone/>
            </a:pPr>
            <a:r>
              <a:rPr lang="en-US" altLang="zh-CN" u="sng" smtClean="0">
                <a:latin typeface="Times New Roman" pitchFamily="18" charset="0"/>
                <a:ea typeface="宋体" pitchFamily="2" charset="-122"/>
              </a:rPr>
              <a:t>skilled worker</a:t>
            </a:r>
          </a:p>
        </p:txBody>
      </p:sp>
      <p:pic>
        <p:nvPicPr>
          <p:cNvPr id="45060" name="Picture 4" descr="MC900251046[1]"/>
          <p:cNvPicPr>
            <a:picLocks noChangeAspect="1" noChangeArrowheads="1"/>
          </p:cNvPicPr>
          <p:nvPr/>
        </p:nvPicPr>
        <p:blipFill>
          <a:blip r:embed="rId2"/>
          <a:srcRect/>
          <a:stretch>
            <a:fillRect/>
          </a:stretch>
        </p:blipFill>
        <p:spPr bwMode="auto">
          <a:xfrm>
            <a:off x="381000" y="2438400"/>
            <a:ext cx="2979738" cy="2722563"/>
          </a:xfrm>
          <a:prstGeom prst="rect">
            <a:avLst/>
          </a:prstGeom>
          <a:noFill/>
          <a:ln w="9525">
            <a:noFill/>
            <a:miter lim="800000"/>
            <a:headEnd/>
            <a:tailEnd/>
          </a:ln>
        </p:spPr>
      </p:pic>
      <p:pic>
        <p:nvPicPr>
          <p:cNvPr id="45061" name="Picture 5" descr="MC900287458[1]"/>
          <p:cNvPicPr>
            <a:picLocks noChangeAspect="1" noChangeArrowheads="1"/>
          </p:cNvPicPr>
          <p:nvPr/>
        </p:nvPicPr>
        <p:blipFill>
          <a:blip r:embed="rId3"/>
          <a:srcRect/>
          <a:stretch>
            <a:fillRect/>
          </a:stretch>
        </p:blipFill>
        <p:spPr bwMode="auto">
          <a:xfrm>
            <a:off x="6172200" y="2362200"/>
            <a:ext cx="2676525" cy="2632075"/>
          </a:xfrm>
          <a:prstGeom prst="rect">
            <a:avLst/>
          </a:prstGeom>
          <a:noFill/>
          <a:ln w="9525">
            <a:noFill/>
            <a:miter lim="800000"/>
            <a:headEnd/>
            <a:tailEnd/>
          </a:ln>
        </p:spPr>
      </p:pic>
      <p:pic>
        <p:nvPicPr>
          <p:cNvPr id="45062" name="Picture 6" descr="MC900287044[1]"/>
          <p:cNvPicPr>
            <a:picLocks noChangeAspect="1" noChangeArrowheads="1"/>
          </p:cNvPicPr>
          <p:nvPr/>
        </p:nvPicPr>
        <p:blipFill>
          <a:blip r:embed="rId4"/>
          <a:srcRect/>
          <a:stretch>
            <a:fillRect/>
          </a:stretch>
        </p:blipFill>
        <p:spPr bwMode="auto">
          <a:xfrm>
            <a:off x="3352800" y="3962400"/>
            <a:ext cx="2806700" cy="2697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500" fill="hold"/>
                                        <p:tgtEl>
                                          <p:spTgt spid="45058"/>
                                        </p:tgtEl>
                                        <p:attrNameLst>
                                          <p:attrName>ppt_w</p:attrName>
                                        </p:attrNameLst>
                                      </p:cBhvr>
                                      <p:tavLst>
                                        <p:tav tm="0">
                                          <p:val>
                                            <p:fltVal val="0"/>
                                          </p:val>
                                        </p:tav>
                                        <p:tav tm="100000">
                                          <p:val>
                                            <p:strVal val="#ppt_w"/>
                                          </p:val>
                                        </p:tav>
                                      </p:tavLst>
                                    </p:anim>
                                    <p:anim calcmode="lin" valueType="num">
                                      <p:cBhvr>
                                        <p:cTn id="8" dur="500" fill="hold"/>
                                        <p:tgtEl>
                                          <p:spTgt spid="4505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p:cTn id="13" dur="500" fill="hold"/>
                                        <p:tgtEl>
                                          <p:spTgt spid="4505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505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45060"/>
                                        </p:tgtEl>
                                        <p:attrNameLst>
                                          <p:attrName>style.visibility</p:attrName>
                                        </p:attrNameLst>
                                      </p:cBhvr>
                                      <p:to>
                                        <p:strVal val="visible"/>
                                      </p:to>
                                    </p:set>
                                    <p:animEffect transition="in" filter="fade">
                                      <p:cBhvr>
                                        <p:cTn id="19" dur="2000"/>
                                        <p:tgtEl>
                                          <p:spTgt spid="45060"/>
                                        </p:tgtEl>
                                      </p:cBhvr>
                                    </p:animEffect>
                                  </p:childTnLst>
                                </p:cTn>
                              </p:par>
                              <p:par>
                                <p:cTn id="20" presetID="10" presetClass="entr" presetSubtype="0" fill="hold" nodeType="withEffect">
                                  <p:stCondLst>
                                    <p:cond delay="0"/>
                                  </p:stCondLst>
                                  <p:childTnLst>
                                    <p:set>
                                      <p:cBhvr>
                                        <p:cTn id="21" dur="1" fill="hold">
                                          <p:stCondLst>
                                            <p:cond delay="0"/>
                                          </p:stCondLst>
                                        </p:cTn>
                                        <p:tgtEl>
                                          <p:spTgt spid="45062"/>
                                        </p:tgtEl>
                                        <p:attrNameLst>
                                          <p:attrName>style.visibility</p:attrName>
                                        </p:attrNameLst>
                                      </p:cBhvr>
                                      <p:to>
                                        <p:strVal val="visible"/>
                                      </p:to>
                                    </p:set>
                                    <p:animEffect transition="in" filter="fade">
                                      <p:cBhvr>
                                        <p:cTn id="22" dur="2000"/>
                                        <p:tgtEl>
                                          <p:spTgt spid="45062"/>
                                        </p:tgtEl>
                                      </p:cBhvr>
                                    </p:animEffect>
                                  </p:childTnLst>
                                </p:cTn>
                              </p:par>
                              <p:par>
                                <p:cTn id="23" presetID="10" presetClass="entr" presetSubtype="0" fill="hold" nodeType="withEffect">
                                  <p:stCondLst>
                                    <p:cond delay="0"/>
                                  </p:stCondLst>
                                  <p:childTnLst>
                                    <p:set>
                                      <p:cBhvr>
                                        <p:cTn id="24" dur="1" fill="hold">
                                          <p:stCondLst>
                                            <p:cond delay="0"/>
                                          </p:stCondLst>
                                        </p:cTn>
                                        <p:tgtEl>
                                          <p:spTgt spid="45061"/>
                                        </p:tgtEl>
                                        <p:attrNameLst>
                                          <p:attrName>style.visibility</p:attrName>
                                        </p:attrNameLst>
                                      </p:cBhvr>
                                      <p:to>
                                        <p:strVal val="visible"/>
                                      </p:to>
                                    </p:set>
                                    <p:animEffect transition="in" filter="fade">
                                      <p:cBhvr>
                                        <p:cTn id="25" dur="20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zh-CN" sz="4000" b="1" dirty="0" smtClean="0">
                <a:latin typeface="Times New Roman" pitchFamily="18" charset="0"/>
                <a:ea typeface="宋体" pitchFamily="2" charset="-122"/>
              </a:rPr>
              <a:t>Religious and Family Life</a:t>
            </a:r>
            <a:br>
              <a:rPr lang="en-US" altLang="zh-CN" sz="4000" b="1" dirty="0" smtClean="0">
                <a:latin typeface="Times New Roman" pitchFamily="18" charset="0"/>
                <a:ea typeface="宋体" pitchFamily="2" charset="-122"/>
              </a:rPr>
            </a:br>
            <a:endParaRPr lang="en-US" altLang="zh-CN" sz="4000" b="1" dirty="0" smtClean="0">
              <a:latin typeface="Times New Roman" pitchFamily="18" charset="0"/>
              <a:ea typeface="宋体" pitchFamily="2" charset="-122"/>
            </a:endParaRPr>
          </a:p>
        </p:txBody>
      </p:sp>
      <p:pic>
        <p:nvPicPr>
          <p:cNvPr id="46084" name="Picture 4" descr="ziggurat1"/>
          <p:cNvPicPr>
            <a:picLocks noChangeAspect="1" noChangeArrowheads="1"/>
          </p:cNvPicPr>
          <p:nvPr>
            <p:ph type="body" idx="1"/>
          </p:nvPr>
        </p:nvPicPr>
        <p:blipFill>
          <a:blip r:embed="rId2"/>
          <a:srcRect/>
          <a:stretch>
            <a:fillRect/>
          </a:stretch>
        </p:blipFill>
        <p:spPr>
          <a:xfrm>
            <a:off x="762000" y="1752600"/>
            <a:ext cx="4038600" cy="2671763"/>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dissolve">
                                      <p:cBhvr>
                                        <p:cTn id="7" dur="5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p:txBody>
          <a:bodyPr/>
          <a:lstStyle/>
          <a:p>
            <a:pPr eaLnBrk="1" hangingPunct="1"/>
            <a:r>
              <a:rPr lang="en-US" altLang="zh-CN" b="1" dirty="0" smtClean="0">
                <a:solidFill>
                  <a:schemeClr val="tx2"/>
                </a:solidFill>
                <a:latin typeface="Times New Roman" pitchFamily="18" charset="0"/>
                <a:ea typeface="宋体" pitchFamily="2" charset="-122"/>
              </a:rPr>
              <a:t>Lesson Essential Question </a:t>
            </a:r>
            <a:r>
              <a:rPr lang="en-US" altLang="zh-CN" b="1" dirty="0" smtClean="0">
                <a:solidFill>
                  <a:schemeClr val="tx2"/>
                </a:solidFill>
                <a:latin typeface="Times New Roman" pitchFamily="18" charset="0"/>
                <a:ea typeface="宋体" pitchFamily="2" charset="-122"/>
              </a:rPr>
              <a:t> </a:t>
            </a:r>
            <a:r>
              <a:rPr lang="en-US" altLang="zh-CN" b="1" dirty="0" smtClean="0">
                <a:solidFill>
                  <a:schemeClr val="tx2"/>
                </a:solidFill>
                <a:latin typeface="Times New Roman" pitchFamily="18" charset="0"/>
                <a:ea typeface="宋体" pitchFamily="2" charset="-122"/>
              </a:rPr>
              <a:t>– </a:t>
            </a:r>
            <a:r>
              <a:rPr lang="en-US" altLang="zh-CN" u="sng" dirty="0" smtClean="0">
                <a:ea typeface="宋体" pitchFamily="2" charset="-122"/>
              </a:rPr>
              <a:t>By controlling the environment, how did Early Mesopotamians develop the world’s first civilization?</a:t>
            </a:r>
            <a:endParaRPr lang="en-US" altLang="zh-CN" u="sng" dirty="0" smtClean="0">
              <a:solidFill>
                <a:schemeClr val="tx2"/>
              </a:solidFill>
              <a:latin typeface="Times New Roman" pitchFamily="18" charset="0"/>
              <a:ea typeface="宋体"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zh-CN" smtClean="0">
                <a:latin typeface="Times New Roman" pitchFamily="18" charset="0"/>
                <a:ea typeface="宋体" pitchFamily="2" charset="-122"/>
              </a:rPr>
              <a:t>P.  Define </a:t>
            </a:r>
            <a:r>
              <a:rPr lang="en-US" altLang="zh-CN" b="1" smtClean="0">
                <a:latin typeface="Times New Roman" pitchFamily="18" charset="0"/>
                <a:ea typeface="宋体" pitchFamily="2" charset="-122"/>
              </a:rPr>
              <a:t>ziggurat</a:t>
            </a:r>
            <a:r>
              <a:rPr lang="en-US" altLang="zh-CN" smtClean="0">
                <a:latin typeface="Times New Roman" pitchFamily="18" charset="0"/>
                <a:ea typeface="宋体" pitchFamily="2" charset="-122"/>
              </a:rPr>
              <a:t>:</a:t>
            </a:r>
            <a:r>
              <a:rPr lang="en-US" altLang="zh-CN" smtClean="0">
                <a:ea typeface="宋体" pitchFamily="2" charset="-122"/>
              </a:rPr>
              <a:t> </a:t>
            </a:r>
          </a:p>
        </p:txBody>
      </p:sp>
      <p:sp>
        <p:nvSpPr>
          <p:cNvPr id="47107" name="Rectangle 3"/>
          <p:cNvSpPr>
            <a:spLocks noGrp="1" noChangeArrowheads="1"/>
          </p:cNvSpPr>
          <p:nvPr>
            <p:ph type="body" idx="1"/>
          </p:nvPr>
        </p:nvSpPr>
        <p:spPr/>
        <p:txBody>
          <a:bodyPr/>
          <a:lstStyle/>
          <a:p>
            <a:pPr algn="ctr" eaLnBrk="1" hangingPunct="1">
              <a:buFontTx/>
              <a:buNone/>
            </a:pPr>
            <a:r>
              <a:rPr lang="en-US" altLang="zh-CN" u="sng" smtClean="0">
                <a:latin typeface="Times New Roman" pitchFamily="18" charset="0"/>
                <a:ea typeface="宋体" pitchFamily="2" charset="-122"/>
              </a:rPr>
              <a:t>Mesopotamian temple</a:t>
            </a:r>
            <a:r>
              <a:rPr lang="en-US" altLang="zh-CN" smtClean="0">
                <a:latin typeface="Times New Roman" pitchFamily="18" charset="0"/>
                <a:ea typeface="宋体" pitchFamily="2" charset="-122"/>
              </a:rPr>
              <a:t> </a:t>
            </a:r>
          </a:p>
        </p:txBody>
      </p:sp>
      <p:pic>
        <p:nvPicPr>
          <p:cNvPr id="47109" name="Picture 5" descr="ziggurat1"/>
          <p:cNvPicPr>
            <a:picLocks noChangeAspect="1" noChangeArrowheads="1"/>
          </p:cNvPicPr>
          <p:nvPr/>
        </p:nvPicPr>
        <p:blipFill>
          <a:blip r:embed="rId2"/>
          <a:srcRect/>
          <a:stretch>
            <a:fillRect/>
          </a:stretch>
        </p:blipFill>
        <p:spPr bwMode="auto">
          <a:xfrm>
            <a:off x="5181600" y="3733800"/>
            <a:ext cx="3152775" cy="2085975"/>
          </a:xfrm>
          <a:prstGeom prst="rect">
            <a:avLst/>
          </a:prstGeom>
          <a:noFill/>
          <a:ln w="9525">
            <a:noFill/>
            <a:miter lim="800000"/>
            <a:headEnd/>
            <a:tailEnd/>
          </a:ln>
        </p:spPr>
      </p:pic>
      <p:pic>
        <p:nvPicPr>
          <p:cNvPr id="47111" name="Picture 7" descr="325px-Ancient_ziggurat_at_Ali_Air_Base_Iraq_2005"/>
          <p:cNvPicPr>
            <a:picLocks noChangeAspect="1" noChangeArrowheads="1"/>
          </p:cNvPicPr>
          <p:nvPr/>
        </p:nvPicPr>
        <p:blipFill>
          <a:blip r:embed="rId3"/>
          <a:srcRect/>
          <a:stretch>
            <a:fillRect/>
          </a:stretch>
        </p:blipFill>
        <p:spPr bwMode="auto">
          <a:xfrm>
            <a:off x="1143000" y="2819400"/>
            <a:ext cx="3095625" cy="2324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1000" fill="hold"/>
                                        <p:tgtEl>
                                          <p:spTgt spid="47106"/>
                                        </p:tgtEl>
                                        <p:attrNameLst>
                                          <p:attrName>ppt_x</p:attrName>
                                        </p:attrNameLst>
                                      </p:cBhvr>
                                      <p:tavLst>
                                        <p:tav tm="0">
                                          <p:val>
                                            <p:strVal val="0-#ppt_w/2"/>
                                          </p:val>
                                        </p:tav>
                                        <p:tav tm="100000">
                                          <p:val>
                                            <p:strVal val="#ppt_x"/>
                                          </p:val>
                                        </p:tav>
                                      </p:tavLst>
                                    </p:anim>
                                    <p:anim calcmode="lin" valueType="num">
                                      <p:cBhvr additive="base">
                                        <p:cTn id="8" dur="1000" fill="hold"/>
                                        <p:tgtEl>
                                          <p:spTgt spid="471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7107">
                                            <p:txEl>
                                              <p:pRg st="0" end="0"/>
                                            </p:txEl>
                                          </p:spTgt>
                                        </p:tgtEl>
                                        <p:attrNameLst>
                                          <p:attrName>style.visibility</p:attrName>
                                        </p:attrNameLst>
                                      </p:cBhvr>
                                      <p:to>
                                        <p:strVal val="visible"/>
                                      </p:to>
                                    </p:set>
                                    <p:anim calcmode="lin" valueType="num">
                                      <p:cBhvr>
                                        <p:cTn id="13" dur="500" fill="hold"/>
                                        <p:tgtEl>
                                          <p:spTgt spid="4710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71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47111"/>
                                        </p:tgtEl>
                                        <p:attrNameLst>
                                          <p:attrName>style.visibility</p:attrName>
                                        </p:attrNameLst>
                                      </p:cBhvr>
                                      <p:to>
                                        <p:strVal val="visible"/>
                                      </p:to>
                                    </p:set>
                                    <p:animEffect transition="in" filter="dissolve">
                                      <p:cBhvr>
                                        <p:cTn id="19" dur="500"/>
                                        <p:tgtEl>
                                          <p:spTgt spid="471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47109"/>
                                        </p:tgtEl>
                                        <p:attrNameLst>
                                          <p:attrName>style.visibility</p:attrName>
                                        </p:attrNameLst>
                                      </p:cBhvr>
                                      <p:to>
                                        <p:strVal val="visible"/>
                                      </p:to>
                                    </p:set>
                                    <p:animEffect transition="in" filter="dissolve">
                                      <p:cBhvr>
                                        <p:cTn id="24" dur="5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zh-CN" sz="4000" smtClean="0">
                <a:latin typeface="Times New Roman" pitchFamily="18" charset="0"/>
                <a:ea typeface="宋体" pitchFamily="2" charset="-122"/>
              </a:rPr>
              <a:t>Q.  Where was the ziggurat located?</a:t>
            </a:r>
            <a:r>
              <a:rPr lang="en-US" altLang="zh-CN" sz="4000" smtClean="0">
                <a:ea typeface="宋体" pitchFamily="2" charset="-122"/>
              </a:rPr>
              <a:t> </a:t>
            </a:r>
          </a:p>
        </p:txBody>
      </p:sp>
      <p:sp>
        <p:nvSpPr>
          <p:cNvPr id="48131" name="Rectangle 3"/>
          <p:cNvSpPr>
            <a:spLocks noGrp="1" noChangeArrowheads="1"/>
          </p:cNvSpPr>
          <p:nvPr>
            <p:ph type="body" idx="1"/>
          </p:nvPr>
        </p:nvSpPr>
        <p:spPr/>
        <p:txBody>
          <a:bodyPr/>
          <a:lstStyle/>
          <a:p>
            <a:pPr marL="609600" indent="-609600" algn="ctr" eaLnBrk="1" hangingPunct="1">
              <a:buFontTx/>
              <a:buNone/>
            </a:pPr>
            <a:r>
              <a:rPr lang="en-US" altLang="zh-CN" u="sng" smtClean="0">
                <a:latin typeface="Times New Roman" pitchFamily="18" charset="0"/>
                <a:ea typeface="宋体" pitchFamily="2" charset="-122"/>
              </a:rPr>
              <a:t>They were located at the center of each city.</a:t>
            </a:r>
          </a:p>
        </p:txBody>
      </p:sp>
      <p:pic>
        <p:nvPicPr>
          <p:cNvPr id="48132" name="Picture 4" descr="SumerCityUr"/>
          <p:cNvPicPr>
            <a:picLocks noChangeAspect="1" noChangeArrowheads="1"/>
          </p:cNvPicPr>
          <p:nvPr/>
        </p:nvPicPr>
        <p:blipFill>
          <a:blip r:embed="rId2"/>
          <a:srcRect/>
          <a:stretch>
            <a:fillRect/>
          </a:stretch>
        </p:blipFill>
        <p:spPr bwMode="auto">
          <a:xfrm>
            <a:off x="1371600" y="2209800"/>
            <a:ext cx="6619875" cy="4200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1000" fill="hold"/>
                                        <p:tgtEl>
                                          <p:spTgt spid="48130"/>
                                        </p:tgtEl>
                                        <p:attrNameLst>
                                          <p:attrName>ppt_x</p:attrName>
                                        </p:attrNameLst>
                                      </p:cBhvr>
                                      <p:tavLst>
                                        <p:tav tm="0">
                                          <p:val>
                                            <p:strVal val="0-#ppt_w/2"/>
                                          </p:val>
                                        </p:tav>
                                        <p:tav tm="100000">
                                          <p:val>
                                            <p:strVal val="#ppt_x"/>
                                          </p:val>
                                        </p:tav>
                                      </p:tavLst>
                                    </p:anim>
                                    <p:anim calcmode="lin" valueType="num">
                                      <p:cBhvr additive="base">
                                        <p:cTn id="8" dur="1000" fill="hold"/>
                                        <p:tgtEl>
                                          <p:spTgt spid="481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8131">
                                            <p:txEl>
                                              <p:pRg st="0" end="0"/>
                                            </p:txEl>
                                          </p:spTgt>
                                        </p:tgtEl>
                                        <p:attrNameLst>
                                          <p:attrName>style.visibility</p:attrName>
                                        </p:attrNameLst>
                                      </p:cBhvr>
                                      <p:to>
                                        <p:strVal val="visible"/>
                                      </p:to>
                                    </p:set>
                                    <p:anim calcmode="lin" valueType="num">
                                      <p:cBhvr>
                                        <p:cTn id="13" dur="500" fill="hold"/>
                                        <p:tgtEl>
                                          <p:spTgt spid="4813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813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48132"/>
                                        </p:tgtEl>
                                        <p:attrNameLst>
                                          <p:attrName>style.visibility</p:attrName>
                                        </p:attrNameLst>
                                      </p:cBhvr>
                                      <p:to>
                                        <p:strVal val="visible"/>
                                      </p:to>
                                    </p:set>
                                    <p:animEffect transition="in" filter="diamond(in)">
                                      <p:cBhvr>
                                        <p:cTn id="19" dur="20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zh-CN" sz="4000" smtClean="0">
                <a:latin typeface="Times New Roman" pitchFamily="18" charset="0"/>
                <a:ea typeface="宋体" pitchFamily="2" charset="-122"/>
              </a:rPr>
              <a:t>R.  Describe what a ziggurat looked like:</a:t>
            </a:r>
            <a:r>
              <a:rPr lang="en-US" altLang="zh-CN" sz="4000" smtClean="0">
                <a:ea typeface="宋体" pitchFamily="2" charset="-122"/>
              </a:rPr>
              <a:t> </a:t>
            </a:r>
          </a:p>
        </p:txBody>
      </p:sp>
      <p:sp>
        <p:nvSpPr>
          <p:cNvPr id="49155" name="Rectangle 3"/>
          <p:cNvSpPr>
            <a:spLocks noGrp="1" noChangeArrowheads="1"/>
          </p:cNvSpPr>
          <p:nvPr>
            <p:ph type="body" idx="1"/>
          </p:nvPr>
        </p:nvSpPr>
        <p:spPr/>
        <p:txBody>
          <a:bodyPr/>
          <a:lstStyle/>
          <a:p>
            <a:pPr marL="609600" indent="-609600" algn="ctr" eaLnBrk="1" hangingPunct="1">
              <a:buFontTx/>
              <a:buNone/>
            </a:pPr>
            <a:r>
              <a:rPr lang="en-US" altLang="zh-CN" u="sng" smtClean="0">
                <a:latin typeface="Times New Roman" pitchFamily="18" charset="0"/>
                <a:ea typeface="宋体" pitchFamily="2" charset="-122"/>
              </a:rPr>
              <a:t>It consisted of a series of square levels.  Each level was smaller than the one below.</a:t>
            </a:r>
          </a:p>
        </p:txBody>
      </p:sp>
      <p:pic>
        <p:nvPicPr>
          <p:cNvPr id="49156" name="Picture 4" descr="ziggurat1"/>
          <p:cNvPicPr>
            <a:picLocks noChangeAspect="1" noChangeArrowheads="1"/>
          </p:cNvPicPr>
          <p:nvPr/>
        </p:nvPicPr>
        <p:blipFill>
          <a:blip r:embed="rId2"/>
          <a:srcRect/>
          <a:stretch>
            <a:fillRect/>
          </a:stretch>
        </p:blipFill>
        <p:spPr bwMode="auto">
          <a:xfrm>
            <a:off x="2590800" y="3124200"/>
            <a:ext cx="4067175" cy="2690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1000" fill="hold"/>
                                        <p:tgtEl>
                                          <p:spTgt spid="49154"/>
                                        </p:tgtEl>
                                        <p:attrNameLst>
                                          <p:attrName>ppt_x</p:attrName>
                                        </p:attrNameLst>
                                      </p:cBhvr>
                                      <p:tavLst>
                                        <p:tav tm="0">
                                          <p:val>
                                            <p:strVal val="0-#ppt_w/2"/>
                                          </p:val>
                                        </p:tav>
                                        <p:tav tm="100000">
                                          <p:val>
                                            <p:strVal val="#ppt_x"/>
                                          </p:val>
                                        </p:tav>
                                      </p:tavLst>
                                    </p:anim>
                                    <p:anim calcmode="lin" valueType="num">
                                      <p:cBhvr additive="base">
                                        <p:cTn id="8" dur="1000" fill="hold"/>
                                        <p:tgtEl>
                                          <p:spTgt spid="4915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49155">
                                            <p:txEl>
                                              <p:pRg st="0" end="0"/>
                                            </p:txEl>
                                          </p:spTgt>
                                        </p:tgtEl>
                                        <p:attrNameLst>
                                          <p:attrName>style.visibility</p:attrName>
                                        </p:attrNameLst>
                                      </p:cBhvr>
                                      <p:to>
                                        <p:strVal val="visible"/>
                                      </p:to>
                                    </p:set>
                                    <p:anim calcmode="lin" valueType="num">
                                      <p:cBhvr>
                                        <p:cTn id="13" dur="500" fill="hold"/>
                                        <p:tgtEl>
                                          <p:spTgt spid="4915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915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entr" presetSubtype="0" fill="hold" nodeType="clickEffect">
                                  <p:stCondLst>
                                    <p:cond delay="0"/>
                                  </p:stCondLst>
                                  <p:childTnLst>
                                    <p:set>
                                      <p:cBhvr>
                                        <p:cTn id="18" dur="1" fill="hold">
                                          <p:stCondLst>
                                            <p:cond delay="0"/>
                                          </p:stCondLst>
                                        </p:cTn>
                                        <p:tgtEl>
                                          <p:spTgt spid="49156"/>
                                        </p:tgtEl>
                                        <p:attrNameLst>
                                          <p:attrName>style.visibility</p:attrName>
                                        </p:attrNameLst>
                                      </p:cBhvr>
                                      <p:to>
                                        <p:strVal val="visible"/>
                                      </p:to>
                                    </p:set>
                                    <p:animEffect transition="in" filter="fade">
                                      <p:cBhvr>
                                        <p:cTn id="19" dur="2000"/>
                                        <p:tgtEl>
                                          <p:spTgt spid="49156"/>
                                        </p:tgtEl>
                                      </p:cBhvr>
                                    </p:animEffect>
                                    <p:anim calcmode="lin" valueType="num">
                                      <p:cBhvr>
                                        <p:cTn id="20" dur="2000" fill="hold"/>
                                        <p:tgtEl>
                                          <p:spTgt spid="49156"/>
                                        </p:tgtEl>
                                        <p:attrNameLst>
                                          <p:attrName>style.rotation</p:attrName>
                                        </p:attrNameLst>
                                      </p:cBhvr>
                                      <p:tavLst>
                                        <p:tav tm="0">
                                          <p:val>
                                            <p:fltVal val="720"/>
                                          </p:val>
                                        </p:tav>
                                        <p:tav tm="100000">
                                          <p:val>
                                            <p:fltVal val="0"/>
                                          </p:val>
                                        </p:tav>
                                      </p:tavLst>
                                    </p:anim>
                                    <p:anim calcmode="lin" valueType="num">
                                      <p:cBhvr>
                                        <p:cTn id="21" dur="2000" fill="hold"/>
                                        <p:tgtEl>
                                          <p:spTgt spid="49156"/>
                                        </p:tgtEl>
                                        <p:attrNameLst>
                                          <p:attrName>ppt_h</p:attrName>
                                        </p:attrNameLst>
                                      </p:cBhvr>
                                      <p:tavLst>
                                        <p:tav tm="0">
                                          <p:val>
                                            <p:fltVal val="0"/>
                                          </p:val>
                                        </p:tav>
                                        <p:tav tm="100000">
                                          <p:val>
                                            <p:strVal val="#ppt_h"/>
                                          </p:val>
                                        </p:tav>
                                      </p:tavLst>
                                    </p:anim>
                                    <p:anim calcmode="lin" valueType="num">
                                      <p:cBhvr>
                                        <p:cTn id="22" dur="2000" fill="hold"/>
                                        <p:tgtEl>
                                          <p:spTgt spid="4915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marL="838200" indent="-838200" eaLnBrk="1" hangingPunct="1"/>
            <a:r>
              <a:rPr lang="en-US" altLang="zh-CN" sz="3200" smtClean="0">
                <a:latin typeface="Times New Roman" pitchFamily="18" charset="0"/>
                <a:ea typeface="宋体" pitchFamily="2" charset="-122"/>
              </a:rPr>
              <a:t>S.  The courts and ziggurat were the center of Sumerian life.  List what activities took place at the ziggurat and courts.</a:t>
            </a:r>
          </a:p>
        </p:txBody>
      </p:sp>
      <p:sp>
        <p:nvSpPr>
          <p:cNvPr id="50179" name="Rectangle 3"/>
          <p:cNvSpPr>
            <a:spLocks noGrp="1" noChangeArrowheads="1"/>
          </p:cNvSpPr>
          <p:nvPr>
            <p:ph type="body" idx="1"/>
          </p:nvPr>
        </p:nvSpPr>
        <p:spPr/>
        <p:txBody>
          <a:bodyPr/>
          <a:lstStyle/>
          <a:p>
            <a:pPr marL="990600" lvl="1" indent="-533400" eaLnBrk="1" hangingPunct="1">
              <a:buFontTx/>
              <a:buAutoNum type="arabicPeriod"/>
            </a:pPr>
            <a:r>
              <a:rPr lang="en-US" altLang="zh-CN" u="sng" smtClean="0">
                <a:latin typeface="Times New Roman" pitchFamily="18" charset="0"/>
                <a:ea typeface="宋体" pitchFamily="2" charset="-122"/>
              </a:rPr>
              <a:t>Artisans worked there.</a:t>
            </a:r>
          </a:p>
          <a:p>
            <a:pPr marL="990600" lvl="1" indent="-533400" eaLnBrk="1" hangingPunct="1">
              <a:buFontTx/>
              <a:buAutoNum type="arabicPeriod"/>
            </a:pPr>
            <a:r>
              <a:rPr lang="en-US" altLang="zh-CN" u="sng" smtClean="0">
                <a:latin typeface="Times New Roman" pitchFamily="18" charset="0"/>
                <a:ea typeface="宋体" pitchFamily="2" charset="-122"/>
              </a:rPr>
              <a:t>Children went to school there.</a:t>
            </a:r>
          </a:p>
          <a:p>
            <a:pPr marL="990600" lvl="1" indent="-533400" eaLnBrk="1" hangingPunct="1">
              <a:buFontTx/>
              <a:buAutoNum type="arabicPeriod"/>
            </a:pPr>
            <a:r>
              <a:rPr lang="en-US" altLang="zh-CN" u="sng" smtClean="0">
                <a:latin typeface="Times New Roman" pitchFamily="18" charset="0"/>
                <a:ea typeface="宋体" pitchFamily="2" charset="-122"/>
              </a:rPr>
              <a:t>Farmers, artisans, and traders stored their goods there.</a:t>
            </a:r>
          </a:p>
          <a:p>
            <a:pPr marL="990600" lvl="1" indent="-533400" eaLnBrk="1" hangingPunct="1">
              <a:buFontTx/>
              <a:buAutoNum type="arabicPeriod"/>
            </a:pPr>
            <a:r>
              <a:rPr lang="en-US" altLang="zh-CN" u="sng" smtClean="0">
                <a:latin typeface="Times New Roman" pitchFamily="18" charset="0"/>
                <a:ea typeface="宋体" pitchFamily="2" charset="-122"/>
              </a:rPr>
              <a:t>The poor were fed there.</a:t>
            </a:r>
          </a:p>
          <a:p>
            <a:pPr marL="990600" lvl="1" indent="-533400" eaLnBrk="1" hangingPunct="1">
              <a:buFontTx/>
              <a:buAutoNum type="arabicPeriod"/>
            </a:pPr>
            <a:r>
              <a:rPr lang="en-US" altLang="zh-CN" u="sng" smtClean="0">
                <a:latin typeface="Times New Roman" pitchFamily="18" charset="0"/>
                <a:ea typeface="宋体" pitchFamily="2" charset="-122"/>
              </a:rPr>
              <a:t>All great events were celebrated there.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1000" fill="hold"/>
                                        <p:tgtEl>
                                          <p:spTgt spid="50178"/>
                                        </p:tgtEl>
                                        <p:attrNameLst>
                                          <p:attrName>ppt_x</p:attrName>
                                        </p:attrNameLst>
                                      </p:cBhvr>
                                      <p:tavLst>
                                        <p:tav tm="0">
                                          <p:val>
                                            <p:strVal val="#ppt_x"/>
                                          </p:val>
                                        </p:tav>
                                        <p:tav tm="100000">
                                          <p:val>
                                            <p:strVal val="#ppt_x"/>
                                          </p:val>
                                        </p:tav>
                                      </p:tavLst>
                                    </p:anim>
                                    <p:anim calcmode="lin" valueType="num">
                                      <p:cBhvr additive="base">
                                        <p:cTn id="8" dur="1000" fill="hold"/>
                                        <p:tgtEl>
                                          <p:spTgt spid="5017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50179">
                                            <p:txEl>
                                              <p:pRg st="0" end="0"/>
                                            </p:txEl>
                                          </p:spTgt>
                                        </p:tgtEl>
                                        <p:attrNameLst>
                                          <p:attrName>style.visibility</p:attrName>
                                        </p:attrNameLst>
                                      </p:cBhvr>
                                      <p:to>
                                        <p:strVal val="visible"/>
                                      </p:to>
                                    </p:set>
                                    <p:animEffect transition="in" filter="fade">
                                      <p:cBhvr>
                                        <p:cTn id="13" dur="2000"/>
                                        <p:tgtEl>
                                          <p:spTgt spid="5017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50179">
                                            <p:txEl>
                                              <p:pRg st="1" end="1"/>
                                            </p:txEl>
                                          </p:spTgt>
                                        </p:tgtEl>
                                        <p:attrNameLst>
                                          <p:attrName>style.visibility</p:attrName>
                                        </p:attrNameLst>
                                      </p:cBhvr>
                                      <p:to>
                                        <p:strVal val="visible"/>
                                      </p:to>
                                    </p:set>
                                    <p:animEffect transition="in" filter="fade">
                                      <p:cBhvr>
                                        <p:cTn id="18" dur="2000"/>
                                        <p:tgtEl>
                                          <p:spTgt spid="5017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50179">
                                            <p:txEl>
                                              <p:pRg st="2" end="2"/>
                                            </p:txEl>
                                          </p:spTgt>
                                        </p:tgtEl>
                                        <p:attrNameLst>
                                          <p:attrName>style.visibility</p:attrName>
                                        </p:attrNameLst>
                                      </p:cBhvr>
                                      <p:to>
                                        <p:strVal val="visible"/>
                                      </p:to>
                                    </p:set>
                                    <p:animEffect transition="in" filter="fade">
                                      <p:cBhvr>
                                        <p:cTn id="23" dur="2000"/>
                                        <p:tgtEl>
                                          <p:spTgt spid="5017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50179">
                                            <p:txEl>
                                              <p:pRg st="3" end="3"/>
                                            </p:txEl>
                                          </p:spTgt>
                                        </p:tgtEl>
                                        <p:attrNameLst>
                                          <p:attrName>style.visibility</p:attrName>
                                        </p:attrNameLst>
                                      </p:cBhvr>
                                      <p:to>
                                        <p:strVal val="visible"/>
                                      </p:to>
                                    </p:set>
                                    <p:animEffect transition="in" filter="fade">
                                      <p:cBhvr>
                                        <p:cTn id="28" dur="2000"/>
                                        <p:tgtEl>
                                          <p:spTgt spid="50179">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50179">
                                            <p:txEl>
                                              <p:pRg st="4" end="4"/>
                                            </p:txEl>
                                          </p:spTgt>
                                        </p:tgtEl>
                                        <p:attrNameLst>
                                          <p:attrName>style.visibility</p:attrName>
                                        </p:attrNameLst>
                                      </p:cBhvr>
                                      <p:to>
                                        <p:strVal val="visible"/>
                                      </p:to>
                                    </p:set>
                                    <p:animEffect transition="in" filter="fade">
                                      <p:cBhvr>
                                        <p:cTn id="33" dur="2000"/>
                                        <p:tgtEl>
                                          <p:spTgt spid="5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marL="838200" indent="-838200" eaLnBrk="1" hangingPunct="1"/>
            <a:r>
              <a:rPr lang="en-US" altLang="zh-CN" smtClean="0">
                <a:latin typeface="Times New Roman" pitchFamily="18" charset="0"/>
                <a:ea typeface="宋体" pitchFamily="2" charset="-122"/>
              </a:rPr>
              <a:t>T.  Describe Sumerian religion.</a:t>
            </a:r>
          </a:p>
        </p:txBody>
      </p:sp>
      <p:sp>
        <p:nvSpPr>
          <p:cNvPr id="51203" name="Rectangle 3"/>
          <p:cNvSpPr>
            <a:spLocks noGrp="1" noChangeArrowheads="1"/>
          </p:cNvSpPr>
          <p:nvPr>
            <p:ph type="body" idx="1"/>
          </p:nvPr>
        </p:nvSpPr>
        <p:spPr/>
        <p:txBody>
          <a:bodyPr/>
          <a:lstStyle/>
          <a:p>
            <a:pPr marL="990600" lvl="1" indent="-533400" eaLnBrk="1" hangingPunct="1">
              <a:buFontTx/>
              <a:buAutoNum type="arabicPeriod"/>
            </a:pPr>
            <a:r>
              <a:rPr lang="en-US" altLang="zh-CN" u="sng" smtClean="0">
                <a:latin typeface="Times New Roman" pitchFamily="18" charset="0"/>
                <a:ea typeface="宋体" pitchFamily="2" charset="-122"/>
              </a:rPr>
              <a:t>The Sumerians believed that all the forces of nature, like rain and flooding, were alive.</a:t>
            </a:r>
          </a:p>
          <a:p>
            <a:pPr marL="990600" lvl="1" indent="-533400" eaLnBrk="1" hangingPunct="1">
              <a:buFontTx/>
              <a:buAutoNum type="arabicPeriod"/>
            </a:pPr>
            <a:r>
              <a:rPr lang="en-US" altLang="zh-CN" u="sng" smtClean="0">
                <a:latin typeface="Times New Roman" pitchFamily="18" charset="0"/>
                <a:ea typeface="宋体" pitchFamily="2" charset="-122"/>
              </a:rPr>
              <a:t>Since they could not control these forces, the Sumerians viewed them as gods.</a:t>
            </a:r>
          </a:p>
        </p:txBody>
      </p:sp>
      <p:pic>
        <p:nvPicPr>
          <p:cNvPr id="51207" name="Picture 7" descr="sumerian1"/>
          <p:cNvPicPr>
            <a:picLocks noChangeAspect="1" noChangeArrowheads="1"/>
          </p:cNvPicPr>
          <p:nvPr/>
        </p:nvPicPr>
        <p:blipFill>
          <a:blip r:embed="rId2"/>
          <a:srcRect/>
          <a:stretch>
            <a:fillRect/>
          </a:stretch>
        </p:blipFill>
        <p:spPr bwMode="auto">
          <a:xfrm>
            <a:off x="2590800" y="3505200"/>
            <a:ext cx="4057650" cy="3181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1000" fill="hold"/>
                                        <p:tgtEl>
                                          <p:spTgt spid="51202"/>
                                        </p:tgtEl>
                                        <p:attrNameLst>
                                          <p:attrName>ppt_x</p:attrName>
                                        </p:attrNameLst>
                                      </p:cBhvr>
                                      <p:tavLst>
                                        <p:tav tm="0">
                                          <p:val>
                                            <p:strVal val="#ppt_x"/>
                                          </p:val>
                                        </p:tav>
                                        <p:tav tm="100000">
                                          <p:val>
                                            <p:strVal val="#ppt_x"/>
                                          </p:val>
                                        </p:tav>
                                      </p:tavLst>
                                    </p:anim>
                                    <p:anim calcmode="lin" valueType="num">
                                      <p:cBhvr additive="base">
                                        <p:cTn id="8" dur="1000" fill="hold"/>
                                        <p:tgtEl>
                                          <p:spTgt spid="5120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1203">
                                            <p:txEl>
                                              <p:pRg st="0" end="0"/>
                                            </p:txEl>
                                          </p:spTgt>
                                        </p:tgtEl>
                                        <p:attrNameLst>
                                          <p:attrName>style.visibility</p:attrName>
                                        </p:attrNameLst>
                                      </p:cBhvr>
                                      <p:to>
                                        <p:strVal val="visible"/>
                                      </p:to>
                                    </p:set>
                                    <p:anim calcmode="lin" valueType="num">
                                      <p:cBhvr>
                                        <p:cTn id="13" dur="1000" fill="hold"/>
                                        <p:tgtEl>
                                          <p:spTgt spid="5120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120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1203">
                                            <p:txEl>
                                              <p:pRg st="1" end="1"/>
                                            </p:txEl>
                                          </p:spTgt>
                                        </p:tgtEl>
                                        <p:attrNameLst>
                                          <p:attrName>style.visibility</p:attrName>
                                        </p:attrNameLst>
                                      </p:cBhvr>
                                      <p:to>
                                        <p:strVal val="visible"/>
                                      </p:to>
                                    </p:set>
                                    <p:anim calcmode="lin" valueType="num">
                                      <p:cBhvr>
                                        <p:cTn id="19" dur="1000" fill="hold"/>
                                        <p:tgtEl>
                                          <p:spTgt spid="5120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5120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51207"/>
                                        </p:tgtEl>
                                        <p:attrNameLst>
                                          <p:attrName>style.visibility</p:attrName>
                                        </p:attrNameLst>
                                      </p:cBhvr>
                                      <p:to>
                                        <p:strVal val="visible"/>
                                      </p:to>
                                    </p:set>
                                    <p:animEffect transition="in" filter="fade">
                                      <p:cBhvr>
                                        <p:cTn id="25" dur="2000"/>
                                        <p:tgtEl>
                                          <p:spTgt spid="51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zh-CN" smtClean="0">
                <a:latin typeface="Times New Roman" pitchFamily="18" charset="0"/>
                <a:ea typeface="宋体" pitchFamily="2" charset="-122"/>
              </a:rPr>
              <a:t>U.  Define </a:t>
            </a:r>
            <a:r>
              <a:rPr lang="en-US" altLang="zh-CN" b="1" smtClean="0">
                <a:latin typeface="Times New Roman" pitchFamily="18" charset="0"/>
                <a:ea typeface="宋体" pitchFamily="2" charset="-122"/>
              </a:rPr>
              <a:t>polytheism</a:t>
            </a:r>
            <a:r>
              <a:rPr lang="en-US" altLang="zh-CN" smtClean="0">
                <a:latin typeface="Times New Roman" pitchFamily="18" charset="0"/>
                <a:ea typeface="宋体" pitchFamily="2" charset="-122"/>
              </a:rPr>
              <a:t>:</a:t>
            </a:r>
            <a:r>
              <a:rPr lang="en-US" altLang="zh-CN" smtClean="0">
                <a:ea typeface="宋体" pitchFamily="2" charset="-122"/>
              </a:rPr>
              <a:t> </a:t>
            </a:r>
          </a:p>
        </p:txBody>
      </p:sp>
      <p:sp>
        <p:nvSpPr>
          <p:cNvPr id="52227" name="Rectangle 3"/>
          <p:cNvSpPr>
            <a:spLocks noGrp="1" noChangeArrowheads="1"/>
          </p:cNvSpPr>
          <p:nvPr>
            <p:ph type="body" idx="1"/>
          </p:nvPr>
        </p:nvSpPr>
        <p:spPr/>
        <p:txBody>
          <a:bodyPr/>
          <a:lstStyle/>
          <a:p>
            <a:pPr algn="ctr" eaLnBrk="1" hangingPunct="1">
              <a:buFontTx/>
              <a:buNone/>
            </a:pPr>
            <a:r>
              <a:rPr lang="en-US" altLang="zh-CN" smtClean="0">
                <a:latin typeface="Times New Roman" pitchFamily="18" charset="0"/>
                <a:ea typeface="宋体" pitchFamily="2" charset="-122"/>
              </a:rPr>
              <a:t>Polytheism is the belief in many gods and goddesses.</a:t>
            </a:r>
          </a:p>
        </p:txBody>
      </p:sp>
      <p:pic>
        <p:nvPicPr>
          <p:cNvPr id="52229" name="Picture 5" descr="OlymNav"/>
          <p:cNvPicPr>
            <a:picLocks noChangeAspect="1" noChangeArrowheads="1"/>
          </p:cNvPicPr>
          <p:nvPr/>
        </p:nvPicPr>
        <p:blipFill>
          <a:blip r:embed="rId2"/>
          <a:srcRect/>
          <a:stretch>
            <a:fillRect/>
          </a:stretch>
        </p:blipFill>
        <p:spPr bwMode="auto">
          <a:xfrm>
            <a:off x="1981200" y="2895600"/>
            <a:ext cx="5619750" cy="3527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1000" fill="hold"/>
                                        <p:tgtEl>
                                          <p:spTgt spid="52226"/>
                                        </p:tgtEl>
                                        <p:attrNameLst>
                                          <p:attrName>ppt_x</p:attrName>
                                        </p:attrNameLst>
                                      </p:cBhvr>
                                      <p:tavLst>
                                        <p:tav tm="0">
                                          <p:val>
                                            <p:strVal val="#ppt_x"/>
                                          </p:val>
                                        </p:tav>
                                        <p:tav tm="100000">
                                          <p:val>
                                            <p:strVal val="#ppt_x"/>
                                          </p:val>
                                        </p:tav>
                                      </p:tavLst>
                                    </p:anim>
                                    <p:anim calcmode="lin" valueType="num">
                                      <p:cBhvr additive="base">
                                        <p:cTn id="8" dur="1000" fill="hold"/>
                                        <p:tgtEl>
                                          <p:spTgt spid="522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2227">
                                            <p:txEl>
                                              <p:pRg st="0" end="0"/>
                                            </p:txEl>
                                          </p:spTgt>
                                        </p:tgtEl>
                                        <p:attrNameLst>
                                          <p:attrName>style.visibility</p:attrName>
                                        </p:attrNameLst>
                                      </p:cBhvr>
                                      <p:to>
                                        <p:strVal val="visible"/>
                                      </p:to>
                                    </p:set>
                                    <p:anim calcmode="lin" valueType="num">
                                      <p:cBhvr>
                                        <p:cTn id="13" dur="500" fill="hold"/>
                                        <p:tgtEl>
                                          <p:spTgt spid="5222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222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52229"/>
                                        </p:tgtEl>
                                        <p:attrNameLst>
                                          <p:attrName>style.visibility</p:attrName>
                                        </p:attrNameLst>
                                      </p:cBhvr>
                                      <p:to>
                                        <p:strVal val="visible"/>
                                      </p:to>
                                    </p:set>
                                    <p:animEffect transition="in" filter="diamond(in)">
                                      <p:cBhvr>
                                        <p:cTn id="19" dur="2000"/>
                                        <p:tgtEl>
                                          <p:spTgt spid="52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marL="838200" indent="-838200" eaLnBrk="1" hangingPunct="1"/>
            <a:r>
              <a:rPr lang="en-US" altLang="zh-CN" smtClean="0">
                <a:latin typeface="Times New Roman" pitchFamily="18" charset="0"/>
                <a:ea typeface="宋体" pitchFamily="2" charset="-122"/>
              </a:rPr>
              <a:t>V.  Describe Sumerian priests.</a:t>
            </a:r>
          </a:p>
        </p:txBody>
      </p:sp>
      <p:sp>
        <p:nvSpPr>
          <p:cNvPr id="53251" name="Rectangle 3"/>
          <p:cNvSpPr>
            <a:spLocks noGrp="1" noChangeArrowheads="1"/>
          </p:cNvSpPr>
          <p:nvPr>
            <p:ph type="body" idx="1"/>
          </p:nvPr>
        </p:nvSpPr>
        <p:spPr/>
        <p:txBody>
          <a:bodyPr/>
          <a:lstStyle/>
          <a:p>
            <a:pPr marL="990600" lvl="1" indent="-533400" eaLnBrk="1" hangingPunct="1">
              <a:buFontTx/>
              <a:buAutoNum type="arabicPeriod"/>
            </a:pPr>
            <a:r>
              <a:rPr lang="en-US" altLang="zh-CN" u="sng" smtClean="0">
                <a:latin typeface="Times New Roman" pitchFamily="18" charset="0"/>
                <a:ea typeface="宋体" pitchFamily="2" charset="-122"/>
              </a:rPr>
              <a:t>The Sumerians thought that only the priests knew the will of the gods.</a:t>
            </a:r>
          </a:p>
          <a:p>
            <a:pPr marL="990600" lvl="1" indent="-533400" eaLnBrk="1" hangingPunct="1">
              <a:buFontTx/>
              <a:buAutoNum type="arabicPeriod"/>
            </a:pPr>
            <a:r>
              <a:rPr lang="en-US" altLang="zh-CN" u="sng" smtClean="0">
                <a:latin typeface="Times New Roman" pitchFamily="18" charset="0"/>
                <a:ea typeface="宋体" pitchFamily="2" charset="-122"/>
              </a:rPr>
              <a:t>Sumerian priests were very powerful.</a:t>
            </a:r>
          </a:p>
          <a:p>
            <a:pPr marL="990600" lvl="1" indent="-533400" eaLnBrk="1" hangingPunct="1">
              <a:buFontTx/>
              <a:buAutoNum type="arabicPeriod"/>
            </a:pPr>
            <a:r>
              <a:rPr lang="en-US" altLang="zh-CN" u="sng" smtClean="0">
                <a:latin typeface="Times New Roman" pitchFamily="18" charset="0"/>
                <a:ea typeface="宋体" pitchFamily="2" charset="-122"/>
              </a:rPr>
              <a:t>The priests controlled and administered all the land, and they ran the schools.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wipe(left)">
                                      <p:cBhvr>
                                        <p:cTn id="7" dur="2000"/>
                                        <p:tgtEl>
                                          <p:spTgt spid="532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anim calcmode="lin" valueType="num">
                                      <p:cBhvr additive="base">
                                        <p:cTn id="12" dur="10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53251">
                                            <p:txEl>
                                              <p:pRg st="1" end="1"/>
                                            </p:txEl>
                                          </p:spTgt>
                                        </p:tgtEl>
                                        <p:attrNameLst>
                                          <p:attrName>style.visibility</p:attrName>
                                        </p:attrNameLst>
                                      </p:cBhvr>
                                      <p:to>
                                        <p:strVal val="visible"/>
                                      </p:to>
                                    </p:set>
                                    <p:anim calcmode="lin" valueType="num">
                                      <p:cBhvr additive="base">
                                        <p:cTn id="18" dur="10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53251">
                                            <p:txEl>
                                              <p:pRg st="2" end="2"/>
                                            </p:txEl>
                                          </p:spTgt>
                                        </p:tgtEl>
                                        <p:attrNameLst>
                                          <p:attrName>style.visibility</p:attrName>
                                        </p:attrNameLst>
                                      </p:cBhvr>
                                      <p:to>
                                        <p:strVal val="visible"/>
                                      </p:to>
                                    </p:set>
                                    <p:anim calcmode="lin" valueType="num">
                                      <p:cBhvr additive="base">
                                        <p:cTn id="24" dur="10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532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marL="838200" indent="-838200" eaLnBrk="1" hangingPunct="1"/>
            <a:r>
              <a:rPr lang="en-US" altLang="zh-CN" smtClean="0">
                <a:latin typeface="Times New Roman" pitchFamily="18" charset="0"/>
                <a:ea typeface="宋体" pitchFamily="2" charset="-122"/>
              </a:rPr>
              <a:t>W.  Describe Sumerian schools.</a:t>
            </a:r>
          </a:p>
        </p:txBody>
      </p:sp>
      <p:sp>
        <p:nvSpPr>
          <p:cNvPr id="54275" name="Rectangle 3"/>
          <p:cNvSpPr>
            <a:spLocks noGrp="1" noChangeArrowheads="1"/>
          </p:cNvSpPr>
          <p:nvPr>
            <p:ph type="body" idx="1"/>
          </p:nvPr>
        </p:nvSpPr>
        <p:spPr/>
        <p:txBody>
          <a:bodyPr/>
          <a:lstStyle/>
          <a:p>
            <a:pPr marL="990600" lvl="1" indent="-533400" eaLnBrk="1" hangingPunct="1">
              <a:buFontTx/>
              <a:buAutoNum type="arabicPeriod"/>
            </a:pPr>
            <a:r>
              <a:rPr lang="en-US" altLang="zh-CN" u="sng" smtClean="0">
                <a:latin typeface="Times New Roman" pitchFamily="18" charset="0"/>
                <a:ea typeface="宋体" pitchFamily="2" charset="-122"/>
              </a:rPr>
              <a:t>They were only for the sons of the rich.</a:t>
            </a:r>
          </a:p>
          <a:p>
            <a:pPr marL="990600" lvl="1" indent="-533400" eaLnBrk="1" hangingPunct="1">
              <a:buFontTx/>
              <a:buAutoNum type="arabicPeriod"/>
            </a:pPr>
            <a:r>
              <a:rPr lang="en-US" altLang="zh-CN" u="sng" smtClean="0">
                <a:latin typeface="Times New Roman" pitchFamily="18" charset="0"/>
                <a:ea typeface="宋体" pitchFamily="2" charset="-122"/>
              </a:rPr>
              <a:t>Poorer boys either learned a trade, like pottery or metal working, or worked in the fields.</a:t>
            </a:r>
          </a:p>
          <a:p>
            <a:pPr marL="990600" lvl="1" indent="-533400" eaLnBrk="1" hangingPunct="1">
              <a:buFontTx/>
              <a:buAutoNum type="arabicPeriod"/>
            </a:pPr>
            <a:r>
              <a:rPr lang="en-US" altLang="zh-CN" u="sng" smtClean="0">
                <a:latin typeface="Times New Roman" pitchFamily="18" charset="0"/>
                <a:ea typeface="宋体" pitchFamily="2" charset="-122"/>
              </a:rPr>
              <a:t>Schools were located near the ziggurat and courts.</a:t>
            </a:r>
          </a:p>
          <a:p>
            <a:pPr marL="990600" lvl="1" indent="-533400" eaLnBrk="1" hangingPunct="1">
              <a:buFontTx/>
              <a:buAutoNum type="arabicPeriod"/>
            </a:pPr>
            <a:r>
              <a:rPr lang="en-US" altLang="zh-CN" u="sng" smtClean="0">
                <a:latin typeface="Times New Roman" pitchFamily="18" charset="0"/>
                <a:ea typeface="宋体" pitchFamily="2" charset="-122"/>
              </a:rPr>
              <a:t>They were known as tablet houses because their main purpose was to teach students how to write.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1000" fill="hold"/>
                                        <p:tgtEl>
                                          <p:spTgt spid="54274"/>
                                        </p:tgtEl>
                                        <p:attrNameLst>
                                          <p:attrName>ppt_w</p:attrName>
                                        </p:attrNameLst>
                                      </p:cBhvr>
                                      <p:tavLst>
                                        <p:tav tm="0">
                                          <p:val>
                                            <p:fltVal val="0"/>
                                          </p:val>
                                        </p:tav>
                                        <p:tav tm="100000">
                                          <p:val>
                                            <p:strVal val="#ppt_w"/>
                                          </p:val>
                                        </p:tav>
                                      </p:tavLst>
                                    </p:anim>
                                    <p:anim calcmode="lin" valueType="num">
                                      <p:cBhvr>
                                        <p:cTn id="8" dur="1000" fill="hold"/>
                                        <p:tgtEl>
                                          <p:spTgt spid="5427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4275">
                                            <p:txEl>
                                              <p:pRg st="0" end="0"/>
                                            </p:txEl>
                                          </p:spTgt>
                                        </p:tgtEl>
                                        <p:attrNameLst>
                                          <p:attrName>style.visibility</p:attrName>
                                        </p:attrNameLst>
                                      </p:cBhvr>
                                      <p:to>
                                        <p:strVal val="visible"/>
                                      </p:to>
                                    </p:set>
                                    <p:anim calcmode="lin" valueType="num">
                                      <p:cBhvr additive="base">
                                        <p:cTn id="13" dur="10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4275">
                                            <p:txEl>
                                              <p:pRg st="1" end="1"/>
                                            </p:txEl>
                                          </p:spTgt>
                                        </p:tgtEl>
                                        <p:attrNameLst>
                                          <p:attrName>style.visibility</p:attrName>
                                        </p:attrNameLst>
                                      </p:cBhvr>
                                      <p:to>
                                        <p:strVal val="visible"/>
                                      </p:to>
                                    </p:set>
                                    <p:anim calcmode="lin" valueType="num">
                                      <p:cBhvr additive="base">
                                        <p:cTn id="19" dur="10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4275">
                                            <p:txEl>
                                              <p:pRg st="2" end="2"/>
                                            </p:txEl>
                                          </p:spTgt>
                                        </p:tgtEl>
                                        <p:attrNameLst>
                                          <p:attrName>style.visibility</p:attrName>
                                        </p:attrNameLst>
                                      </p:cBhvr>
                                      <p:to>
                                        <p:strVal val="visible"/>
                                      </p:to>
                                    </p:set>
                                    <p:anim calcmode="lin" valueType="num">
                                      <p:cBhvr additive="base">
                                        <p:cTn id="25" dur="10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4275">
                                            <p:txEl>
                                              <p:pRg st="3" end="3"/>
                                            </p:txEl>
                                          </p:spTgt>
                                        </p:tgtEl>
                                        <p:attrNameLst>
                                          <p:attrName>style.visibility</p:attrName>
                                        </p:attrNameLst>
                                      </p:cBhvr>
                                      <p:to>
                                        <p:strVal val="visible"/>
                                      </p:to>
                                    </p:set>
                                    <p:anim calcmode="lin" valueType="num">
                                      <p:cBhvr additive="base">
                                        <p:cTn id="31" dur="10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42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zh-CN" smtClean="0">
                <a:latin typeface="Times New Roman" pitchFamily="18" charset="0"/>
                <a:ea typeface="宋体" pitchFamily="2" charset="-122"/>
              </a:rPr>
              <a:t>X.  Define </a:t>
            </a:r>
            <a:r>
              <a:rPr lang="en-US" altLang="zh-CN" b="1" smtClean="0">
                <a:latin typeface="Times New Roman" pitchFamily="18" charset="0"/>
                <a:ea typeface="宋体" pitchFamily="2" charset="-122"/>
              </a:rPr>
              <a:t>cuneiform</a:t>
            </a:r>
            <a:r>
              <a:rPr lang="en-US" altLang="zh-CN" smtClean="0">
                <a:latin typeface="Times New Roman" pitchFamily="18" charset="0"/>
                <a:ea typeface="宋体" pitchFamily="2" charset="-122"/>
              </a:rPr>
              <a:t>:</a:t>
            </a:r>
            <a:r>
              <a:rPr lang="en-US" altLang="zh-CN" smtClean="0">
                <a:ea typeface="宋体" pitchFamily="2" charset="-122"/>
              </a:rPr>
              <a:t> </a:t>
            </a:r>
          </a:p>
        </p:txBody>
      </p:sp>
      <p:sp>
        <p:nvSpPr>
          <p:cNvPr id="55299" name="Rectangle 3"/>
          <p:cNvSpPr>
            <a:spLocks noGrp="1" noChangeArrowheads="1"/>
          </p:cNvSpPr>
          <p:nvPr>
            <p:ph type="body" idx="1"/>
          </p:nvPr>
        </p:nvSpPr>
        <p:spPr/>
        <p:txBody>
          <a:bodyPr/>
          <a:lstStyle/>
          <a:p>
            <a:pPr marL="609600" indent="-609600" algn="ctr" eaLnBrk="1" hangingPunct="1">
              <a:buFontTx/>
              <a:buNone/>
            </a:pPr>
            <a:r>
              <a:rPr lang="en-US" altLang="zh-CN" u="sng" smtClean="0">
                <a:latin typeface="Times New Roman" pitchFamily="18" charset="0"/>
                <a:ea typeface="宋体" pitchFamily="2" charset="-122"/>
              </a:rPr>
              <a:t>Sumerian writing</a:t>
            </a:r>
          </a:p>
        </p:txBody>
      </p:sp>
      <p:pic>
        <p:nvPicPr>
          <p:cNvPr id="55301" name="Picture 5" descr="cuneiform"/>
          <p:cNvPicPr>
            <a:picLocks noChangeAspect="1" noChangeArrowheads="1"/>
          </p:cNvPicPr>
          <p:nvPr/>
        </p:nvPicPr>
        <p:blipFill>
          <a:blip r:embed="rId2"/>
          <a:srcRect/>
          <a:stretch>
            <a:fillRect/>
          </a:stretch>
        </p:blipFill>
        <p:spPr bwMode="auto">
          <a:xfrm>
            <a:off x="533400" y="2209800"/>
            <a:ext cx="3714750" cy="3681413"/>
          </a:xfrm>
          <a:prstGeom prst="rect">
            <a:avLst/>
          </a:prstGeom>
          <a:noFill/>
          <a:ln w="9525">
            <a:noFill/>
            <a:miter lim="800000"/>
            <a:headEnd/>
            <a:tailEnd/>
          </a:ln>
        </p:spPr>
      </p:pic>
      <p:pic>
        <p:nvPicPr>
          <p:cNvPr id="55303" name="Picture 7" descr="su_signs"/>
          <p:cNvPicPr>
            <a:picLocks noChangeAspect="1" noChangeArrowheads="1"/>
          </p:cNvPicPr>
          <p:nvPr/>
        </p:nvPicPr>
        <p:blipFill>
          <a:blip r:embed="rId3"/>
          <a:srcRect/>
          <a:stretch>
            <a:fillRect/>
          </a:stretch>
        </p:blipFill>
        <p:spPr bwMode="auto">
          <a:xfrm>
            <a:off x="5486400" y="2286000"/>
            <a:ext cx="3044825" cy="4114800"/>
          </a:xfrm>
          <a:prstGeom prst="rect">
            <a:avLst/>
          </a:prstGeom>
          <a:solidFill>
            <a:schemeClr val="tx1"/>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1000" fill="hold"/>
                                        <p:tgtEl>
                                          <p:spTgt spid="55298"/>
                                        </p:tgtEl>
                                        <p:attrNameLst>
                                          <p:attrName>ppt_w</p:attrName>
                                        </p:attrNameLst>
                                      </p:cBhvr>
                                      <p:tavLst>
                                        <p:tav tm="0">
                                          <p:val>
                                            <p:fltVal val="0"/>
                                          </p:val>
                                        </p:tav>
                                        <p:tav tm="100000">
                                          <p:val>
                                            <p:strVal val="#ppt_w"/>
                                          </p:val>
                                        </p:tav>
                                      </p:tavLst>
                                    </p:anim>
                                    <p:anim calcmode="lin" valueType="num">
                                      <p:cBhvr>
                                        <p:cTn id="8" dur="1000" fill="hold"/>
                                        <p:tgtEl>
                                          <p:spTgt spid="5529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5299">
                                            <p:txEl>
                                              <p:pRg st="0" end="0"/>
                                            </p:txEl>
                                          </p:spTgt>
                                        </p:tgtEl>
                                        <p:attrNameLst>
                                          <p:attrName>style.visibility</p:attrName>
                                        </p:attrNameLst>
                                      </p:cBhvr>
                                      <p:to>
                                        <p:strVal val="visible"/>
                                      </p:to>
                                    </p:set>
                                    <p:anim calcmode="lin" valueType="num">
                                      <p:cBhvr>
                                        <p:cTn id="13" dur="1000" fill="hold"/>
                                        <p:tgtEl>
                                          <p:spTgt spid="55299">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52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55301"/>
                                        </p:tgtEl>
                                        <p:attrNameLst>
                                          <p:attrName>style.visibility</p:attrName>
                                        </p:attrNameLst>
                                      </p:cBhvr>
                                      <p:to>
                                        <p:strVal val="visible"/>
                                      </p:to>
                                    </p:set>
                                    <p:animEffect transition="in" filter="diamond(in)">
                                      <p:cBhvr>
                                        <p:cTn id="19" dur="2000"/>
                                        <p:tgtEl>
                                          <p:spTgt spid="5530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55303"/>
                                        </p:tgtEl>
                                        <p:attrNameLst>
                                          <p:attrName>style.visibility</p:attrName>
                                        </p:attrNameLst>
                                      </p:cBhvr>
                                      <p:to>
                                        <p:strVal val="visible"/>
                                      </p:to>
                                    </p:set>
                                    <p:anim calcmode="lin" valueType="num">
                                      <p:cBhvr>
                                        <p:cTn id="24" dur="500" fill="hold"/>
                                        <p:tgtEl>
                                          <p:spTgt spid="55303"/>
                                        </p:tgtEl>
                                        <p:attrNameLst>
                                          <p:attrName>ppt_w</p:attrName>
                                        </p:attrNameLst>
                                      </p:cBhvr>
                                      <p:tavLst>
                                        <p:tav tm="0">
                                          <p:val>
                                            <p:fltVal val="0"/>
                                          </p:val>
                                        </p:tav>
                                        <p:tav tm="100000">
                                          <p:val>
                                            <p:strVal val="#ppt_w"/>
                                          </p:val>
                                        </p:tav>
                                      </p:tavLst>
                                    </p:anim>
                                    <p:anim calcmode="lin" valueType="num">
                                      <p:cBhvr>
                                        <p:cTn id="25" dur="500" fill="hold"/>
                                        <p:tgtEl>
                                          <p:spTgt spid="55303"/>
                                        </p:tgtEl>
                                        <p:attrNameLst>
                                          <p:attrName>ppt_h</p:attrName>
                                        </p:attrNameLst>
                                      </p:cBhvr>
                                      <p:tavLst>
                                        <p:tav tm="0">
                                          <p:val>
                                            <p:fltVal val="0"/>
                                          </p:val>
                                        </p:tav>
                                        <p:tav tm="100000">
                                          <p:val>
                                            <p:strVal val="#ppt_h"/>
                                          </p:val>
                                        </p:tav>
                                      </p:tavLst>
                                    </p:anim>
                                    <p:anim calcmode="lin" valueType="num">
                                      <p:cBhvr>
                                        <p:cTn id="26" dur="500" fill="hold"/>
                                        <p:tgtEl>
                                          <p:spTgt spid="55303"/>
                                        </p:tgtEl>
                                        <p:attrNameLst>
                                          <p:attrName>style.rotation</p:attrName>
                                        </p:attrNameLst>
                                      </p:cBhvr>
                                      <p:tavLst>
                                        <p:tav tm="0">
                                          <p:val>
                                            <p:fltVal val="360"/>
                                          </p:val>
                                        </p:tav>
                                        <p:tav tm="100000">
                                          <p:val>
                                            <p:fltVal val="0"/>
                                          </p:val>
                                        </p:tav>
                                      </p:tavLst>
                                    </p:anim>
                                    <p:animEffect transition="in" filter="fade">
                                      <p:cBhvr>
                                        <p:cTn id="27" dur="500"/>
                                        <p:tgtEl>
                                          <p:spTgt spid="55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marL="838200" indent="-838200" eaLnBrk="1" hangingPunct="1"/>
            <a:r>
              <a:rPr lang="en-US" altLang="zh-CN" smtClean="0">
                <a:latin typeface="Times New Roman" pitchFamily="18" charset="0"/>
                <a:ea typeface="宋体" pitchFamily="2" charset="-122"/>
              </a:rPr>
              <a:t>Y.  Why was writing developed?</a:t>
            </a:r>
          </a:p>
        </p:txBody>
      </p:sp>
      <p:sp>
        <p:nvSpPr>
          <p:cNvPr id="56323" name="Rectangle 3"/>
          <p:cNvSpPr>
            <a:spLocks noGrp="1" noChangeArrowheads="1"/>
          </p:cNvSpPr>
          <p:nvPr>
            <p:ph type="body" idx="1"/>
          </p:nvPr>
        </p:nvSpPr>
        <p:spPr/>
        <p:txBody>
          <a:bodyPr/>
          <a:lstStyle/>
          <a:p>
            <a:pPr marL="990600" lvl="1" indent="-533400" eaLnBrk="1" hangingPunct="1">
              <a:buFontTx/>
              <a:buAutoNum type="arabicPeriod"/>
            </a:pPr>
            <a:r>
              <a:rPr lang="en-US" altLang="zh-CN" u="sng" smtClean="0">
                <a:latin typeface="Times New Roman" pitchFamily="18" charset="0"/>
                <a:ea typeface="宋体" pitchFamily="2" charset="-122"/>
              </a:rPr>
              <a:t>People had to keep track of business deals.</a:t>
            </a:r>
          </a:p>
          <a:p>
            <a:pPr marL="990600" lvl="1" indent="-533400" eaLnBrk="1" hangingPunct="1">
              <a:buFontTx/>
              <a:buAutoNum type="arabicPeriod"/>
            </a:pPr>
            <a:r>
              <a:rPr lang="en-US" altLang="zh-CN" u="sng" smtClean="0">
                <a:latin typeface="Times New Roman" pitchFamily="18" charset="0"/>
                <a:ea typeface="宋体" pitchFamily="2" charset="-122"/>
              </a:rPr>
              <a:t>When people lived in villages, people could remember business transactions.</a:t>
            </a:r>
          </a:p>
          <a:p>
            <a:pPr marL="990600" lvl="1" indent="-533400" eaLnBrk="1" hangingPunct="1">
              <a:buFontTx/>
              <a:buAutoNum type="arabicPeriod"/>
            </a:pPr>
            <a:r>
              <a:rPr lang="en-US" altLang="zh-CN" u="sng" smtClean="0">
                <a:latin typeface="Times New Roman" pitchFamily="18" charset="0"/>
                <a:ea typeface="宋体" pitchFamily="2" charset="-122"/>
              </a:rPr>
              <a:t>As cities grew, there were too many people and goods to remember.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1000" fill="hold"/>
                                        <p:tgtEl>
                                          <p:spTgt spid="56322"/>
                                        </p:tgtEl>
                                        <p:attrNameLst>
                                          <p:attrName>ppt_w</p:attrName>
                                        </p:attrNameLst>
                                      </p:cBhvr>
                                      <p:tavLst>
                                        <p:tav tm="0">
                                          <p:val>
                                            <p:fltVal val="0"/>
                                          </p:val>
                                        </p:tav>
                                        <p:tav tm="100000">
                                          <p:val>
                                            <p:strVal val="#ppt_w"/>
                                          </p:val>
                                        </p:tav>
                                      </p:tavLst>
                                    </p:anim>
                                    <p:anim calcmode="lin" valueType="num">
                                      <p:cBhvr>
                                        <p:cTn id="8" dur="1000" fill="hold"/>
                                        <p:tgtEl>
                                          <p:spTgt spid="5632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6323">
                                            <p:txEl>
                                              <p:pRg st="0" end="0"/>
                                            </p:txEl>
                                          </p:spTgt>
                                        </p:tgtEl>
                                        <p:attrNameLst>
                                          <p:attrName>style.visibility</p:attrName>
                                        </p:attrNameLst>
                                      </p:cBhvr>
                                      <p:to>
                                        <p:strVal val="visible"/>
                                      </p:to>
                                    </p:set>
                                    <p:anim calcmode="lin" valueType="num">
                                      <p:cBhvr additive="base">
                                        <p:cTn id="13" dur="10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6323">
                                            <p:txEl>
                                              <p:pRg st="1" end="1"/>
                                            </p:txEl>
                                          </p:spTgt>
                                        </p:tgtEl>
                                        <p:attrNameLst>
                                          <p:attrName>style.visibility</p:attrName>
                                        </p:attrNameLst>
                                      </p:cBhvr>
                                      <p:to>
                                        <p:strVal val="visible"/>
                                      </p:to>
                                    </p:set>
                                    <p:anim calcmode="lin" valueType="num">
                                      <p:cBhvr additive="base">
                                        <p:cTn id="19" dur="10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6323">
                                            <p:txEl>
                                              <p:pRg st="2" end="2"/>
                                            </p:txEl>
                                          </p:spTgt>
                                        </p:tgtEl>
                                        <p:attrNameLst>
                                          <p:attrName>style.visibility</p:attrName>
                                        </p:attrNameLst>
                                      </p:cBhvr>
                                      <p:to>
                                        <p:strVal val="visible"/>
                                      </p:to>
                                    </p:set>
                                    <p:anim calcmode="lin" valueType="num">
                                      <p:cBhvr additive="base">
                                        <p:cTn id="25" dur="10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zh-CN" sz="4000" smtClean="0">
                <a:latin typeface="Times New Roman" pitchFamily="18" charset="0"/>
                <a:ea typeface="宋体" pitchFamily="2" charset="-122"/>
              </a:rPr>
              <a:t>A.  Locate and label items on the Mesopotamia map.</a:t>
            </a:r>
            <a:r>
              <a:rPr lang="en-US" altLang="zh-CN" sz="4000" smtClean="0">
                <a:ea typeface="宋体" pitchFamily="2" charset="-122"/>
              </a:rPr>
              <a:t> </a:t>
            </a:r>
          </a:p>
        </p:txBody>
      </p:sp>
      <p:pic>
        <p:nvPicPr>
          <p:cNvPr id="14339" name="Picture 4" descr="mesopotamia_map"/>
          <p:cNvPicPr>
            <a:picLocks noChangeAspect="1" noChangeArrowheads="1"/>
          </p:cNvPicPr>
          <p:nvPr>
            <p:ph type="body" idx="1"/>
          </p:nvPr>
        </p:nvPicPr>
        <p:blipFill>
          <a:blip r:embed="rId2"/>
          <a:srcRect/>
          <a:stretch>
            <a:fillRect/>
          </a:stretch>
        </p:blipFill>
        <p:spPr>
          <a:xfrm>
            <a:off x="1714500" y="2033588"/>
            <a:ext cx="5715000" cy="3657600"/>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zh-CN" smtClean="0">
                <a:latin typeface="Times New Roman" pitchFamily="18" charset="0"/>
                <a:ea typeface="宋体" pitchFamily="2" charset="-122"/>
              </a:rPr>
              <a:t>Z.  Define </a:t>
            </a:r>
            <a:r>
              <a:rPr lang="en-US" altLang="zh-CN" b="1" smtClean="0">
                <a:latin typeface="Times New Roman" pitchFamily="18" charset="0"/>
                <a:ea typeface="宋体" pitchFamily="2" charset="-122"/>
              </a:rPr>
              <a:t>scribe</a:t>
            </a:r>
            <a:r>
              <a:rPr lang="en-US" altLang="zh-CN" smtClean="0">
                <a:latin typeface="Times New Roman" pitchFamily="18" charset="0"/>
                <a:ea typeface="宋体" pitchFamily="2" charset="-122"/>
              </a:rPr>
              <a:t>:</a:t>
            </a:r>
            <a:r>
              <a:rPr lang="en-US" altLang="zh-CN" smtClean="0">
                <a:ea typeface="宋体" pitchFamily="2" charset="-122"/>
              </a:rPr>
              <a:t> </a:t>
            </a:r>
          </a:p>
        </p:txBody>
      </p:sp>
      <p:sp>
        <p:nvSpPr>
          <p:cNvPr id="57347" name="Rectangle 3"/>
          <p:cNvSpPr>
            <a:spLocks noGrp="1" noChangeArrowheads="1"/>
          </p:cNvSpPr>
          <p:nvPr>
            <p:ph type="body" idx="1"/>
          </p:nvPr>
        </p:nvSpPr>
        <p:spPr/>
        <p:txBody>
          <a:bodyPr/>
          <a:lstStyle/>
          <a:p>
            <a:pPr algn="ctr" eaLnBrk="1" hangingPunct="1">
              <a:buFontTx/>
              <a:buNone/>
            </a:pPr>
            <a:r>
              <a:rPr lang="en-US" altLang="zh-CN" smtClean="0">
                <a:latin typeface="Times New Roman" pitchFamily="18" charset="0"/>
                <a:ea typeface="宋体" pitchFamily="2" charset="-122"/>
              </a:rPr>
              <a:t>A scribe is a writer.</a:t>
            </a:r>
          </a:p>
        </p:txBody>
      </p:sp>
      <p:pic>
        <p:nvPicPr>
          <p:cNvPr id="57349" name="Picture 5" descr="scribe"/>
          <p:cNvPicPr>
            <a:picLocks noChangeAspect="1" noChangeArrowheads="1"/>
          </p:cNvPicPr>
          <p:nvPr/>
        </p:nvPicPr>
        <p:blipFill>
          <a:blip r:embed="rId2"/>
          <a:srcRect/>
          <a:stretch>
            <a:fillRect/>
          </a:stretch>
        </p:blipFill>
        <p:spPr bwMode="auto">
          <a:xfrm>
            <a:off x="6934200" y="1905000"/>
            <a:ext cx="1878013" cy="4724400"/>
          </a:xfrm>
          <a:prstGeom prst="rect">
            <a:avLst/>
          </a:prstGeom>
          <a:noFill/>
          <a:ln w="9525">
            <a:noFill/>
            <a:miter lim="800000"/>
            <a:headEnd/>
            <a:tailEnd/>
          </a:ln>
        </p:spPr>
      </p:pic>
      <p:pic>
        <p:nvPicPr>
          <p:cNvPr id="57351" name="Picture 7" descr="scribe"/>
          <p:cNvPicPr>
            <a:picLocks noChangeAspect="1" noChangeArrowheads="1"/>
          </p:cNvPicPr>
          <p:nvPr/>
        </p:nvPicPr>
        <p:blipFill>
          <a:blip r:embed="rId3"/>
          <a:srcRect/>
          <a:stretch>
            <a:fillRect/>
          </a:stretch>
        </p:blipFill>
        <p:spPr bwMode="auto">
          <a:xfrm>
            <a:off x="381000" y="1905000"/>
            <a:ext cx="1736725" cy="4738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1000" fill="hold"/>
                                        <p:tgtEl>
                                          <p:spTgt spid="57346"/>
                                        </p:tgtEl>
                                        <p:attrNameLst>
                                          <p:attrName>ppt_w</p:attrName>
                                        </p:attrNameLst>
                                      </p:cBhvr>
                                      <p:tavLst>
                                        <p:tav tm="0">
                                          <p:val>
                                            <p:fltVal val="0"/>
                                          </p:val>
                                        </p:tav>
                                        <p:tav tm="100000">
                                          <p:val>
                                            <p:strVal val="#ppt_w"/>
                                          </p:val>
                                        </p:tav>
                                      </p:tavLst>
                                    </p:anim>
                                    <p:anim calcmode="lin" valueType="num">
                                      <p:cBhvr>
                                        <p:cTn id="8" dur="1000" fill="hold"/>
                                        <p:tgtEl>
                                          <p:spTgt spid="573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7347">
                                            <p:txEl>
                                              <p:pRg st="0" end="0"/>
                                            </p:txEl>
                                          </p:spTgt>
                                        </p:tgtEl>
                                        <p:attrNameLst>
                                          <p:attrName>style.visibility</p:attrName>
                                        </p:attrNameLst>
                                      </p:cBhvr>
                                      <p:to>
                                        <p:strVal val="visible"/>
                                      </p:to>
                                    </p:set>
                                    <p:anim calcmode="lin" valueType="num">
                                      <p:cBhvr>
                                        <p:cTn id="13" dur="1000" fill="hold"/>
                                        <p:tgtEl>
                                          <p:spTgt spid="57347">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73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57351"/>
                                        </p:tgtEl>
                                        <p:attrNameLst>
                                          <p:attrName>style.visibility</p:attrName>
                                        </p:attrNameLst>
                                      </p:cBhvr>
                                      <p:to>
                                        <p:strVal val="visible"/>
                                      </p:to>
                                    </p:set>
                                    <p:animEffect transition="in" filter="dissolve">
                                      <p:cBhvr>
                                        <p:cTn id="19" dur="500"/>
                                        <p:tgtEl>
                                          <p:spTgt spid="57351"/>
                                        </p:tgtEl>
                                      </p:cBhvr>
                                    </p:animEffect>
                                  </p:childTnLst>
                                </p:cTn>
                              </p:par>
                              <p:par>
                                <p:cTn id="20" presetID="9" presetClass="entr" presetSubtype="0" fill="hold" nodeType="withEffect">
                                  <p:stCondLst>
                                    <p:cond delay="0"/>
                                  </p:stCondLst>
                                  <p:childTnLst>
                                    <p:set>
                                      <p:cBhvr>
                                        <p:cTn id="21" dur="1" fill="hold">
                                          <p:stCondLst>
                                            <p:cond delay="0"/>
                                          </p:stCondLst>
                                        </p:cTn>
                                        <p:tgtEl>
                                          <p:spTgt spid="57349"/>
                                        </p:tgtEl>
                                        <p:attrNameLst>
                                          <p:attrName>style.visibility</p:attrName>
                                        </p:attrNameLst>
                                      </p:cBhvr>
                                      <p:to>
                                        <p:strVal val="visible"/>
                                      </p:to>
                                    </p:set>
                                    <p:animEffect transition="in" filter="dissolve">
                                      <p:cBhvr>
                                        <p:cTn id="22" dur="5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altLang="zh-CN" smtClean="0">
                <a:latin typeface="Times New Roman" pitchFamily="18" charset="0"/>
                <a:ea typeface="宋体" pitchFamily="2" charset="-122"/>
              </a:rPr>
              <a:t>AA.  Where did scribes work?</a:t>
            </a:r>
          </a:p>
        </p:txBody>
      </p:sp>
      <p:sp>
        <p:nvSpPr>
          <p:cNvPr id="90115" name="Rectangle 3"/>
          <p:cNvSpPr>
            <a:spLocks noGrp="1" noChangeArrowheads="1"/>
          </p:cNvSpPr>
          <p:nvPr>
            <p:ph type="body" idx="1"/>
          </p:nvPr>
        </p:nvSpPr>
        <p:spPr/>
        <p:txBody>
          <a:bodyPr/>
          <a:lstStyle/>
          <a:p>
            <a:pPr algn="ctr" eaLnBrk="1" hangingPunct="1">
              <a:buFontTx/>
              <a:buNone/>
            </a:pPr>
            <a:r>
              <a:rPr lang="en-US" altLang="zh-CN" u="sng" smtClean="0">
                <a:latin typeface="Times New Roman" pitchFamily="18" charset="0"/>
                <a:ea typeface="宋体" pitchFamily="2" charset="-122"/>
              </a:rPr>
              <a:t>Scribes would work at the temple, the palace, the government, or the army.  Some scribes worked for merchants or set up their own business as public writers.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slide(fromBottom)">
                                      <p:cBhvr>
                                        <p:cTn id="7" dur="500"/>
                                        <p:tgtEl>
                                          <p:spTgt spid="90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90115">
                                            <p:txEl>
                                              <p:pRg st="0" end="0"/>
                                            </p:txEl>
                                          </p:spTgt>
                                        </p:tgtEl>
                                        <p:attrNameLst>
                                          <p:attrName>style.visibility</p:attrName>
                                        </p:attrNameLst>
                                      </p:cBhvr>
                                      <p:to>
                                        <p:strVal val="visible"/>
                                      </p:to>
                                    </p:set>
                                    <p:animEffect transition="in" filter="slide(fromBottom)">
                                      <p:cBhvr>
                                        <p:cTn id="12" dur="500"/>
                                        <p:tgtEl>
                                          <p:spTgt spid="90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marL="838200" indent="-838200" eaLnBrk="1" hangingPunct="1"/>
            <a:r>
              <a:rPr lang="en-US" altLang="zh-CN" sz="4000" smtClean="0">
                <a:latin typeface="Times New Roman" pitchFamily="18" charset="0"/>
                <a:ea typeface="宋体" pitchFamily="2" charset="-122"/>
              </a:rPr>
              <a:t>BB.  What was life like for Sumerian women?</a:t>
            </a:r>
            <a:r>
              <a:rPr lang="en-US" altLang="zh-CN" sz="4000" smtClean="0">
                <a:ea typeface="宋体" pitchFamily="2" charset="-122"/>
              </a:rPr>
              <a:t> </a:t>
            </a:r>
          </a:p>
        </p:txBody>
      </p:sp>
      <p:sp>
        <p:nvSpPr>
          <p:cNvPr id="58371" name="Rectangle 3"/>
          <p:cNvSpPr>
            <a:spLocks noGrp="1" noChangeArrowheads="1"/>
          </p:cNvSpPr>
          <p:nvPr>
            <p:ph type="body" idx="1"/>
          </p:nvPr>
        </p:nvSpPr>
        <p:spPr/>
        <p:txBody>
          <a:bodyPr/>
          <a:lstStyle/>
          <a:p>
            <a:pPr marL="990600" lvl="1" indent="-533400" eaLnBrk="1" hangingPunct="1">
              <a:buFontTx/>
              <a:buAutoNum type="arabicPeriod"/>
            </a:pPr>
            <a:r>
              <a:rPr lang="en-US" altLang="zh-CN" u="sng" smtClean="0">
                <a:latin typeface="Times New Roman" pitchFamily="18" charset="0"/>
                <a:ea typeface="宋体" pitchFamily="2" charset="-122"/>
              </a:rPr>
              <a:t>Women did have some rights.</a:t>
            </a:r>
          </a:p>
          <a:p>
            <a:pPr marL="990600" lvl="1" indent="-533400" eaLnBrk="1" hangingPunct="1">
              <a:buFontTx/>
              <a:buAutoNum type="arabicPeriod"/>
            </a:pPr>
            <a:r>
              <a:rPr lang="en-US" altLang="zh-CN" u="sng" smtClean="0">
                <a:latin typeface="Times New Roman" pitchFamily="18" charset="0"/>
                <a:ea typeface="宋体" pitchFamily="2" charset="-122"/>
              </a:rPr>
              <a:t>They could buy and sell property.</a:t>
            </a:r>
          </a:p>
          <a:p>
            <a:pPr marL="990600" lvl="1" indent="-533400" eaLnBrk="1" hangingPunct="1">
              <a:buFontTx/>
              <a:buAutoNum type="arabicPeriod"/>
            </a:pPr>
            <a:r>
              <a:rPr lang="en-US" altLang="zh-CN" u="sng" smtClean="0">
                <a:latin typeface="Times New Roman" pitchFamily="18" charset="0"/>
                <a:ea typeface="宋体" pitchFamily="2" charset="-122"/>
              </a:rPr>
              <a:t>They could run businesses and own and sell enslaved people.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additive="base">
                                        <p:cTn id="7" dur="1000" fill="hold"/>
                                        <p:tgtEl>
                                          <p:spTgt spid="58370"/>
                                        </p:tgtEl>
                                        <p:attrNameLst>
                                          <p:attrName>ppt_x</p:attrName>
                                        </p:attrNameLst>
                                      </p:cBhvr>
                                      <p:tavLst>
                                        <p:tav tm="0">
                                          <p:val>
                                            <p:strVal val="#ppt_x"/>
                                          </p:val>
                                        </p:tav>
                                        <p:tav tm="100000">
                                          <p:val>
                                            <p:strVal val="#ppt_x"/>
                                          </p:val>
                                        </p:tav>
                                      </p:tavLst>
                                    </p:anim>
                                    <p:anim calcmode="lin" valueType="num">
                                      <p:cBhvr additive="base">
                                        <p:cTn id="8" dur="1000" fill="hold"/>
                                        <p:tgtEl>
                                          <p:spTgt spid="583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8371">
                                            <p:txEl>
                                              <p:pRg st="0" end="0"/>
                                            </p:txEl>
                                          </p:spTgt>
                                        </p:tgtEl>
                                        <p:attrNameLst>
                                          <p:attrName>style.visibility</p:attrName>
                                        </p:attrNameLst>
                                      </p:cBhvr>
                                      <p:to>
                                        <p:strVal val="visible"/>
                                      </p:to>
                                    </p:set>
                                    <p:anim calcmode="lin" valueType="num">
                                      <p:cBhvr additive="base">
                                        <p:cTn id="13" dur="10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8371">
                                            <p:txEl>
                                              <p:pRg st="1" end="1"/>
                                            </p:txEl>
                                          </p:spTgt>
                                        </p:tgtEl>
                                        <p:attrNameLst>
                                          <p:attrName>style.visibility</p:attrName>
                                        </p:attrNameLst>
                                      </p:cBhvr>
                                      <p:to>
                                        <p:strVal val="visible"/>
                                      </p:to>
                                    </p:set>
                                    <p:anim calcmode="lin" valueType="num">
                                      <p:cBhvr additive="base">
                                        <p:cTn id="19" dur="10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8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8371">
                                            <p:txEl>
                                              <p:pRg st="2" end="2"/>
                                            </p:txEl>
                                          </p:spTgt>
                                        </p:tgtEl>
                                        <p:attrNameLst>
                                          <p:attrName>style.visibility</p:attrName>
                                        </p:attrNameLst>
                                      </p:cBhvr>
                                      <p:to>
                                        <p:strVal val="visible"/>
                                      </p:to>
                                    </p:set>
                                    <p:anim calcmode="lin" valueType="num">
                                      <p:cBhvr additive="base">
                                        <p:cTn id="25" dur="10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zh-CN" b="1" dirty="0" smtClean="0">
                <a:latin typeface="Times New Roman" pitchFamily="18" charset="0"/>
                <a:ea typeface="宋体" pitchFamily="2" charset="-122"/>
              </a:rPr>
              <a:t>Priest-Kings</a:t>
            </a:r>
            <a:endParaRPr lang="en-US" altLang="zh-CN" b="1" dirty="0" smtClean="0">
              <a:latin typeface="Times New Roman" pitchFamily="18" charset="0"/>
              <a:ea typeface="宋体" pitchFamily="2" charset="-122"/>
            </a:endParaRPr>
          </a:p>
        </p:txBody>
      </p:sp>
      <p:pic>
        <p:nvPicPr>
          <p:cNvPr id="45059" name="Picture 5" descr="sumerian_artifact"/>
          <p:cNvPicPr>
            <a:picLocks noChangeAspect="1" noChangeArrowheads="1"/>
          </p:cNvPicPr>
          <p:nvPr/>
        </p:nvPicPr>
        <p:blipFill>
          <a:blip r:embed="rId2"/>
          <a:srcRect/>
          <a:stretch>
            <a:fillRect/>
          </a:stretch>
        </p:blipFill>
        <p:spPr bwMode="auto">
          <a:xfrm>
            <a:off x="3886200" y="1676400"/>
            <a:ext cx="4762500" cy="2743200"/>
          </a:xfrm>
          <a:prstGeom prst="rect">
            <a:avLst/>
          </a:prstGeom>
          <a:noFill/>
          <a:ln w="9525">
            <a:noFill/>
            <a:miter lim="800000"/>
            <a:headEnd/>
            <a:tailEnd/>
          </a:ln>
        </p:spPr>
      </p:pic>
      <p:pic>
        <p:nvPicPr>
          <p:cNvPr id="45060" name="Picture 7" descr="merovingios08_01"/>
          <p:cNvPicPr>
            <a:picLocks noChangeAspect="1" noChangeArrowheads="1"/>
          </p:cNvPicPr>
          <p:nvPr/>
        </p:nvPicPr>
        <p:blipFill>
          <a:blip r:embed="rId3"/>
          <a:srcRect/>
          <a:stretch>
            <a:fillRect/>
          </a:stretch>
        </p:blipFill>
        <p:spPr bwMode="auto">
          <a:xfrm>
            <a:off x="304800" y="1676400"/>
            <a:ext cx="3373438"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685800"/>
            <a:ext cx="8229600" cy="1905000"/>
          </a:xfrm>
        </p:spPr>
        <p:txBody>
          <a:bodyPr/>
          <a:lstStyle/>
          <a:p>
            <a:pPr eaLnBrk="1" hangingPunct="1"/>
            <a:r>
              <a:rPr lang="en-US" altLang="zh-CN" sz="4000" smtClean="0">
                <a:latin typeface="Times New Roman" pitchFamily="18" charset="0"/>
                <a:ea typeface="宋体" pitchFamily="2" charset="-122"/>
              </a:rPr>
              <a:t>CC.  At first, Sumer was ruled by </a:t>
            </a:r>
            <a:r>
              <a:rPr lang="en-US" altLang="zh-CN" sz="4000" u="sng" smtClean="0">
                <a:latin typeface="Times New Roman" pitchFamily="18" charset="0"/>
                <a:ea typeface="宋体" pitchFamily="2" charset="-122"/>
              </a:rPr>
              <a:t>priests</a:t>
            </a:r>
            <a:r>
              <a:rPr lang="en-US" altLang="zh-CN" sz="4000" smtClean="0">
                <a:latin typeface="Times New Roman" pitchFamily="18" charset="0"/>
                <a:ea typeface="宋体" pitchFamily="2" charset="-122"/>
              </a:rPr>
              <a:t> who were also </a:t>
            </a:r>
            <a:r>
              <a:rPr lang="en-US" altLang="zh-CN" sz="4000" u="sng" smtClean="0">
                <a:latin typeface="Times New Roman" pitchFamily="18" charset="0"/>
                <a:ea typeface="宋体" pitchFamily="2" charset="-122"/>
              </a:rPr>
              <a:t>kings</a:t>
            </a:r>
            <a:r>
              <a:rPr lang="en-US" altLang="zh-CN" sz="4000" smtClean="0">
                <a:latin typeface="Times New Roman" pitchFamily="18" charset="0"/>
                <a:ea typeface="宋体" pitchFamily="2" charset="-122"/>
              </a:rPr>
              <a:t> of the city-state.</a:t>
            </a:r>
            <a:r>
              <a:rPr lang="en-US" altLang="zh-CN" sz="4000" smtClean="0">
                <a:ea typeface="宋体" pitchFamily="2" charset="-122"/>
              </a:rPr>
              <a:t> </a:t>
            </a:r>
          </a:p>
        </p:txBody>
      </p:sp>
      <p:pic>
        <p:nvPicPr>
          <p:cNvPr id="60420" name="Picture 4" descr="sumerian_artifact"/>
          <p:cNvPicPr>
            <a:picLocks noChangeAspect="1" noChangeArrowheads="1"/>
          </p:cNvPicPr>
          <p:nvPr/>
        </p:nvPicPr>
        <p:blipFill>
          <a:blip r:embed="rId2"/>
          <a:srcRect/>
          <a:stretch>
            <a:fillRect/>
          </a:stretch>
        </p:blipFill>
        <p:spPr bwMode="auto">
          <a:xfrm>
            <a:off x="2438400" y="3276600"/>
            <a:ext cx="4762500"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p:cTn id="7" dur="1000" fill="hold"/>
                                        <p:tgtEl>
                                          <p:spTgt spid="60418"/>
                                        </p:tgtEl>
                                        <p:attrNameLst>
                                          <p:attrName>ppt_w</p:attrName>
                                        </p:attrNameLst>
                                      </p:cBhvr>
                                      <p:tavLst>
                                        <p:tav tm="0">
                                          <p:val>
                                            <p:fltVal val="0"/>
                                          </p:val>
                                        </p:tav>
                                        <p:tav tm="100000">
                                          <p:val>
                                            <p:strVal val="#ppt_w"/>
                                          </p:val>
                                        </p:tav>
                                      </p:tavLst>
                                    </p:anim>
                                    <p:anim calcmode="lin" valueType="num">
                                      <p:cBhvr>
                                        <p:cTn id="8" dur="1000" fill="hold"/>
                                        <p:tgtEl>
                                          <p:spTgt spid="6041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60420"/>
                                        </p:tgtEl>
                                        <p:attrNameLst>
                                          <p:attrName>style.visibility</p:attrName>
                                        </p:attrNameLst>
                                      </p:cBhvr>
                                      <p:to>
                                        <p:strVal val="visible"/>
                                      </p:to>
                                    </p:set>
                                    <p:anim calcmode="lin" valueType="num">
                                      <p:cBhvr>
                                        <p:cTn id="13" dur="500" fill="hold"/>
                                        <p:tgtEl>
                                          <p:spTgt spid="60420"/>
                                        </p:tgtEl>
                                        <p:attrNameLst>
                                          <p:attrName>ppt_w</p:attrName>
                                        </p:attrNameLst>
                                      </p:cBhvr>
                                      <p:tavLst>
                                        <p:tav tm="0">
                                          <p:val>
                                            <p:fltVal val="0"/>
                                          </p:val>
                                        </p:tav>
                                        <p:tav tm="100000">
                                          <p:val>
                                            <p:strVal val="#ppt_w"/>
                                          </p:val>
                                        </p:tav>
                                      </p:tavLst>
                                    </p:anim>
                                    <p:anim calcmode="lin" valueType="num">
                                      <p:cBhvr>
                                        <p:cTn id="14" dur="500" fill="hold"/>
                                        <p:tgtEl>
                                          <p:spTgt spid="60420"/>
                                        </p:tgtEl>
                                        <p:attrNameLst>
                                          <p:attrName>ppt_h</p:attrName>
                                        </p:attrNameLst>
                                      </p:cBhvr>
                                      <p:tavLst>
                                        <p:tav tm="0">
                                          <p:val>
                                            <p:fltVal val="0"/>
                                          </p:val>
                                        </p:tav>
                                        <p:tav tm="100000">
                                          <p:val>
                                            <p:strVal val="#ppt_h"/>
                                          </p:val>
                                        </p:tav>
                                      </p:tavLst>
                                    </p:anim>
                                    <p:anim calcmode="lin" valueType="num">
                                      <p:cBhvr>
                                        <p:cTn id="15" dur="500" fill="hold"/>
                                        <p:tgtEl>
                                          <p:spTgt spid="60420"/>
                                        </p:tgtEl>
                                        <p:attrNameLst>
                                          <p:attrName>style.rotation</p:attrName>
                                        </p:attrNameLst>
                                      </p:cBhvr>
                                      <p:tavLst>
                                        <p:tav tm="0">
                                          <p:val>
                                            <p:fltVal val="360"/>
                                          </p:val>
                                        </p:tav>
                                        <p:tav tm="100000">
                                          <p:val>
                                            <p:fltVal val="0"/>
                                          </p:val>
                                        </p:tav>
                                      </p:tavLst>
                                    </p:anim>
                                    <p:animEffect transition="in" filter="fade">
                                      <p:cBhvr>
                                        <p:cTn id="16"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marL="838200" indent="-838200" eaLnBrk="1" hangingPunct="1"/>
            <a:r>
              <a:rPr lang="en-US" altLang="zh-CN" smtClean="0">
                <a:latin typeface="Times New Roman" pitchFamily="18" charset="0"/>
                <a:ea typeface="宋体" pitchFamily="2" charset="-122"/>
              </a:rPr>
              <a:t>DD. Who was Gilgamesh?</a:t>
            </a:r>
          </a:p>
        </p:txBody>
      </p:sp>
      <p:sp>
        <p:nvSpPr>
          <p:cNvPr id="61443" name="Rectangle 3"/>
          <p:cNvSpPr>
            <a:spLocks noGrp="1" noChangeArrowheads="1"/>
          </p:cNvSpPr>
          <p:nvPr>
            <p:ph type="body" idx="1"/>
          </p:nvPr>
        </p:nvSpPr>
        <p:spPr>
          <a:xfrm>
            <a:off x="4343400" y="1600200"/>
            <a:ext cx="4343400" cy="4525963"/>
          </a:xfrm>
        </p:spPr>
        <p:txBody>
          <a:bodyPr/>
          <a:lstStyle/>
          <a:p>
            <a:pPr marL="990600" lvl="1" indent="-533400" eaLnBrk="1" hangingPunct="1">
              <a:buFontTx/>
              <a:buAutoNum type="arabicPeriod"/>
            </a:pPr>
            <a:r>
              <a:rPr lang="en-US" altLang="zh-CN" u="sng" smtClean="0">
                <a:latin typeface="Times New Roman" pitchFamily="18" charset="0"/>
                <a:ea typeface="宋体" pitchFamily="2" charset="-122"/>
              </a:rPr>
              <a:t>Gilgamesh was one of the most famous priest-kings.</a:t>
            </a:r>
          </a:p>
          <a:p>
            <a:pPr marL="990600" lvl="1" indent="-533400" eaLnBrk="1" hangingPunct="1">
              <a:buFontTx/>
              <a:buAutoNum type="arabicPeriod"/>
            </a:pPr>
            <a:r>
              <a:rPr lang="en-US" altLang="zh-CN" u="sng" smtClean="0">
                <a:latin typeface="Times New Roman" pitchFamily="18" charset="0"/>
                <a:ea typeface="宋体" pitchFamily="2" charset="-122"/>
              </a:rPr>
              <a:t>The tales about Gilgamesh are the oldest in the world.</a:t>
            </a:r>
          </a:p>
          <a:p>
            <a:pPr marL="990600" lvl="1" indent="-533400" eaLnBrk="1" hangingPunct="1">
              <a:buFontTx/>
              <a:buAutoNum type="arabicPeriod"/>
            </a:pPr>
            <a:r>
              <a:rPr lang="en-US" altLang="zh-CN" u="sng" smtClean="0">
                <a:latin typeface="Times New Roman" pitchFamily="18" charset="0"/>
                <a:ea typeface="宋体" pitchFamily="2" charset="-122"/>
              </a:rPr>
              <a:t>One tale is similar to the story of Noah and the ark.</a:t>
            </a:r>
          </a:p>
        </p:txBody>
      </p:sp>
      <p:pic>
        <p:nvPicPr>
          <p:cNvPr id="47108" name="Picture 5" descr="gilgamesh_louvre"/>
          <p:cNvPicPr>
            <a:picLocks noChangeAspect="1" noChangeArrowheads="1"/>
          </p:cNvPicPr>
          <p:nvPr/>
        </p:nvPicPr>
        <p:blipFill>
          <a:blip r:embed="rId2"/>
          <a:srcRect/>
          <a:stretch>
            <a:fillRect/>
          </a:stretch>
        </p:blipFill>
        <p:spPr bwMode="auto">
          <a:xfrm>
            <a:off x="762000" y="1143000"/>
            <a:ext cx="2309813" cy="5381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additive="base">
                                        <p:cTn id="7" dur="1000" fill="hold"/>
                                        <p:tgtEl>
                                          <p:spTgt spid="61442"/>
                                        </p:tgtEl>
                                        <p:attrNameLst>
                                          <p:attrName>ppt_x</p:attrName>
                                        </p:attrNameLst>
                                      </p:cBhvr>
                                      <p:tavLst>
                                        <p:tav tm="0">
                                          <p:val>
                                            <p:strVal val="#ppt_x"/>
                                          </p:val>
                                        </p:tav>
                                        <p:tav tm="100000">
                                          <p:val>
                                            <p:strVal val="#ppt_x"/>
                                          </p:val>
                                        </p:tav>
                                      </p:tavLst>
                                    </p:anim>
                                    <p:anim calcmode="lin" valueType="num">
                                      <p:cBhvr additive="base">
                                        <p:cTn id="8" dur="1000" fill="hold"/>
                                        <p:tgtEl>
                                          <p:spTgt spid="614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443">
                                            <p:txEl>
                                              <p:pRg st="0" end="0"/>
                                            </p:txEl>
                                          </p:spTgt>
                                        </p:tgtEl>
                                        <p:attrNameLst>
                                          <p:attrName>style.visibility</p:attrName>
                                        </p:attrNameLst>
                                      </p:cBhvr>
                                      <p:to>
                                        <p:strVal val="visible"/>
                                      </p:to>
                                    </p:set>
                                    <p:anim calcmode="lin" valueType="num">
                                      <p:cBhvr additive="base">
                                        <p:cTn id="13" dur="10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1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1443">
                                            <p:txEl>
                                              <p:pRg st="1" end="1"/>
                                            </p:txEl>
                                          </p:spTgt>
                                        </p:tgtEl>
                                        <p:attrNameLst>
                                          <p:attrName>style.visibility</p:attrName>
                                        </p:attrNameLst>
                                      </p:cBhvr>
                                      <p:to>
                                        <p:strVal val="visible"/>
                                      </p:to>
                                    </p:set>
                                    <p:anim calcmode="lin" valueType="num">
                                      <p:cBhvr additive="base">
                                        <p:cTn id="19" dur="10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14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1443">
                                            <p:txEl>
                                              <p:pRg st="2" end="2"/>
                                            </p:txEl>
                                          </p:spTgt>
                                        </p:tgtEl>
                                        <p:attrNameLst>
                                          <p:attrName>style.visibility</p:attrName>
                                        </p:attrNameLst>
                                      </p:cBhvr>
                                      <p:to>
                                        <p:strVal val="visible"/>
                                      </p:to>
                                    </p:set>
                                    <p:anim calcmode="lin" valueType="num">
                                      <p:cBhvr additive="base">
                                        <p:cTn id="25" dur="10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614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457200" y="381000"/>
            <a:ext cx="8229600" cy="5745163"/>
          </a:xfrm>
        </p:spPr>
        <p:txBody>
          <a:bodyPr/>
          <a:lstStyle/>
          <a:p>
            <a:pPr eaLnBrk="1" hangingPunct="1">
              <a:buFontTx/>
              <a:buNone/>
            </a:pPr>
            <a:r>
              <a:rPr lang="en-US" altLang="zh-CN" smtClean="0">
                <a:latin typeface="Times New Roman" pitchFamily="18" charset="0"/>
                <a:ea typeface="宋体" pitchFamily="2" charset="-122"/>
              </a:rPr>
              <a:t>EE.  Sumerian priest-kings received their advice from an </a:t>
            </a:r>
            <a:r>
              <a:rPr lang="en-US" altLang="zh-CN" u="sng" smtClean="0">
                <a:latin typeface="Times New Roman" pitchFamily="18" charset="0"/>
                <a:ea typeface="宋体" pitchFamily="2" charset="-122"/>
              </a:rPr>
              <a:t>assembly</a:t>
            </a:r>
            <a:r>
              <a:rPr lang="en-US" altLang="zh-CN" smtClean="0">
                <a:latin typeface="Times New Roman" pitchFamily="18" charset="0"/>
                <a:ea typeface="宋体" pitchFamily="2" charset="-122"/>
              </a:rPr>
              <a:t> of free men.  When war broke out, the assembly would choose one of its members to serve as a </a:t>
            </a:r>
            <a:r>
              <a:rPr lang="en-US" altLang="zh-CN" u="sng" smtClean="0">
                <a:latin typeface="Times New Roman" pitchFamily="18" charset="0"/>
                <a:ea typeface="宋体" pitchFamily="2" charset="-122"/>
              </a:rPr>
              <a:t>military leader</a:t>
            </a:r>
            <a:r>
              <a:rPr lang="en-US" altLang="zh-CN" smtClean="0">
                <a:latin typeface="Times New Roman" pitchFamily="18" charset="0"/>
                <a:ea typeface="宋体" pitchFamily="2" charset="-122"/>
              </a:rPr>
              <a:t>.  As time went on, these leaders stayed in charge even after the peace returned.  By about 3000 B. C., they took the place of </a:t>
            </a:r>
            <a:r>
              <a:rPr lang="en-US" altLang="zh-CN" u="sng" smtClean="0">
                <a:latin typeface="Times New Roman" pitchFamily="18" charset="0"/>
                <a:ea typeface="宋体" pitchFamily="2" charset="-122"/>
              </a:rPr>
              <a:t>priests</a:t>
            </a:r>
            <a:r>
              <a:rPr lang="en-US" altLang="zh-CN" smtClean="0">
                <a:latin typeface="Times New Roman" pitchFamily="18" charset="0"/>
                <a:ea typeface="宋体" pitchFamily="2" charset="-122"/>
              </a:rPr>
              <a:t> as permanent </a:t>
            </a:r>
            <a:r>
              <a:rPr lang="en-US" altLang="zh-CN" u="sng" smtClean="0">
                <a:latin typeface="Times New Roman" pitchFamily="18" charset="0"/>
                <a:ea typeface="宋体" pitchFamily="2" charset="-122"/>
              </a:rPr>
              <a:t>kings</a:t>
            </a:r>
            <a:r>
              <a:rPr lang="en-US" altLang="zh-CN" smtClean="0">
                <a:latin typeface="Times New Roman" pitchFamily="18" charset="0"/>
                <a:ea typeface="宋体" pitchFamily="2" charset="-122"/>
              </a:rPr>
              <a:t>.  At the same time, kingship became </a:t>
            </a:r>
            <a:r>
              <a:rPr lang="en-US" altLang="zh-CN" u="sng" smtClean="0">
                <a:latin typeface="Times New Roman" pitchFamily="18" charset="0"/>
                <a:ea typeface="宋体" pitchFamily="2" charset="-122"/>
              </a:rPr>
              <a:t>hereditary</a:t>
            </a:r>
            <a:r>
              <a:rPr lang="en-US" altLang="zh-CN" smtClean="0">
                <a:latin typeface="Times New Roman" pitchFamily="18" charset="0"/>
                <a:ea typeface="宋体" pitchFamily="2" charset="-122"/>
              </a:rPr>
              <a:t>, or passed down from parent to child.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1139">
                                            <p:txEl>
                                              <p:pRg st="0" end="0"/>
                                            </p:txEl>
                                          </p:spTgt>
                                        </p:tgtEl>
                                        <p:attrNameLst>
                                          <p:attrName>style.visibility</p:attrName>
                                        </p:attrNameLst>
                                      </p:cBhvr>
                                      <p:to>
                                        <p:strVal val="visible"/>
                                      </p:to>
                                    </p:set>
                                    <p:anim calcmode="discrete" valueType="clr">
                                      <p:cBhvr override="childStyle">
                                        <p:cTn id="7" dur="80"/>
                                        <p:tgtEl>
                                          <p:spTgt spid="9113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113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113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zh-CN" sz="3600" b="1" dirty="0" smtClean="0">
                <a:latin typeface="Times New Roman" pitchFamily="18" charset="0"/>
                <a:ea typeface="宋体" pitchFamily="2" charset="-122"/>
              </a:rPr>
              <a:t>Later </a:t>
            </a:r>
            <a:r>
              <a:rPr lang="en-US" altLang="zh-CN" sz="3600" b="1" dirty="0" smtClean="0">
                <a:latin typeface="Times New Roman" pitchFamily="18" charset="0"/>
                <a:ea typeface="宋体" pitchFamily="2" charset="-122"/>
              </a:rPr>
              <a:t>Mesopotamian Empires </a:t>
            </a:r>
            <a:br>
              <a:rPr lang="en-US" altLang="zh-CN" sz="3600" b="1" dirty="0" smtClean="0">
                <a:latin typeface="Times New Roman" pitchFamily="18" charset="0"/>
                <a:ea typeface="宋体" pitchFamily="2" charset="-122"/>
              </a:rPr>
            </a:br>
            <a:endParaRPr lang="en-US" altLang="zh-CN" sz="3600" b="1" dirty="0" smtClean="0">
              <a:latin typeface="Times New Roman" pitchFamily="18" charset="0"/>
              <a:ea typeface="宋体" pitchFamily="2" charset="-122"/>
            </a:endParaRPr>
          </a:p>
        </p:txBody>
      </p:sp>
      <p:pic>
        <p:nvPicPr>
          <p:cNvPr id="49155" name="Picture 5" descr="display-160"/>
          <p:cNvPicPr>
            <a:picLocks noChangeAspect="1" noChangeArrowheads="1"/>
          </p:cNvPicPr>
          <p:nvPr/>
        </p:nvPicPr>
        <p:blipFill>
          <a:blip r:embed="rId2"/>
          <a:srcRect/>
          <a:stretch>
            <a:fillRect/>
          </a:stretch>
        </p:blipFill>
        <p:spPr bwMode="auto">
          <a:xfrm>
            <a:off x="381000" y="1600200"/>
            <a:ext cx="4762500" cy="2800350"/>
          </a:xfrm>
          <a:prstGeom prst="rect">
            <a:avLst/>
          </a:prstGeom>
          <a:noFill/>
          <a:ln w="9525">
            <a:noFill/>
            <a:miter lim="800000"/>
            <a:headEnd/>
            <a:tailEnd/>
          </a:ln>
        </p:spPr>
      </p:pic>
      <p:pic>
        <p:nvPicPr>
          <p:cNvPr id="49156" name="Picture 7" descr="Map%2Bof%2BHammurabi's%2BEmpire"/>
          <p:cNvPicPr>
            <a:picLocks noChangeAspect="1" noChangeArrowheads="1"/>
          </p:cNvPicPr>
          <p:nvPr/>
        </p:nvPicPr>
        <p:blipFill>
          <a:blip r:embed="rId3"/>
          <a:srcRect/>
          <a:stretch>
            <a:fillRect/>
          </a:stretch>
        </p:blipFill>
        <p:spPr bwMode="auto">
          <a:xfrm>
            <a:off x="5029200" y="2819400"/>
            <a:ext cx="3257550" cy="387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8229600" cy="4983162"/>
          </a:xfrm>
        </p:spPr>
        <p:txBody>
          <a:bodyPr/>
          <a:lstStyle/>
          <a:p>
            <a:pPr eaLnBrk="1" hangingPunct="1"/>
            <a:r>
              <a:rPr lang="en-US" altLang="zh-CN" smtClean="0">
                <a:latin typeface="Times New Roman" pitchFamily="18" charset="0"/>
                <a:ea typeface="宋体" pitchFamily="2" charset="-122"/>
              </a:rPr>
              <a:t>FF.  About 2400 B. C., the power of </a:t>
            </a:r>
            <a:r>
              <a:rPr lang="en-US" altLang="zh-CN" u="sng" smtClean="0">
                <a:latin typeface="Times New Roman" pitchFamily="18" charset="0"/>
                <a:ea typeface="宋体" pitchFamily="2" charset="-122"/>
              </a:rPr>
              <a:t>Sumer</a:t>
            </a:r>
            <a:r>
              <a:rPr lang="en-US" altLang="zh-CN" smtClean="0">
                <a:latin typeface="Times New Roman" pitchFamily="18" charset="0"/>
                <a:ea typeface="宋体" pitchFamily="2" charset="-122"/>
              </a:rPr>
              <a:t> began to fade.  New </a:t>
            </a:r>
            <a:r>
              <a:rPr lang="en-US" altLang="zh-CN" u="sng" smtClean="0">
                <a:latin typeface="Times New Roman" pitchFamily="18" charset="0"/>
                <a:ea typeface="宋体" pitchFamily="2" charset="-122"/>
              </a:rPr>
              <a:t>civilizations</a:t>
            </a:r>
            <a:r>
              <a:rPr lang="en-US" altLang="zh-CN" smtClean="0">
                <a:latin typeface="Times New Roman" pitchFamily="18" charset="0"/>
                <a:ea typeface="宋体" pitchFamily="2" charset="-122"/>
              </a:rPr>
              <a:t> began to develop in </a:t>
            </a:r>
            <a:r>
              <a:rPr lang="en-US" altLang="zh-CN" u="sng" smtClean="0">
                <a:latin typeface="Times New Roman" pitchFamily="18" charset="0"/>
                <a:ea typeface="宋体" pitchFamily="2" charset="-122"/>
              </a:rPr>
              <a:t>Mesopotamia</a:t>
            </a:r>
            <a:r>
              <a:rPr lang="en-US" altLang="zh-CN" smtClean="0">
                <a:latin typeface="Times New Roman" pitchFamily="18" charset="0"/>
                <a:ea typeface="宋体" pitchFamily="2" charset="-122"/>
              </a:rPr>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zh-CN" b="1" smtClean="0">
                <a:latin typeface="Times New Roman" pitchFamily="18" charset="0"/>
                <a:ea typeface="宋体" pitchFamily="2" charset="-122"/>
              </a:rPr>
              <a:t>Sargon I (p. 61)</a:t>
            </a:r>
          </a:p>
        </p:txBody>
      </p:sp>
      <p:pic>
        <p:nvPicPr>
          <p:cNvPr id="51203" name="Picture 5" descr="Sargon180"/>
          <p:cNvPicPr>
            <a:picLocks noChangeAspect="1" noChangeArrowheads="1"/>
          </p:cNvPicPr>
          <p:nvPr/>
        </p:nvPicPr>
        <p:blipFill>
          <a:blip r:embed="rId2"/>
          <a:srcRect/>
          <a:stretch>
            <a:fillRect/>
          </a:stretch>
        </p:blipFill>
        <p:spPr bwMode="auto">
          <a:xfrm>
            <a:off x="3276600" y="1981200"/>
            <a:ext cx="3009900" cy="389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zh-CN" sz="4000" smtClean="0">
                <a:latin typeface="Times New Roman" pitchFamily="18" charset="0"/>
                <a:ea typeface="宋体" pitchFamily="2" charset="-122"/>
              </a:rPr>
              <a:t>B.  Where did the earliest civilization develop?</a:t>
            </a:r>
            <a:r>
              <a:rPr lang="en-US" altLang="zh-CN" sz="4000" smtClean="0">
                <a:ea typeface="宋体" pitchFamily="2" charset="-122"/>
              </a:rPr>
              <a:t> </a:t>
            </a:r>
          </a:p>
        </p:txBody>
      </p:sp>
      <p:sp>
        <p:nvSpPr>
          <p:cNvPr id="6147" name="Rectangle 3"/>
          <p:cNvSpPr>
            <a:spLocks noGrp="1" noChangeArrowheads="1"/>
          </p:cNvSpPr>
          <p:nvPr>
            <p:ph type="body" idx="1"/>
          </p:nvPr>
        </p:nvSpPr>
        <p:spPr/>
        <p:txBody>
          <a:bodyPr/>
          <a:lstStyle/>
          <a:p>
            <a:pPr marL="609600" indent="-609600" algn="ctr" eaLnBrk="1" hangingPunct="1">
              <a:buFontTx/>
              <a:buNone/>
            </a:pPr>
            <a:r>
              <a:rPr lang="en-US" altLang="zh-CN" u="sng" smtClean="0">
                <a:solidFill>
                  <a:schemeClr val="tx2"/>
                </a:solidFill>
                <a:latin typeface="Times New Roman" pitchFamily="18" charset="0"/>
                <a:ea typeface="宋体" pitchFamily="2" charset="-122"/>
              </a:rPr>
              <a:t>The earliest known civilization developed between the Tigris and Euphrates rivers.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3" presetClass="entr" presetSubtype="16" fill="hold" nodeType="click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anim calcmode="lin" valueType="num">
                                      <p:cBhvr>
                                        <p:cTn id="11" dur="20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12" dur="2000" fill="hold"/>
                                        <p:tgtEl>
                                          <p:spTgt spid="614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zh-CN" sz="4000" smtClean="0">
                <a:latin typeface="Times New Roman" pitchFamily="18" charset="0"/>
                <a:ea typeface="宋体" pitchFamily="2" charset="-122"/>
              </a:rPr>
              <a:t>GG.  Who was Sargon I?  What did Sargon I create? </a:t>
            </a:r>
          </a:p>
        </p:txBody>
      </p:sp>
      <p:sp>
        <p:nvSpPr>
          <p:cNvPr id="64515" name="Rectangle 3"/>
          <p:cNvSpPr>
            <a:spLocks noGrp="1" noChangeArrowheads="1"/>
          </p:cNvSpPr>
          <p:nvPr>
            <p:ph type="body" idx="1"/>
          </p:nvPr>
        </p:nvSpPr>
        <p:spPr/>
        <p:txBody>
          <a:bodyPr/>
          <a:lstStyle/>
          <a:p>
            <a:pPr algn="ctr" eaLnBrk="1" hangingPunct="1">
              <a:buFontTx/>
              <a:buNone/>
            </a:pPr>
            <a:r>
              <a:rPr lang="en-US" altLang="zh-CN" u="sng" smtClean="0">
                <a:latin typeface="Times New Roman" pitchFamily="18" charset="0"/>
                <a:ea typeface="宋体" pitchFamily="2" charset="-122"/>
              </a:rPr>
              <a:t>Sargon I was the ruler of northern Mesopotamia.  He conquered Sumer and he created the world’s first empire.</a:t>
            </a:r>
            <a:r>
              <a:rPr lang="en-US" altLang="zh-CN" smtClean="0">
                <a:latin typeface="Times New Roman" pitchFamily="18" charset="0"/>
                <a:ea typeface="宋体" pitchFamily="2" charset="-122"/>
              </a:rPr>
              <a:t> </a:t>
            </a:r>
          </a:p>
        </p:txBody>
      </p:sp>
      <p:pic>
        <p:nvPicPr>
          <p:cNvPr id="64516" name="Picture 4" descr="Sargon180"/>
          <p:cNvPicPr>
            <a:picLocks noChangeAspect="1" noChangeArrowheads="1"/>
          </p:cNvPicPr>
          <p:nvPr/>
        </p:nvPicPr>
        <p:blipFill>
          <a:blip r:embed="rId2"/>
          <a:srcRect/>
          <a:stretch>
            <a:fillRect/>
          </a:stretch>
        </p:blipFill>
        <p:spPr bwMode="auto">
          <a:xfrm>
            <a:off x="533400" y="3200400"/>
            <a:ext cx="2598738" cy="3362325"/>
          </a:xfrm>
          <a:prstGeom prst="rect">
            <a:avLst/>
          </a:prstGeom>
          <a:noFill/>
          <a:ln w="9525">
            <a:noFill/>
            <a:miter lim="800000"/>
            <a:headEnd/>
            <a:tailEnd/>
          </a:ln>
        </p:spPr>
      </p:pic>
      <p:pic>
        <p:nvPicPr>
          <p:cNvPr id="64517" name="Picture 5" descr="Sargon180"/>
          <p:cNvPicPr>
            <a:picLocks noChangeAspect="1" noChangeArrowheads="1"/>
          </p:cNvPicPr>
          <p:nvPr/>
        </p:nvPicPr>
        <p:blipFill>
          <a:blip r:embed="rId3"/>
          <a:srcRect/>
          <a:stretch>
            <a:fillRect/>
          </a:stretch>
        </p:blipFill>
        <p:spPr bwMode="auto">
          <a:xfrm>
            <a:off x="6324600" y="3200400"/>
            <a:ext cx="2514600" cy="3362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additive="base">
                                        <p:cTn id="7" dur="1000" fill="hold"/>
                                        <p:tgtEl>
                                          <p:spTgt spid="64514"/>
                                        </p:tgtEl>
                                        <p:attrNameLst>
                                          <p:attrName>ppt_x</p:attrName>
                                        </p:attrNameLst>
                                      </p:cBhvr>
                                      <p:tavLst>
                                        <p:tav tm="0">
                                          <p:val>
                                            <p:strVal val="#ppt_x"/>
                                          </p:val>
                                        </p:tav>
                                        <p:tav tm="100000">
                                          <p:val>
                                            <p:strVal val="#ppt_x"/>
                                          </p:val>
                                        </p:tav>
                                      </p:tavLst>
                                    </p:anim>
                                    <p:anim calcmode="lin" valueType="num">
                                      <p:cBhvr additive="base">
                                        <p:cTn id="8" dur="1000" fill="hold"/>
                                        <p:tgtEl>
                                          <p:spTgt spid="645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64515">
                                            <p:txEl>
                                              <p:pRg st="0" end="0"/>
                                            </p:txEl>
                                          </p:spTgt>
                                        </p:tgtEl>
                                        <p:attrNameLst>
                                          <p:attrName>style.visibility</p:attrName>
                                        </p:attrNameLst>
                                      </p:cBhvr>
                                      <p:to>
                                        <p:strVal val="visible"/>
                                      </p:to>
                                    </p:set>
                                    <p:anim calcmode="lin" valueType="num">
                                      <p:cBhvr>
                                        <p:cTn id="13" dur="500" fill="hold"/>
                                        <p:tgtEl>
                                          <p:spTgt spid="6451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451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64516"/>
                                        </p:tgtEl>
                                        <p:attrNameLst>
                                          <p:attrName>style.visibility</p:attrName>
                                        </p:attrNameLst>
                                      </p:cBhvr>
                                      <p:to>
                                        <p:strVal val="visible"/>
                                      </p:to>
                                    </p:set>
                                    <p:animEffect transition="in" filter="dissolve">
                                      <p:cBhvr>
                                        <p:cTn id="19" dur="500"/>
                                        <p:tgtEl>
                                          <p:spTgt spid="6451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64517"/>
                                        </p:tgtEl>
                                        <p:attrNameLst>
                                          <p:attrName>style.visibility</p:attrName>
                                        </p:attrNameLst>
                                      </p:cBhvr>
                                      <p:to>
                                        <p:strVal val="visible"/>
                                      </p:to>
                                    </p:set>
                                    <p:animEffect transition="in" filter="dissolve">
                                      <p:cBhvr>
                                        <p:cTn id="24" dur="500"/>
                                        <p:tgtEl>
                                          <p:spTgt spid="6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zh-CN" smtClean="0">
                <a:latin typeface="Times New Roman" pitchFamily="18" charset="0"/>
                <a:ea typeface="宋体" pitchFamily="2" charset="-122"/>
              </a:rPr>
              <a:t>HH. Define </a:t>
            </a:r>
            <a:r>
              <a:rPr lang="en-US" altLang="zh-CN" b="1" smtClean="0">
                <a:latin typeface="Times New Roman" pitchFamily="18" charset="0"/>
                <a:ea typeface="宋体" pitchFamily="2" charset="-122"/>
              </a:rPr>
              <a:t>empire</a:t>
            </a:r>
            <a:r>
              <a:rPr lang="en-US" altLang="zh-CN" smtClean="0">
                <a:latin typeface="Times New Roman" pitchFamily="18" charset="0"/>
                <a:ea typeface="宋体" pitchFamily="2" charset="-122"/>
              </a:rPr>
              <a:t>: </a:t>
            </a:r>
          </a:p>
        </p:txBody>
      </p:sp>
      <p:sp>
        <p:nvSpPr>
          <p:cNvPr id="65539" name="Rectangle 3"/>
          <p:cNvSpPr>
            <a:spLocks noGrp="1" noChangeArrowheads="1"/>
          </p:cNvSpPr>
          <p:nvPr>
            <p:ph type="body" idx="1"/>
          </p:nvPr>
        </p:nvSpPr>
        <p:spPr/>
        <p:txBody>
          <a:bodyPr/>
          <a:lstStyle/>
          <a:p>
            <a:pPr marL="609600" indent="-609600" algn="ctr" eaLnBrk="1" hangingPunct="1">
              <a:buFontTx/>
              <a:buNone/>
            </a:pPr>
            <a:r>
              <a:rPr lang="en-US" altLang="zh-CN" u="sng" smtClean="0">
                <a:latin typeface="Times New Roman" pitchFamily="18" charset="0"/>
                <a:ea typeface="宋体" pitchFamily="2" charset="-122"/>
              </a:rPr>
              <a:t>An empire is a group of states under one ruler.</a:t>
            </a:r>
          </a:p>
        </p:txBody>
      </p:sp>
      <p:pic>
        <p:nvPicPr>
          <p:cNvPr id="65541" name="Picture 5" descr="roman_empire"/>
          <p:cNvPicPr>
            <a:picLocks noChangeAspect="1" noChangeArrowheads="1"/>
          </p:cNvPicPr>
          <p:nvPr/>
        </p:nvPicPr>
        <p:blipFill>
          <a:blip r:embed="rId2"/>
          <a:srcRect/>
          <a:stretch>
            <a:fillRect/>
          </a:stretch>
        </p:blipFill>
        <p:spPr bwMode="auto">
          <a:xfrm>
            <a:off x="2057400" y="2438400"/>
            <a:ext cx="5172075" cy="4010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500" fill="hold"/>
                                        <p:tgtEl>
                                          <p:spTgt spid="65538"/>
                                        </p:tgtEl>
                                        <p:attrNameLst>
                                          <p:attrName>ppt_w</p:attrName>
                                        </p:attrNameLst>
                                      </p:cBhvr>
                                      <p:tavLst>
                                        <p:tav tm="0">
                                          <p:val>
                                            <p:fltVal val="0"/>
                                          </p:val>
                                        </p:tav>
                                        <p:tav tm="100000">
                                          <p:val>
                                            <p:strVal val="#ppt_w"/>
                                          </p:val>
                                        </p:tav>
                                      </p:tavLst>
                                    </p:anim>
                                    <p:anim calcmode="lin" valueType="num">
                                      <p:cBhvr>
                                        <p:cTn id="8" dur="500" fill="hold"/>
                                        <p:tgtEl>
                                          <p:spTgt spid="6553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5539">
                                            <p:txEl>
                                              <p:pRg st="0" end="0"/>
                                            </p:txEl>
                                          </p:spTgt>
                                        </p:tgtEl>
                                        <p:attrNameLst>
                                          <p:attrName>style.visibility</p:attrName>
                                        </p:attrNameLst>
                                      </p:cBhvr>
                                      <p:to>
                                        <p:strVal val="visible"/>
                                      </p:to>
                                    </p:set>
                                    <p:anim calcmode="lin" valueType="num">
                                      <p:cBhvr additive="base">
                                        <p:cTn id="13" dur="1000" fill="hold"/>
                                        <p:tgtEl>
                                          <p:spTgt spid="65539">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55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65541"/>
                                        </p:tgtEl>
                                        <p:attrNameLst>
                                          <p:attrName>style.visibility</p:attrName>
                                        </p:attrNameLst>
                                      </p:cBhvr>
                                      <p:to>
                                        <p:strVal val="visible"/>
                                      </p:to>
                                    </p:set>
                                    <p:animEffect transition="in" filter="diamond(in)">
                                      <p:cBhvr>
                                        <p:cTn id="19" dur="2000"/>
                                        <p:tgtEl>
                                          <p:spTgt spid="6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zh-CN" sz="4000" b="1" dirty="0" smtClean="0">
                <a:latin typeface="Times New Roman" pitchFamily="18" charset="0"/>
                <a:ea typeface="宋体" pitchFamily="2" charset="-122"/>
              </a:rPr>
              <a:t>Hammurabi of Babylon </a:t>
            </a:r>
            <a:br>
              <a:rPr lang="en-US" altLang="zh-CN" sz="4000" b="1" dirty="0" smtClean="0">
                <a:latin typeface="Times New Roman" pitchFamily="18" charset="0"/>
                <a:ea typeface="宋体" pitchFamily="2" charset="-122"/>
              </a:rPr>
            </a:br>
            <a:endParaRPr lang="en-US" altLang="zh-CN" sz="4000" b="1" dirty="0" smtClean="0">
              <a:latin typeface="Times New Roman" pitchFamily="18" charset="0"/>
              <a:ea typeface="宋体" pitchFamily="2" charset="-122"/>
            </a:endParaRPr>
          </a:p>
        </p:txBody>
      </p:sp>
      <p:sp>
        <p:nvSpPr>
          <p:cNvPr id="54275" name="Rectangle 3"/>
          <p:cNvSpPr>
            <a:spLocks noGrp="1" noChangeArrowheads="1"/>
          </p:cNvSpPr>
          <p:nvPr>
            <p:ph type="body" idx="1"/>
          </p:nvPr>
        </p:nvSpPr>
        <p:spPr/>
        <p:txBody>
          <a:bodyPr/>
          <a:lstStyle/>
          <a:p>
            <a:pPr eaLnBrk="1" hangingPunct="1"/>
            <a:r>
              <a:rPr lang="en-US" altLang="zh-CN" b="1" smtClean="0">
                <a:latin typeface="Times New Roman" pitchFamily="18" charset="0"/>
                <a:ea typeface="宋体" pitchFamily="2" charset="-122"/>
              </a:rPr>
              <a:t>Lesson Essential Question– </a:t>
            </a:r>
            <a:r>
              <a:rPr lang="en-US" altLang="zh-CN" u="sng" smtClean="0">
                <a:ea typeface="宋体" pitchFamily="2" charset="-122"/>
              </a:rPr>
              <a:t>Why was Hammurabi’s code important to future civilizations?</a:t>
            </a:r>
            <a:endParaRPr lang="en-US" altLang="zh-CN" u="sng" smtClean="0">
              <a:latin typeface="Times New Roman" pitchFamily="18" charset="0"/>
              <a:ea typeface="宋体" pitchFamily="2"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zh-CN" smtClean="0">
                <a:latin typeface="Times New Roman" pitchFamily="18" charset="0"/>
                <a:ea typeface="宋体" pitchFamily="2" charset="-122"/>
              </a:rPr>
              <a:t>II.  Who was Hammurabi?</a:t>
            </a:r>
            <a:r>
              <a:rPr lang="en-US" altLang="zh-CN" smtClean="0">
                <a:ea typeface="宋体" pitchFamily="2" charset="-122"/>
              </a:rPr>
              <a:t> </a:t>
            </a:r>
          </a:p>
        </p:txBody>
      </p:sp>
      <p:sp>
        <p:nvSpPr>
          <p:cNvPr id="67587" name="Rectangle 3"/>
          <p:cNvSpPr>
            <a:spLocks noGrp="1" noChangeArrowheads="1"/>
          </p:cNvSpPr>
          <p:nvPr>
            <p:ph type="body" idx="1"/>
          </p:nvPr>
        </p:nvSpPr>
        <p:spPr/>
        <p:txBody>
          <a:bodyPr/>
          <a:lstStyle/>
          <a:p>
            <a:pPr marL="609600" indent="-609600" algn="ctr" eaLnBrk="1" hangingPunct="1">
              <a:buFontTx/>
              <a:buNone/>
            </a:pPr>
            <a:r>
              <a:rPr lang="en-US" altLang="zh-CN" u="sng" smtClean="0">
                <a:latin typeface="Times New Roman" pitchFamily="18" charset="0"/>
                <a:ea typeface="宋体" pitchFamily="2" charset="-122"/>
              </a:rPr>
              <a:t>He was a Babylonian king.  He conquered Akkad and Sumer and became ruler of a great new empire.</a:t>
            </a:r>
          </a:p>
        </p:txBody>
      </p:sp>
      <p:pic>
        <p:nvPicPr>
          <p:cNvPr id="67589" name="Picture 5" descr="6773770"/>
          <p:cNvPicPr>
            <a:picLocks noChangeAspect="1" noChangeArrowheads="1"/>
          </p:cNvPicPr>
          <p:nvPr/>
        </p:nvPicPr>
        <p:blipFill>
          <a:blip r:embed="rId2"/>
          <a:srcRect/>
          <a:stretch>
            <a:fillRect/>
          </a:stretch>
        </p:blipFill>
        <p:spPr bwMode="auto">
          <a:xfrm>
            <a:off x="457200" y="3124200"/>
            <a:ext cx="3200400" cy="3733800"/>
          </a:xfrm>
          <a:prstGeom prst="rect">
            <a:avLst/>
          </a:prstGeom>
          <a:noFill/>
          <a:ln w="9525">
            <a:noFill/>
            <a:miter lim="800000"/>
            <a:headEnd/>
            <a:tailEnd/>
          </a:ln>
        </p:spPr>
      </p:pic>
      <p:pic>
        <p:nvPicPr>
          <p:cNvPr id="67591" name="Picture 7" descr="hammurabi"/>
          <p:cNvPicPr>
            <a:picLocks noChangeAspect="1" noChangeArrowheads="1"/>
          </p:cNvPicPr>
          <p:nvPr/>
        </p:nvPicPr>
        <p:blipFill>
          <a:blip r:embed="rId3"/>
          <a:srcRect/>
          <a:stretch>
            <a:fillRect/>
          </a:stretch>
        </p:blipFill>
        <p:spPr bwMode="auto">
          <a:xfrm>
            <a:off x="5495925" y="3281363"/>
            <a:ext cx="3648075" cy="35766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additive="base">
                                        <p:cTn id="7" dur="1000" fill="hold"/>
                                        <p:tgtEl>
                                          <p:spTgt spid="67586"/>
                                        </p:tgtEl>
                                        <p:attrNameLst>
                                          <p:attrName>ppt_x</p:attrName>
                                        </p:attrNameLst>
                                      </p:cBhvr>
                                      <p:tavLst>
                                        <p:tav tm="0">
                                          <p:val>
                                            <p:strVal val="#ppt_x"/>
                                          </p:val>
                                        </p:tav>
                                        <p:tav tm="100000">
                                          <p:val>
                                            <p:strVal val="#ppt_x"/>
                                          </p:val>
                                        </p:tav>
                                      </p:tavLst>
                                    </p:anim>
                                    <p:anim calcmode="lin" valueType="num">
                                      <p:cBhvr additive="base">
                                        <p:cTn id="8" dur="1000" fill="hold"/>
                                        <p:tgtEl>
                                          <p:spTgt spid="675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67587">
                                            <p:txEl>
                                              <p:pRg st="0" end="0"/>
                                            </p:txEl>
                                          </p:spTgt>
                                        </p:tgtEl>
                                        <p:attrNameLst>
                                          <p:attrName>style.visibility</p:attrName>
                                        </p:attrNameLst>
                                      </p:cBhvr>
                                      <p:to>
                                        <p:strVal val="visible"/>
                                      </p:to>
                                    </p:set>
                                    <p:anim calcmode="lin" valueType="num">
                                      <p:cBhvr>
                                        <p:cTn id="13" dur="1000" fill="hold"/>
                                        <p:tgtEl>
                                          <p:spTgt spid="67587">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675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67589"/>
                                        </p:tgtEl>
                                        <p:attrNameLst>
                                          <p:attrName>style.visibility</p:attrName>
                                        </p:attrNameLst>
                                      </p:cBhvr>
                                      <p:to>
                                        <p:strVal val="visible"/>
                                      </p:to>
                                    </p:set>
                                    <p:animEffect transition="in" filter="diamond(in)">
                                      <p:cBhvr>
                                        <p:cTn id="19" dur="2000"/>
                                        <p:tgtEl>
                                          <p:spTgt spid="67589"/>
                                        </p:tgtEl>
                                      </p:cBhvr>
                                    </p:animEffect>
                                  </p:childTnLst>
                                </p:cTn>
                              </p:par>
                              <p:par>
                                <p:cTn id="20" presetID="8" presetClass="entr" presetSubtype="16" fill="hold" nodeType="withEffect">
                                  <p:stCondLst>
                                    <p:cond delay="0"/>
                                  </p:stCondLst>
                                  <p:childTnLst>
                                    <p:set>
                                      <p:cBhvr>
                                        <p:cTn id="21" dur="1" fill="hold">
                                          <p:stCondLst>
                                            <p:cond delay="0"/>
                                          </p:stCondLst>
                                        </p:cTn>
                                        <p:tgtEl>
                                          <p:spTgt spid="67591"/>
                                        </p:tgtEl>
                                        <p:attrNameLst>
                                          <p:attrName>style.visibility</p:attrName>
                                        </p:attrNameLst>
                                      </p:cBhvr>
                                      <p:to>
                                        <p:strVal val="visible"/>
                                      </p:to>
                                    </p:set>
                                    <p:animEffect transition="in" filter="diamond(in)">
                                      <p:cBhvr>
                                        <p:cTn id="22" dur="20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marL="838200" indent="-838200" eaLnBrk="1" hangingPunct="1"/>
            <a:r>
              <a:rPr lang="en-US" altLang="zh-CN" sz="3600" smtClean="0">
                <a:latin typeface="Times New Roman" pitchFamily="18" charset="0"/>
                <a:ea typeface="宋体" pitchFamily="2" charset="-122"/>
              </a:rPr>
              <a:t>JJ.  What changes, or reforms, did Hammurabi make that were important?</a:t>
            </a:r>
          </a:p>
        </p:txBody>
      </p:sp>
      <p:sp>
        <p:nvSpPr>
          <p:cNvPr id="68611" name="Rectangle 3"/>
          <p:cNvSpPr>
            <a:spLocks noGrp="1" noChangeArrowheads="1"/>
          </p:cNvSpPr>
          <p:nvPr>
            <p:ph type="body" idx="1"/>
          </p:nvPr>
        </p:nvSpPr>
        <p:spPr/>
        <p:txBody>
          <a:bodyPr/>
          <a:lstStyle/>
          <a:p>
            <a:pPr marL="990600" lvl="1" indent="-533400" eaLnBrk="1" hangingPunct="1">
              <a:buFontTx/>
              <a:buAutoNum type="arabicPeriod"/>
            </a:pPr>
            <a:r>
              <a:rPr lang="en-US" altLang="zh-CN" u="sng" smtClean="0">
                <a:latin typeface="Times New Roman" pitchFamily="18" charset="0"/>
                <a:ea typeface="宋体" pitchFamily="2" charset="-122"/>
              </a:rPr>
              <a:t>He improved irrigation systems by building and repairing canals.</a:t>
            </a:r>
          </a:p>
          <a:p>
            <a:pPr marL="990600" lvl="1" indent="-533400" eaLnBrk="1" hangingPunct="1">
              <a:buFontTx/>
              <a:buAutoNum type="arabicPeriod"/>
            </a:pPr>
            <a:r>
              <a:rPr lang="en-US" altLang="zh-CN" u="sng" smtClean="0">
                <a:latin typeface="Times New Roman" pitchFamily="18" charset="0"/>
                <a:ea typeface="宋体" pitchFamily="2" charset="-122"/>
              </a:rPr>
              <a:t>He changed religion by raising the god of Babylon above all other gods.  This is going to unite the people.</a:t>
            </a:r>
          </a:p>
          <a:p>
            <a:pPr marL="990600" lvl="1" indent="-533400" eaLnBrk="1" hangingPunct="1">
              <a:buFontTx/>
              <a:buAutoNum type="arabicPeriod"/>
            </a:pPr>
            <a:r>
              <a:rPr lang="en-US" altLang="zh-CN" u="sng" smtClean="0">
                <a:latin typeface="Times New Roman" pitchFamily="18" charset="0"/>
                <a:ea typeface="宋体" pitchFamily="2" charset="-122"/>
              </a:rPr>
              <a:t>He reorganized the tax system.</a:t>
            </a:r>
          </a:p>
          <a:p>
            <a:pPr marL="990600" lvl="1" indent="-533400" eaLnBrk="1" hangingPunct="1">
              <a:buFontTx/>
              <a:buAutoNum type="arabicPeriod"/>
            </a:pPr>
            <a:r>
              <a:rPr lang="en-US" altLang="zh-CN" u="sng" smtClean="0">
                <a:latin typeface="Times New Roman" pitchFamily="18" charset="0"/>
                <a:ea typeface="宋体" pitchFamily="2" charset="-122"/>
              </a:rPr>
              <a:t>Hammurabi began a government housing program.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p:cTn id="7" dur="1000" fill="hold"/>
                                        <p:tgtEl>
                                          <p:spTgt spid="68610"/>
                                        </p:tgtEl>
                                        <p:attrNameLst>
                                          <p:attrName>ppt_w</p:attrName>
                                        </p:attrNameLst>
                                      </p:cBhvr>
                                      <p:tavLst>
                                        <p:tav tm="0">
                                          <p:val>
                                            <p:fltVal val="0"/>
                                          </p:val>
                                        </p:tav>
                                        <p:tav tm="100000">
                                          <p:val>
                                            <p:strVal val="#ppt_w"/>
                                          </p:val>
                                        </p:tav>
                                      </p:tavLst>
                                    </p:anim>
                                    <p:anim calcmode="lin" valueType="num">
                                      <p:cBhvr>
                                        <p:cTn id="8" dur="1000" fill="hold"/>
                                        <p:tgtEl>
                                          <p:spTgt spid="6861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8611">
                                            <p:txEl>
                                              <p:pRg st="0" end="0"/>
                                            </p:txEl>
                                          </p:spTgt>
                                        </p:tgtEl>
                                        <p:attrNameLst>
                                          <p:attrName>style.visibility</p:attrName>
                                        </p:attrNameLst>
                                      </p:cBhvr>
                                      <p:to>
                                        <p:strVal val="visible"/>
                                      </p:to>
                                    </p:set>
                                    <p:anim calcmode="lin" valueType="num">
                                      <p:cBhvr additive="base">
                                        <p:cTn id="13" dur="10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8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8611">
                                            <p:txEl>
                                              <p:pRg st="1" end="1"/>
                                            </p:txEl>
                                          </p:spTgt>
                                        </p:tgtEl>
                                        <p:attrNameLst>
                                          <p:attrName>style.visibility</p:attrName>
                                        </p:attrNameLst>
                                      </p:cBhvr>
                                      <p:to>
                                        <p:strVal val="visible"/>
                                      </p:to>
                                    </p:set>
                                    <p:anim calcmode="lin" valueType="num">
                                      <p:cBhvr additive="base">
                                        <p:cTn id="19" dur="10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86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8611">
                                            <p:txEl>
                                              <p:pRg st="2" end="2"/>
                                            </p:txEl>
                                          </p:spTgt>
                                        </p:tgtEl>
                                        <p:attrNameLst>
                                          <p:attrName>style.visibility</p:attrName>
                                        </p:attrNameLst>
                                      </p:cBhvr>
                                      <p:to>
                                        <p:strVal val="visible"/>
                                      </p:to>
                                    </p:set>
                                    <p:anim calcmode="lin" valueType="num">
                                      <p:cBhvr additive="base">
                                        <p:cTn id="25" dur="10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686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8611">
                                            <p:txEl>
                                              <p:pRg st="3" end="3"/>
                                            </p:txEl>
                                          </p:spTgt>
                                        </p:tgtEl>
                                        <p:attrNameLst>
                                          <p:attrName>style.visibility</p:attrName>
                                        </p:attrNameLst>
                                      </p:cBhvr>
                                      <p:to>
                                        <p:strVal val="visible"/>
                                      </p:to>
                                    </p:set>
                                    <p:anim calcmode="lin" valueType="num">
                                      <p:cBhvr additive="base">
                                        <p:cTn id="31" dur="1000" fill="hold"/>
                                        <p:tgtEl>
                                          <p:spTgt spid="68611">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686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zh-CN" smtClean="0">
                <a:latin typeface="Times New Roman" pitchFamily="18" charset="0"/>
                <a:ea typeface="宋体" pitchFamily="2" charset="-122"/>
              </a:rPr>
              <a:t>KK.  Define </a:t>
            </a:r>
            <a:r>
              <a:rPr lang="en-US" altLang="zh-CN" b="1" smtClean="0">
                <a:latin typeface="Times New Roman" pitchFamily="18" charset="0"/>
                <a:ea typeface="宋体" pitchFamily="2" charset="-122"/>
              </a:rPr>
              <a:t>reform</a:t>
            </a:r>
            <a:r>
              <a:rPr lang="en-US" altLang="zh-CN" smtClean="0">
                <a:latin typeface="Times New Roman" pitchFamily="18" charset="0"/>
                <a:ea typeface="宋体" pitchFamily="2" charset="-122"/>
              </a:rPr>
              <a:t>:</a:t>
            </a:r>
            <a:r>
              <a:rPr lang="en-US" altLang="zh-CN" smtClean="0">
                <a:ea typeface="宋体" pitchFamily="2" charset="-122"/>
              </a:rPr>
              <a:t> </a:t>
            </a:r>
          </a:p>
        </p:txBody>
      </p:sp>
      <p:sp>
        <p:nvSpPr>
          <p:cNvPr id="69635" name="Rectangle 3"/>
          <p:cNvSpPr>
            <a:spLocks noGrp="1" noChangeArrowheads="1"/>
          </p:cNvSpPr>
          <p:nvPr>
            <p:ph type="body" idx="1"/>
          </p:nvPr>
        </p:nvSpPr>
        <p:spPr/>
        <p:txBody>
          <a:bodyPr/>
          <a:lstStyle/>
          <a:p>
            <a:pPr algn="ctr" eaLnBrk="1" hangingPunct="1">
              <a:buFontTx/>
              <a:buNone/>
            </a:pPr>
            <a:r>
              <a:rPr lang="en-US" altLang="zh-CN" smtClean="0">
                <a:latin typeface="Times New Roman" pitchFamily="18" charset="0"/>
                <a:ea typeface="宋体" pitchFamily="2" charset="-122"/>
              </a:rPr>
              <a:t>A reform is a change or an improvement.</a:t>
            </a:r>
          </a:p>
        </p:txBody>
      </p:sp>
      <p:pic>
        <p:nvPicPr>
          <p:cNvPr id="69637" name="Picture 5" descr="kitchen-before-and-after"/>
          <p:cNvPicPr>
            <a:picLocks noChangeAspect="1" noChangeArrowheads="1"/>
          </p:cNvPicPr>
          <p:nvPr/>
        </p:nvPicPr>
        <p:blipFill>
          <a:blip r:embed="rId2"/>
          <a:srcRect/>
          <a:stretch>
            <a:fillRect/>
          </a:stretch>
        </p:blipFill>
        <p:spPr bwMode="auto">
          <a:xfrm>
            <a:off x="1143000" y="2438400"/>
            <a:ext cx="6734175" cy="2522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additive="base">
                                        <p:cTn id="7" dur="1000" fill="hold"/>
                                        <p:tgtEl>
                                          <p:spTgt spid="69634"/>
                                        </p:tgtEl>
                                        <p:attrNameLst>
                                          <p:attrName>ppt_x</p:attrName>
                                        </p:attrNameLst>
                                      </p:cBhvr>
                                      <p:tavLst>
                                        <p:tav tm="0">
                                          <p:val>
                                            <p:strVal val="#ppt_x"/>
                                          </p:val>
                                        </p:tav>
                                        <p:tav tm="100000">
                                          <p:val>
                                            <p:strVal val="#ppt_x"/>
                                          </p:val>
                                        </p:tav>
                                      </p:tavLst>
                                    </p:anim>
                                    <p:anim calcmode="lin" valueType="num">
                                      <p:cBhvr additive="base">
                                        <p:cTn id="8" dur="1000" fill="hold"/>
                                        <p:tgtEl>
                                          <p:spTgt spid="696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69635">
                                            <p:txEl>
                                              <p:pRg st="0" end="0"/>
                                            </p:txEl>
                                          </p:spTgt>
                                        </p:tgtEl>
                                        <p:attrNameLst>
                                          <p:attrName>style.visibility</p:attrName>
                                        </p:attrNameLst>
                                      </p:cBhvr>
                                      <p:to>
                                        <p:strVal val="visible"/>
                                      </p:to>
                                    </p:set>
                                    <p:anim calcmode="lin" valueType="num">
                                      <p:cBhvr>
                                        <p:cTn id="13" dur="1000" fill="hold"/>
                                        <p:tgtEl>
                                          <p:spTgt spid="6963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6963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69637"/>
                                        </p:tgtEl>
                                        <p:attrNameLst>
                                          <p:attrName>style.visibility</p:attrName>
                                        </p:attrNameLst>
                                      </p:cBhvr>
                                      <p:to>
                                        <p:strVal val="visible"/>
                                      </p:to>
                                    </p:set>
                                    <p:animEffect transition="in" filter="wipe(down)">
                                      <p:cBhvr>
                                        <p:cTn id="19" dur="1000"/>
                                        <p:tgtEl>
                                          <p:spTgt spid="69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zh-CN" sz="4000" smtClean="0">
                <a:latin typeface="Times New Roman" pitchFamily="18" charset="0"/>
                <a:ea typeface="宋体" pitchFamily="2" charset="-122"/>
              </a:rPr>
              <a:t>LL.  What reform was Hammurabi best known for?</a:t>
            </a:r>
            <a:r>
              <a:rPr lang="en-US" altLang="zh-CN" sz="4000" smtClean="0">
                <a:ea typeface="宋体" pitchFamily="2" charset="-122"/>
              </a:rPr>
              <a:t> </a:t>
            </a:r>
          </a:p>
        </p:txBody>
      </p:sp>
      <p:sp>
        <p:nvSpPr>
          <p:cNvPr id="70659" name="Rectangle 3"/>
          <p:cNvSpPr>
            <a:spLocks noGrp="1" noChangeArrowheads="1"/>
          </p:cNvSpPr>
          <p:nvPr>
            <p:ph type="body" idx="1"/>
          </p:nvPr>
        </p:nvSpPr>
        <p:spPr/>
        <p:txBody>
          <a:bodyPr/>
          <a:lstStyle/>
          <a:p>
            <a:pPr marL="609600" indent="-609600" algn="ctr" eaLnBrk="1" hangingPunct="1">
              <a:buFontTx/>
              <a:buNone/>
            </a:pPr>
            <a:r>
              <a:rPr lang="en-US" altLang="zh-CN" u="sng" smtClean="0">
                <a:latin typeface="Times New Roman" pitchFamily="18" charset="0"/>
                <a:ea typeface="宋体" pitchFamily="2" charset="-122"/>
              </a:rPr>
              <a:t>Code of Law or Code of Hammurabi</a:t>
            </a:r>
          </a:p>
        </p:txBody>
      </p:sp>
      <p:pic>
        <p:nvPicPr>
          <p:cNvPr id="70661" name="Picture 5" descr="code-of-hammurabi-1"/>
          <p:cNvPicPr>
            <a:picLocks noChangeAspect="1" noChangeArrowheads="1"/>
          </p:cNvPicPr>
          <p:nvPr/>
        </p:nvPicPr>
        <p:blipFill>
          <a:blip r:embed="rId2"/>
          <a:srcRect/>
          <a:stretch>
            <a:fillRect/>
          </a:stretch>
        </p:blipFill>
        <p:spPr bwMode="auto">
          <a:xfrm>
            <a:off x="838200" y="2971800"/>
            <a:ext cx="3810000" cy="2857500"/>
          </a:xfrm>
          <a:prstGeom prst="rect">
            <a:avLst/>
          </a:prstGeom>
          <a:noFill/>
          <a:ln w="9525">
            <a:noFill/>
            <a:miter lim="800000"/>
            <a:headEnd/>
            <a:tailEnd/>
          </a:ln>
        </p:spPr>
      </p:pic>
      <p:pic>
        <p:nvPicPr>
          <p:cNvPr id="70662" name="Picture 6" descr="codeofham"/>
          <p:cNvPicPr>
            <a:picLocks noChangeAspect="1" noChangeArrowheads="1"/>
          </p:cNvPicPr>
          <p:nvPr/>
        </p:nvPicPr>
        <p:blipFill>
          <a:blip r:embed="rId3"/>
          <a:srcRect/>
          <a:stretch>
            <a:fillRect/>
          </a:stretch>
        </p:blipFill>
        <p:spPr bwMode="auto">
          <a:xfrm>
            <a:off x="6781800" y="2133600"/>
            <a:ext cx="1809750" cy="457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0658"/>
                                        </p:tgtEl>
                                        <p:attrNameLst>
                                          <p:attrName>style.visibility</p:attrName>
                                        </p:attrNameLst>
                                      </p:cBhvr>
                                      <p:to>
                                        <p:strVal val="visible"/>
                                      </p:to>
                                    </p:set>
                                    <p:anim calcmode="lin" valueType="num">
                                      <p:cBhvr>
                                        <p:cTn id="7" dur="1000" fill="hold"/>
                                        <p:tgtEl>
                                          <p:spTgt spid="70658"/>
                                        </p:tgtEl>
                                        <p:attrNameLst>
                                          <p:attrName>ppt_w</p:attrName>
                                        </p:attrNameLst>
                                      </p:cBhvr>
                                      <p:tavLst>
                                        <p:tav tm="0">
                                          <p:val>
                                            <p:fltVal val="0"/>
                                          </p:val>
                                        </p:tav>
                                        <p:tav tm="100000">
                                          <p:val>
                                            <p:strVal val="#ppt_w"/>
                                          </p:val>
                                        </p:tav>
                                      </p:tavLst>
                                    </p:anim>
                                    <p:anim calcmode="lin" valueType="num">
                                      <p:cBhvr>
                                        <p:cTn id="8" dur="1000" fill="hold"/>
                                        <p:tgtEl>
                                          <p:spTgt spid="7065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70659">
                                            <p:txEl>
                                              <p:pRg st="0" end="0"/>
                                            </p:txEl>
                                          </p:spTgt>
                                        </p:tgtEl>
                                        <p:attrNameLst>
                                          <p:attrName>style.visibility</p:attrName>
                                        </p:attrNameLst>
                                      </p:cBhvr>
                                      <p:to>
                                        <p:strVal val="visible"/>
                                      </p:to>
                                    </p:set>
                                    <p:anim calcmode="lin" valueType="num">
                                      <p:cBhvr>
                                        <p:cTn id="13" dur="500" fill="hold"/>
                                        <p:tgtEl>
                                          <p:spTgt spid="70659">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0659">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70659">
                                            <p:txEl>
                                              <p:pRg st="0" end="0"/>
                                            </p:txEl>
                                          </p:spTgt>
                                        </p:tgtEl>
                                        <p:attrNameLst>
                                          <p:attrName>style.rotation</p:attrName>
                                        </p:attrNameLst>
                                      </p:cBhvr>
                                      <p:tavLst>
                                        <p:tav tm="0">
                                          <p:val>
                                            <p:fltVal val="360"/>
                                          </p:val>
                                        </p:tav>
                                        <p:tav tm="100000">
                                          <p:val>
                                            <p:fltVal val="0"/>
                                          </p:val>
                                        </p:tav>
                                      </p:tavLst>
                                    </p:anim>
                                    <p:animEffect transition="in" filter="fade">
                                      <p:cBhvr>
                                        <p:cTn id="16" dur="500"/>
                                        <p:tgtEl>
                                          <p:spTgt spid="7065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nodeType="clickEffect">
                                  <p:stCondLst>
                                    <p:cond delay="0"/>
                                  </p:stCondLst>
                                  <p:childTnLst>
                                    <p:set>
                                      <p:cBhvr>
                                        <p:cTn id="20" dur="1" fill="hold">
                                          <p:stCondLst>
                                            <p:cond delay="0"/>
                                          </p:stCondLst>
                                        </p:cTn>
                                        <p:tgtEl>
                                          <p:spTgt spid="70661"/>
                                        </p:tgtEl>
                                        <p:attrNameLst>
                                          <p:attrName>style.visibility</p:attrName>
                                        </p:attrNameLst>
                                      </p:cBhvr>
                                      <p:to>
                                        <p:strVal val="visible"/>
                                      </p:to>
                                    </p:set>
                                    <p:animEffect transition="in" filter="diamond(in)">
                                      <p:cBhvr>
                                        <p:cTn id="21" dur="2000"/>
                                        <p:tgtEl>
                                          <p:spTgt spid="70661"/>
                                        </p:tgtEl>
                                      </p:cBhvr>
                                    </p:animEffect>
                                  </p:childTnLst>
                                </p:cTn>
                              </p:par>
                              <p:par>
                                <p:cTn id="22" presetID="8" presetClass="entr" presetSubtype="16" fill="hold" nodeType="withEffect">
                                  <p:stCondLst>
                                    <p:cond delay="0"/>
                                  </p:stCondLst>
                                  <p:childTnLst>
                                    <p:set>
                                      <p:cBhvr>
                                        <p:cTn id="23" dur="1" fill="hold">
                                          <p:stCondLst>
                                            <p:cond delay="0"/>
                                          </p:stCondLst>
                                        </p:cTn>
                                        <p:tgtEl>
                                          <p:spTgt spid="70662"/>
                                        </p:tgtEl>
                                        <p:attrNameLst>
                                          <p:attrName>style.visibility</p:attrName>
                                        </p:attrNameLst>
                                      </p:cBhvr>
                                      <p:to>
                                        <p:strVal val="visible"/>
                                      </p:to>
                                    </p:set>
                                    <p:animEffect transition="in" filter="diamond(in)">
                                      <p:cBhvr>
                                        <p:cTn id="24" dur="2000"/>
                                        <p:tgtEl>
                                          <p:spTgt spid="70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zh-CN" sz="4000" smtClean="0">
                <a:latin typeface="Times New Roman" pitchFamily="18" charset="0"/>
                <a:ea typeface="宋体" pitchFamily="2" charset="-122"/>
              </a:rPr>
              <a:t>MM.  How did Hammurabi create his </a:t>
            </a:r>
            <a:r>
              <a:rPr lang="en-US" altLang="zh-CN" sz="4000" b="1" smtClean="0">
                <a:latin typeface="Times New Roman" pitchFamily="18" charset="0"/>
                <a:ea typeface="宋体" pitchFamily="2" charset="-122"/>
              </a:rPr>
              <a:t>code of law</a:t>
            </a:r>
            <a:r>
              <a:rPr lang="en-US" altLang="zh-CN" sz="4000" smtClean="0">
                <a:latin typeface="Times New Roman" pitchFamily="18" charset="0"/>
                <a:ea typeface="宋体" pitchFamily="2" charset="-122"/>
              </a:rPr>
              <a:t>?</a:t>
            </a:r>
            <a:r>
              <a:rPr lang="en-US" altLang="zh-CN" sz="4000" smtClean="0">
                <a:ea typeface="宋体" pitchFamily="2" charset="-122"/>
              </a:rPr>
              <a:t> </a:t>
            </a:r>
          </a:p>
        </p:txBody>
      </p:sp>
      <p:sp>
        <p:nvSpPr>
          <p:cNvPr id="71683" name="Rectangle 3"/>
          <p:cNvSpPr>
            <a:spLocks noGrp="1" noChangeArrowheads="1"/>
          </p:cNvSpPr>
          <p:nvPr>
            <p:ph type="body" idx="1"/>
          </p:nvPr>
        </p:nvSpPr>
        <p:spPr/>
        <p:txBody>
          <a:bodyPr/>
          <a:lstStyle/>
          <a:p>
            <a:pPr marL="609600" indent="-609600" algn="ctr" eaLnBrk="1" hangingPunct="1">
              <a:buFontTx/>
              <a:buNone/>
            </a:pPr>
            <a:r>
              <a:rPr lang="en-US" altLang="zh-CN" u="sng" smtClean="0">
                <a:latin typeface="Times New Roman" pitchFamily="18" charset="0"/>
                <a:ea typeface="宋体" pitchFamily="2" charset="-122"/>
              </a:rPr>
              <a:t>At first, each city-state had its own code.  Hammurabi took what he felt were the best laws from each code, and created one code that everyone in the empire was to live.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1682"/>
                                        </p:tgtEl>
                                        <p:attrNameLst>
                                          <p:attrName>style.visibility</p:attrName>
                                        </p:attrNameLst>
                                      </p:cBhvr>
                                      <p:to>
                                        <p:strVal val="visible"/>
                                      </p:to>
                                    </p:set>
                                    <p:anim calcmode="lin" valueType="num">
                                      <p:cBhvr>
                                        <p:cTn id="7" dur="1000" fill="hold"/>
                                        <p:tgtEl>
                                          <p:spTgt spid="71682"/>
                                        </p:tgtEl>
                                        <p:attrNameLst>
                                          <p:attrName>ppt_w</p:attrName>
                                        </p:attrNameLst>
                                      </p:cBhvr>
                                      <p:tavLst>
                                        <p:tav tm="0">
                                          <p:val>
                                            <p:fltVal val="0"/>
                                          </p:val>
                                        </p:tav>
                                        <p:tav tm="100000">
                                          <p:val>
                                            <p:strVal val="#ppt_w"/>
                                          </p:val>
                                        </p:tav>
                                      </p:tavLst>
                                    </p:anim>
                                    <p:anim calcmode="lin" valueType="num">
                                      <p:cBhvr>
                                        <p:cTn id="8" dur="1000" fill="hold"/>
                                        <p:tgtEl>
                                          <p:spTgt spid="7168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71683">
                                            <p:txEl>
                                              <p:pRg st="0" end="0"/>
                                            </p:txEl>
                                          </p:spTgt>
                                        </p:tgtEl>
                                        <p:attrNameLst>
                                          <p:attrName>style.visibility</p:attrName>
                                        </p:attrNameLst>
                                      </p:cBhvr>
                                      <p:to>
                                        <p:strVal val="visible"/>
                                      </p:to>
                                    </p:set>
                                    <p:animEffect transition="in" filter="wipe(left)">
                                      <p:cBhvr>
                                        <p:cTn id="13" dur="1000"/>
                                        <p:tgtEl>
                                          <p:spTgt spid="716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zh-CN" sz="4000" smtClean="0">
                <a:latin typeface="Times New Roman" pitchFamily="18" charset="0"/>
                <a:ea typeface="宋体" pitchFamily="2" charset="-122"/>
              </a:rPr>
              <a:t>NN.  What were some of the main points of Hammurabi’s code of law?</a:t>
            </a:r>
            <a:r>
              <a:rPr lang="en-US" altLang="zh-CN" sz="4000" smtClean="0">
                <a:ea typeface="宋体" pitchFamily="2" charset="-122"/>
              </a:rPr>
              <a:t> </a:t>
            </a:r>
          </a:p>
        </p:txBody>
      </p:sp>
      <p:sp>
        <p:nvSpPr>
          <p:cNvPr id="72707" name="Rectangle 3"/>
          <p:cNvSpPr>
            <a:spLocks noGrp="1" noChangeArrowheads="1"/>
          </p:cNvSpPr>
          <p:nvPr>
            <p:ph type="body" idx="1"/>
          </p:nvPr>
        </p:nvSpPr>
        <p:spPr/>
        <p:txBody>
          <a:bodyPr/>
          <a:lstStyle/>
          <a:p>
            <a:pPr marL="533400" indent="-533400" eaLnBrk="1" hangingPunct="1">
              <a:lnSpc>
                <a:spcPct val="90000"/>
              </a:lnSpc>
              <a:buFontTx/>
              <a:buAutoNum type="arabicPeriod"/>
            </a:pPr>
            <a:r>
              <a:rPr lang="en-US" altLang="zh-CN" u="sng" smtClean="0">
                <a:latin typeface="Times New Roman" pitchFamily="18" charset="0"/>
                <a:ea typeface="宋体" pitchFamily="2" charset="-122"/>
              </a:rPr>
              <a:t>Judges and witnesses who were not honest were punished.</a:t>
            </a:r>
          </a:p>
          <a:p>
            <a:pPr marL="533400" indent="-533400" eaLnBrk="1" hangingPunct="1">
              <a:lnSpc>
                <a:spcPct val="90000"/>
              </a:lnSpc>
              <a:buFontTx/>
              <a:buAutoNum type="arabicPeriod"/>
            </a:pPr>
            <a:r>
              <a:rPr lang="en-US" altLang="zh-CN" u="sng" smtClean="0">
                <a:latin typeface="Times New Roman" pitchFamily="18" charset="0"/>
                <a:ea typeface="宋体" pitchFamily="2" charset="-122"/>
              </a:rPr>
              <a:t>A person was believed innocent until proven guilty.</a:t>
            </a:r>
          </a:p>
          <a:p>
            <a:pPr marL="533400" indent="-533400" eaLnBrk="1" hangingPunct="1">
              <a:lnSpc>
                <a:spcPct val="90000"/>
              </a:lnSpc>
              <a:buFontTx/>
              <a:buAutoNum type="arabicPeriod"/>
            </a:pPr>
            <a:r>
              <a:rPr lang="en-US" altLang="zh-CN" u="sng" smtClean="0">
                <a:latin typeface="Times New Roman" pitchFamily="18" charset="0"/>
                <a:ea typeface="宋体" pitchFamily="2" charset="-122"/>
              </a:rPr>
              <a:t>Once proven guilty, a person was punished.</a:t>
            </a:r>
          </a:p>
          <a:p>
            <a:pPr marL="533400" indent="-533400" eaLnBrk="1" hangingPunct="1">
              <a:lnSpc>
                <a:spcPct val="90000"/>
              </a:lnSpc>
              <a:buFontTx/>
              <a:buAutoNum type="arabicPeriod"/>
            </a:pPr>
            <a:r>
              <a:rPr lang="en-US" altLang="zh-CN" u="sng" smtClean="0">
                <a:latin typeface="Times New Roman" pitchFamily="18" charset="0"/>
                <a:ea typeface="宋体" pitchFamily="2" charset="-122"/>
              </a:rPr>
              <a:t>Punishments ranged from fines to death.</a:t>
            </a:r>
          </a:p>
          <a:p>
            <a:pPr marL="533400" indent="-533400" eaLnBrk="1" hangingPunct="1">
              <a:lnSpc>
                <a:spcPct val="90000"/>
              </a:lnSpc>
              <a:buFontTx/>
              <a:buAutoNum type="arabicPeriod"/>
            </a:pPr>
            <a:r>
              <a:rPr lang="en-US" altLang="zh-CN" u="sng" smtClean="0">
                <a:latin typeface="Times New Roman" pitchFamily="18" charset="0"/>
                <a:ea typeface="宋体" pitchFamily="2" charset="-122"/>
              </a:rPr>
              <a:t>Members of the upper class generally were punished more severely.  </a:t>
            </a:r>
          </a:p>
          <a:p>
            <a:pPr marL="533400" indent="-533400" eaLnBrk="1" hangingPunct="1">
              <a:lnSpc>
                <a:spcPct val="90000"/>
              </a:lnSpc>
              <a:buFontTx/>
              <a:buAutoNum type="arabicPeriod"/>
            </a:pPr>
            <a:r>
              <a:rPr lang="en-US" altLang="zh-CN" u="sng" smtClean="0">
                <a:latin typeface="Times New Roman" pitchFamily="18" charset="0"/>
                <a:ea typeface="宋体" pitchFamily="2" charset="-122"/>
              </a:rPr>
              <a:t>An eye for an eye was one law.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p:cTn id="7" dur="500" fill="hold"/>
                                        <p:tgtEl>
                                          <p:spTgt spid="72706"/>
                                        </p:tgtEl>
                                        <p:attrNameLst>
                                          <p:attrName>ppt_w</p:attrName>
                                        </p:attrNameLst>
                                      </p:cBhvr>
                                      <p:tavLst>
                                        <p:tav tm="0">
                                          <p:val>
                                            <p:fltVal val="0"/>
                                          </p:val>
                                        </p:tav>
                                        <p:tav tm="100000">
                                          <p:val>
                                            <p:strVal val="#ppt_w"/>
                                          </p:val>
                                        </p:tav>
                                      </p:tavLst>
                                    </p:anim>
                                    <p:anim calcmode="lin" valueType="num">
                                      <p:cBhvr>
                                        <p:cTn id="8" dur="500" fill="hold"/>
                                        <p:tgtEl>
                                          <p:spTgt spid="72706"/>
                                        </p:tgtEl>
                                        <p:attrNameLst>
                                          <p:attrName>ppt_h</p:attrName>
                                        </p:attrNameLst>
                                      </p:cBhvr>
                                      <p:tavLst>
                                        <p:tav tm="0">
                                          <p:val>
                                            <p:fltVal val="0"/>
                                          </p:val>
                                        </p:tav>
                                        <p:tav tm="100000">
                                          <p:val>
                                            <p:strVal val="#ppt_h"/>
                                          </p:val>
                                        </p:tav>
                                      </p:tavLst>
                                    </p:anim>
                                    <p:anim calcmode="lin" valueType="num">
                                      <p:cBhvr>
                                        <p:cTn id="9" dur="500" fill="hold"/>
                                        <p:tgtEl>
                                          <p:spTgt spid="72706"/>
                                        </p:tgtEl>
                                        <p:attrNameLst>
                                          <p:attrName>style.rotation</p:attrName>
                                        </p:attrNameLst>
                                      </p:cBhvr>
                                      <p:tavLst>
                                        <p:tav tm="0">
                                          <p:val>
                                            <p:fltVal val="360"/>
                                          </p:val>
                                        </p:tav>
                                        <p:tav tm="100000">
                                          <p:val>
                                            <p:fltVal val="0"/>
                                          </p:val>
                                        </p:tav>
                                      </p:tavLst>
                                    </p:anim>
                                    <p:animEffect transition="in" filter="fade">
                                      <p:cBhvr>
                                        <p:cTn id="10" dur="500"/>
                                        <p:tgtEl>
                                          <p:spTgt spid="7270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72707">
                                            <p:txEl>
                                              <p:pRg st="0" end="0"/>
                                            </p:txEl>
                                          </p:spTgt>
                                        </p:tgtEl>
                                        <p:attrNameLst>
                                          <p:attrName>style.visibility</p:attrName>
                                        </p:attrNameLst>
                                      </p:cBhvr>
                                      <p:to>
                                        <p:strVal val="visible"/>
                                      </p:to>
                                    </p:set>
                                    <p:anim calcmode="lin" valueType="num">
                                      <p:cBhvr additive="base">
                                        <p:cTn id="15" dur="10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72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72707">
                                            <p:txEl>
                                              <p:pRg st="1" end="1"/>
                                            </p:txEl>
                                          </p:spTgt>
                                        </p:tgtEl>
                                        <p:attrNameLst>
                                          <p:attrName>style.visibility</p:attrName>
                                        </p:attrNameLst>
                                      </p:cBhvr>
                                      <p:to>
                                        <p:strVal val="visible"/>
                                      </p:to>
                                    </p:set>
                                    <p:anim calcmode="lin" valueType="num">
                                      <p:cBhvr additive="base">
                                        <p:cTn id="21" dur="10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727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72707">
                                            <p:txEl>
                                              <p:pRg st="2" end="2"/>
                                            </p:txEl>
                                          </p:spTgt>
                                        </p:tgtEl>
                                        <p:attrNameLst>
                                          <p:attrName>style.visibility</p:attrName>
                                        </p:attrNameLst>
                                      </p:cBhvr>
                                      <p:to>
                                        <p:strVal val="visible"/>
                                      </p:to>
                                    </p:set>
                                    <p:anim calcmode="lin" valueType="num">
                                      <p:cBhvr additive="base">
                                        <p:cTn id="27" dur="1000" fill="hold"/>
                                        <p:tgtEl>
                                          <p:spTgt spid="72707">
                                            <p:txEl>
                                              <p:pRg st="2" end="2"/>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727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72707">
                                            <p:txEl>
                                              <p:pRg st="3" end="3"/>
                                            </p:txEl>
                                          </p:spTgt>
                                        </p:tgtEl>
                                        <p:attrNameLst>
                                          <p:attrName>style.visibility</p:attrName>
                                        </p:attrNameLst>
                                      </p:cBhvr>
                                      <p:to>
                                        <p:strVal val="visible"/>
                                      </p:to>
                                    </p:set>
                                    <p:anim calcmode="lin" valueType="num">
                                      <p:cBhvr additive="base">
                                        <p:cTn id="33" dur="1000" fill="hold"/>
                                        <p:tgtEl>
                                          <p:spTgt spid="72707">
                                            <p:txEl>
                                              <p:pRg st="3" end="3"/>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727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72707">
                                            <p:txEl>
                                              <p:pRg st="4" end="4"/>
                                            </p:txEl>
                                          </p:spTgt>
                                        </p:tgtEl>
                                        <p:attrNameLst>
                                          <p:attrName>style.visibility</p:attrName>
                                        </p:attrNameLst>
                                      </p:cBhvr>
                                      <p:to>
                                        <p:strVal val="visible"/>
                                      </p:to>
                                    </p:set>
                                    <p:anim calcmode="lin" valueType="num">
                                      <p:cBhvr additive="base">
                                        <p:cTn id="39" dur="1000" fill="hold"/>
                                        <p:tgtEl>
                                          <p:spTgt spid="72707">
                                            <p:txEl>
                                              <p:pRg st="4" end="4"/>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727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72707">
                                            <p:txEl>
                                              <p:pRg st="5" end="5"/>
                                            </p:txEl>
                                          </p:spTgt>
                                        </p:tgtEl>
                                        <p:attrNameLst>
                                          <p:attrName>style.visibility</p:attrName>
                                        </p:attrNameLst>
                                      </p:cBhvr>
                                      <p:to>
                                        <p:strVal val="visible"/>
                                      </p:to>
                                    </p:set>
                                    <p:anim calcmode="lin" valueType="num">
                                      <p:cBhvr additive="base">
                                        <p:cTn id="45" dur="1000" fill="hold"/>
                                        <p:tgtEl>
                                          <p:spTgt spid="72707">
                                            <p:txEl>
                                              <p:pRg st="5" end="5"/>
                                            </p:txEl>
                                          </p:spTgt>
                                        </p:tgtEl>
                                        <p:attrNameLst>
                                          <p:attrName>ppt_x</p:attrName>
                                        </p:attrNameLst>
                                      </p:cBhvr>
                                      <p:tavLst>
                                        <p:tav tm="0">
                                          <p:val>
                                            <p:strVal val="#ppt_x"/>
                                          </p:val>
                                        </p:tav>
                                        <p:tav tm="100000">
                                          <p:val>
                                            <p:strVal val="#ppt_x"/>
                                          </p:val>
                                        </p:tav>
                                      </p:tavLst>
                                    </p:anim>
                                    <p:anim calcmode="lin" valueType="num">
                                      <p:cBhvr additive="base">
                                        <p:cTn id="46" dur="1000" fill="hold"/>
                                        <p:tgtEl>
                                          <p:spTgt spid="727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zh-CN" sz="4000" smtClean="0">
                <a:latin typeface="Times New Roman" pitchFamily="18" charset="0"/>
                <a:ea typeface="宋体" pitchFamily="2" charset="-122"/>
              </a:rPr>
              <a:t>OO.  What was Hammurabi’s reign known as?</a:t>
            </a:r>
            <a:r>
              <a:rPr lang="en-US" altLang="zh-CN" sz="4000" smtClean="0">
                <a:ea typeface="宋体" pitchFamily="2" charset="-122"/>
              </a:rPr>
              <a:t> </a:t>
            </a:r>
          </a:p>
        </p:txBody>
      </p:sp>
      <p:sp>
        <p:nvSpPr>
          <p:cNvPr id="73731" name="Rectangle 3"/>
          <p:cNvSpPr>
            <a:spLocks noGrp="1" noChangeArrowheads="1"/>
          </p:cNvSpPr>
          <p:nvPr>
            <p:ph type="body" idx="1"/>
          </p:nvPr>
        </p:nvSpPr>
        <p:spPr/>
        <p:txBody>
          <a:bodyPr/>
          <a:lstStyle/>
          <a:p>
            <a:pPr marL="609600" indent="-609600" algn="ctr" eaLnBrk="1" hangingPunct="1">
              <a:buFontTx/>
              <a:buNone/>
            </a:pPr>
            <a:r>
              <a:rPr lang="en-US" altLang="zh-CN" u="sng" smtClean="0">
                <a:latin typeface="Times New Roman" pitchFamily="18" charset="0"/>
                <a:ea typeface="宋体" pitchFamily="2" charset="-122"/>
              </a:rPr>
              <a:t>It was known as the Golden Age of Babylon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3730"/>
                                        </p:tgtEl>
                                        <p:attrNameLst>
                                          <p:attrName>style.visibility</p:attrName>
                                        </p:attrNameLst>
                                      </p:cBhvr>
                                      <p:to>
                                        <p:strVal val="visible"/>
                                      </p:to>
                                    </p:set>
                                    <p:anim calcmode="lin" valueType="num">
                                      <p:cBhvr>
                                        <p:cTn id="7" dur="500" fill="hold"/>
                                        <p:tgtEl>
                                          <p:spTgt spid="73730"/>
                                        </p:tgtEl>
                                        <p:attrNameLst>
                                          <p:attrName>ppt_w</p:attrName>
                                        </p:attrNameLst>
                                      </p:cBhvr>
                                      <p:tavLst>
                                        <p:tav tm="0">
                                          <p:val>
                                            <p:fltVal val="0"/>
                                          </p:val>
                                        </p:tav>
                                        <p:tav tm="100000">
                                          <p:val>
                                            <p:strVal val="#ppt_w"/>
                                          </p:val>
                                        </p:tav>
                                      </p:tavLst>
                                    </p:anim>
                                    <p:anim calcmode="lin" valueType="num">
                                      <p:cBhvr>
                                        <p:cTn id="8" dur="500" fill="hold"/>
                                        <p:tgtEl>
                                          <p:spTgt spid="7373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3731">
                                            <p:txEl>
                                              <p:pRg st="0" end="0"/>
                                            </p:txEl>
                                          </p:spTgt>
                                        </p:tgtEl>
                                        <p:attrNameLst>
                                          <p:attrName>style.visibility</p:attrName>
                                        </p:attrNameLst>
                                      </p:cBhvr>
                                      <p:to>
                                        <p:strVal val="visible"/>
                                      </p:to>
                                    </p:set>
                                    <p:anim calcmode="lin" valueType="num">
                                      <p:cBhvr additive="base">
                                        <p:cTn id="13" dur="10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737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zh-CN" sz="3600" smtClean="0">
                <a:latin typeface="Times New Roman" pitchFamily="18" charset="0"/>
                <a:ea typeface="宋体" pitchFamily="2" charset="-122"/>
              </a:rPr>
              <a:t>C.  What was the “land between the rivers” called in ancient times?</a:t>
            </a:r>
            <a:endParaRPr lang="en-US" altLang="zh-CN" sz="4000" smtClean="0">
              <a:ea typeface="宋体" pitchFamily="2" charset="-122"/>
            </a:endParaRPr>
          </a:p>
        </p:txBody>
      </p:sp>
      <p:sp>
        <p:nvSpPr>
          <p:cNvPr id="7171" name="Rectangle 3"/>
          <p:cNvSpPr>
            <a:spLocks noGrp="1" noChangeArrowheads="1"/>
          </p:cNvSpPr>
          <p:nvPr>
            <p:ph type="body" idx="1"/>
          </p:nvPr>
        </p:nvSpPr>
        <p:spPr/>
        <p:txBody>
          <a:bodyPr/>
          <a:lstStyle/>
          <a:p>
            <a:pPr marL="609600" indent="-609600" algn="ctr" eaLnBrk="1" hangingPunct="1">
              <a:buFontTx/>
              <a:buNone/>
            </a:pPr>
            <a:r>
              <a:rPr lang="en-US" altLang="zh-CN" u="sng" smtClean="0">
                <a:solidFill>
                  <a:schemeClr val="tx2"/>
                </a:solidFill>
                <a:latin typeface="Times New Roman" pitchFamily="18" charset="0"/>
                <a:ea typeface="宋体" pitchFamily="2" charset="-122"/>
              </a:rPr>
              <a:t>In ancient times, it was called Mesopotamia.  </a:t>
            </a:r>
            <a:endParaRPr lang="en-US" altLang="zh-CN" smtClean="0">
              <a:solidFill>
                <a:schemeClr val="tx2"/>
              </a:solidFill>
              <a:latin typeface="Times New Roman" pitchFamily="18" charset="0"/>
              <a:ea typeface="宋体" pitchFamily="2" charset="-122"/>
            </a:endParaRPr>
          </a:p>
        </p:txBody>
      </p:sp>
      <p:pic>
        <p:nvPicPr>
          <p:cNvPr id="7172" name="Picture 4" descr="mesopotamia_map"/>
          <p:cNvPicPr>
            <a:picLocks noChangeAspect="1" noChangeArrowheads="1"/>
          </p:cNvPicPr>
          <p:nvPr/>
        </p:nvPicPr>
        <p:blipFill>
          <a:blip r:embed="rId2"/>
          <a:srcRect/>
          <a:stretch>
            <a:fillRect/>
          </a:stretch>
        </p:blipFill>
        <p:spPr bwMode="auto">
          <a:xfrm>
            <a:off x="1600200" y="2743200"/>
            <a:ext cx="6172200" cy="3951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171">
                                            <p:txEl>
                                              <p:pRg st="0" end="0"/>
                                            </p:txEl>
                                          </p:spTgt>
                                        </p:tgtEl>
                                        <p:attrNameLst>
                                          <p:attrName>style.visibility</p:attrName>
                                        </p:attrNameLst>
                                      </p:cBhvr>
                                      <p:to>
                                        <p:strVal val="visible"/>
                                      </p:to>
                                    </p:set>
                                    <p:anim calcmode="lin" valueType="num">
                                      <p:cBhvr additive="base">
                                        <p:cTn id="13"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7171">
                                            <p:txEl>
                                              <p:pRg st="0" end="0"/>
                                            </p:txEl>
                                          </p:spTgt>
                                        </p:tgtEl>
                                        <p:attrNameLst>
                                          <p:attrName>style.visibility</p:attrName>
                                        </p:attrNameLst>
                                      </p:cBhvr>
                                      <p:to>
                                        <p:strVal val="visible"/>
                                      </p:to>
                                    </p:set>
                                    <p:anim calcmode="lin" valueType="num">
                                      <p:cBhvr additive="base">
                                        <p:cTn id="23"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zh-CN" sz="4000" b="1" dirty="0" smtClean="0">
                <a:latin typeface="Times New Roman" pitchFamily="18" charset="0"/>
                <a:ea typeface="宋体" pitchFamily="2" charset="-122"/>
              </a:rPr>
              <a:t>Contributions </a:t>
            </a:r>
            <a:r>
              <a:rPr lang="en-US" altLang="zh-CN" sz="4000" b="1" dirty="0" smtClean="0">
                <a:latin typeface="Times New Roman" pitchFamily="18" charset="0"/>
                <a:ea typeface="宋体" pitchFamily="2" charset="-122"/>
              </a:rPr>
              <a:t/>
            </a:r>
            <a:br>
              <a:rPr lang="en-US" altLang="zh-CN" sz="4000" b="1" dirty="0" smtClean="0">
                <a:latin typeface="Times New Roman" pitchFamily="18" charset="0"/>
                <a:ea typeface="宋体" pitchFamily="2" charset="-122"/>
              </a:rPr>
            </a:br>
            <a:endParaRPr lang="en-US" altLang="zh-CN" sz="4000" b="1" dirty="0" smtClean="0">
              <a:latin typeface="Times New Roman" pitchFamily="18" charset="0"/>
              <a:ea typeface="宋体" pitchFamily="2" charset="-122"/>
            </a:endParaRPr>
          </a:p>
        </p:txBody>
      </p:sp>
      <p:sp>
        <p:nvSpPr>
          <p:cNvPr id="70659" name="Rectangle 3"/>
          <p:cNvSpPr>
            <a:spLocks noGrp="1" noChangeArrowheads="1"/>
          </p:cNvSpPr>
          <p:nvPr>
            <p:ph type="body" idx="1"/>
          </p:nvPr>
        </p:nvSpPr>
        <p:spPr/>
        <p:txBody>
          <a:bodyPr/>
          <a:lstStyle/>
          <a:p>
            <a:pPr eaLnBrk="1" hangingPunct="1"/>
            <a:r>
              <a:rPr lang="en-US" altLang="zh-CN" b="1" smtClean="0">
                <a:latin typeface="Times New Roman" pitchFamily="18" charset="0"/>
                <a:ea typeface="宋体" pitchFamily="2" charset="-122"/>
              </a:rPr>
              <a:t>Lesson Essential Question – </a:t>
            </a:r>
            <a:r>
              <a:rPr lang="en-US" altLang="zh-CN" u="sng" smtClean="0">
                <a:ea typeface="宋体" pitchFamily="2" charset="-122"/>
              </a:rPr>
              <a:t>How did the contributions of the Ancient Mesopotamians impact future civilizations? </a:t>
            </a:r>
            <a:endParaRPr lang="en-US" altLang="zh-CN" u="sng" smtClean="0">
              <a:latin typeface="Times New Roman" pitchFamily="18" charset="0"/>
              <a:ea typeface="宋体" pitchFamily="2"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zh-CN" sz="3600" smtClean="0">
                <a:latin typeface="Times New Roman" pitchFamily="18" charset="0"/>
                <a:ea typeface="宋体" pitchFamily="2" charset="-122"/>
              </a:rPr>
              <a:t>OO.  What was the result of Mesopotamia’s influence on other civilizations?</a:t>
            </a:r>
            <a:r>
              <a:rPr lang="en-US" altLang="zh-CN" sz="4000" smtClean="0">
                <a:ea typeface="宋体" pitchFamily="2" charset="-122"/>
              </a:rPr>
              <a:t> </a:t>
            </a:r>
          </a:p>
        </p:txBody>
      </p:sp>
      <p:sp>
        <p:nvSpPr>
          <p:cNvPr id="75779" name="Rectangle 3"/>
          <p:cNvSpPr>
            <a:spLocks noGrp="1" noChangeArrowheads="1"/>
          </p:cNvSpPr>
          <p:nvPr>
            <p:ph type="body" idx="1"/>
          </p:nvPr>
        </p:nvSpPr>
        <p:spPr/>
        <p:txBody>
          <a:bodyPr/>
          <a:lstStyle/>
          <a:p>
            <a:pPr marL="609600" indent="-609600" algn="ctr" eaLnBrk="1" hangingPunct="1">
              <a:buFontTx/>
              <a:buNone/>
            </a:pPr>
            <a:endParaRPr lang="en-US" altLang="zh-CN" u="sng" smtClean="0">
              <a:latin typeface="Times New Roman" pitchFamily="18" charset="0"/>
              <a:ea typeface="宋体" pitchFamily="2" charset="-122"/>
            </a:endParaRPr>
          </a:p>
          <a:p>
            <a:pPr marL="609600" indent="-609600" algn="ctr" eaLnBrk="1" hangingPunct="1">
              <a:buFontTx/>
              <a:buNone/>
            </a:pPr>
            <a:r>
              <a:rPr lang="en-US" altLang="zh-CN" u="sng" smtClean="0">
                <a:latin typeface="Times New Roman" pitchFamily="18" charset="0"/>
                <a:ea typeface="宋体" pitchFamily="2" charset="-122"/>
              </a:rPr>
              <a:t>Inventions, customs, and ideas of the Sumerian and Babylonian cultures were copied and improved upon by other peoples.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p:cTn id="7" dur="500" fill="hold"/>
                                        <p:tgtEl>
                                          <p:spTgt spid="75778"/>
                                        </p:tgtEl>
                                        <p:attrNameLst>
                                          <p:attrName>ppt_w</p:attrName>
                                        </p:attrNameLst>
                                      </p:cBhvr>
                                      <p:tavLst>
                                        <p:tav tm="0">
                                          <p:val>
                                            <p:fltVal val="0"/>
                                          </p:val>
                                        </p:tav>
                                        <p:tav tm="100000">
                                          <p:val>
                                            <p:strVal val="#ppt_w"/>
                                          </p:val>
                                        </p:tav>
                                      </p:tavLst>
                                    </p:anim>
                                    <p:anim calcmode="lin" valueType="num">
                                      <p:cBhvr>
                                        <p:cTn id="8" dur="500" fill="hold"/>
                                        <p:tgtEl>
                                          <p:spTgt spid="7577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5779">
                                            <p:txEl>
                                              <p:pRg st="1" end="1"/>
                                            </p:txEl>
                                          </p:spTgt>
                                        </p:tgtEl>
                                        <p:attrNameLst>
                                          <p:attrName>style.visibility</p:attrName>
                                        </p:attrNameLst>
                                      </p:cBhvr>
                                      <p:to>
                                        <p:strVal val="visible"/>
                                      </p:to>
                                    </p:set>
                                    <p:anim calcmode="lin" valueType="num">
                                      <p:cBhvr additive="base">
                                        <p:cTn id="13" dur="1000" fill="hold"/>
                                        <p:tgtEl>
                                          <p:spTgt spid="75779">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7577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zh-CN" sz="3600" smtClean="0">
                <a:latin typeface="Times New Roman" pitchFamily="18" charset="0"/>
                <a:ea typeface="宋体" pitchFamily="2" charset="-122"/>
              </a:rPr>
              <a:t>OO.  What was the result of Mesopotamia’s influence on other civilizations?</a:t>
            </a:r>
          </a:p>
        </p:txBody>
      </p:sp>
      <p:sp>
        <p:nvSpPr>
          <p:cNvPr id="76803" name="Rectangle 3"/>
          <p:cNvSpPr>
            <a:spLocks noGrp="1" noChangeArrowheads="1"/>
          </p:cNvSpPr>
          <p:nvPr>
            <p:ph type="body" idx="1"/>
          </p:nvPr>
        </p:nvSpPr>
        <p:spPr/>
        <p:txBody>
          <a:bodyPr/>
          <a:lstStyle/>
          <a:p>
            <a:pPr marL="990600" lvl="1" indent="-533400" eaLnBrk="1" hangingPunct="1">
              <a:buFontTx/>
              <a:buNone/>
            </a:pPr>
            <a:r>
              <a:rPr lang="en-US" altLang="zh-CN" smtClean="0">
                <a:latin typeface="Times New Roman" pitchFamily="18" charset="0"/>
                <a:ea typeface="宋体" pitchFamily="2" charset="-122"/>
              </a:rPr>
              <a:t>1.  Writing – </a:t>
            </a:r>
            <a:r>
              <a:rPr lang="en-US" altLang="zh-CN" u="sng" smtClean="0">
                <a:latin typeface="Times New Roman" pitchFamily="18" charset="0"/>
                <a:ea typeface="宋体" pitchFamily="2" charset="-122"/>
              </a:rPr>
              <a:t>The oldest written records known are Sumerian.  The Sumerians were the first people to write down their laws.  Sumerian cuneiform became the model for other people’s writing.</a:t>
            </a:r>
          </a:p>
        </p:txBody>
      </p:sp>
      <p:pic>
        <p:nvPicPr>
          <p:cNvPr id="76804" name="Picture 4"/>
          <p:cNvPicPr>
            <a:picLocks noChangeAspect="1" noChangeArrowheads="1"/>
          </p:cNvPicPr>
          <p:nvPr/>
        </p:nvPicPr>
        <p:blipFill>
          <a:blip r:embed="rId2"/>
          <a:srcRect/>
          <a:stretch>
            <a:fillRect/>
          </a:stretch>
        </p:blipFill>
        <p:spPr bwMode="auto">
          <a:xfrm>
            <a:off x="3657600" y="3505200"/>
            <a:ext cx="4381500" cy="2979738"/>
          </a:xfrm>
          <a:prstGeom prst="rect">
            <a:avLst/>
          </a:prstGeom>
          <a:noFill/>
          <a:ln w="9525">
            <a:noFill/>
            <a:miter lim="800000"/>
            <a:headEnd/>
            <a:tailEnd/>
          </a:ln>
          <a:effectLst/>
        </p:spPr>
      </p:pic>
      <p:pic>
        <p:nvPicPr>
          <p:cNvPr id="76805" name="Picture 5" descr="codeofham"/>
          <p:cNvPicPr>
            <a:picLocks noChangeAspect="1" noChangeArrowheads="1"/>
          </p:cNvPicPr>
          <p:nvPr/>
        </p:nvPicPr>
        <p:blipFill>
          <a:blip r:embed="rId3"/>
          <a:srcRect/>
          <a:stretch>
            <a:fillRect/>
          </a:stretch>
        </p:blipFill>
        <p:spPr bwMode="auto">
          <a:xfrm>
            <a:off x="1143000" y="3429000"/>
            <a:ext cx="1236663" cy="3124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6802"/>
                                        </p:tgtEl>
                                        <p:attrNameLst>
                                          <p:attrName>style.visibility</p:attrName>
                                        </p:attrNameLst>
                                      </p:cBhvr>
                                      <p:to>
                                        <p:strVal val="visible"/>
                                      </p:to>
                                    </p:set>
                                    <p:anim calcmode="lin" valueType="num">
                                      <p:cBhvr>
                                        <p:cTn id="7" dur="500" fill="hold"/>
                                        <p:tgtEl>
                                          <p:spTgt spid="76802"/>
                                        </p:tgtEl>
                                        <p:attrNameLst>
                                          <p:attrName>ppt_w</p:attrName>
                                        </p:attrNameLst>
                                      </p:cBhvr>
                                      <p:tavLst>
                                        <p:tav tm="0">
                                          <p:val>
                                            <p:fltVal val="0"/>
                                          </p:val>
                                        </p:tav>
                                        <p:tav tm="100000">
                                          <p:val>
                                            <p:strVal val="#ppt_w"/>
                                          </p:val>
                                        </p:tav>
                                      </p:tavLst>
                                    </p:anim>
                                    <p:anim calcmode="lin" valueType="num">
                                      <p:cBhvr>
                                        <p:cTn id="8" dur="500" fill="hold"/>
                                        <p:tgtEl>
                                          <p:spTgt spid="7680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6803">
                                            <p:txEl>
                                              <p:pRg st="0" end="0"/>
                                            </p:txEl>
                                          </p:spTgt>
                                        </p:tgtEl>
                                        <p:attrNameLst>
                                          <p:attrName>style.visibility</p:attrName>
                                        </p:attrNameLst>
                                      </p:cBhvr>
                                      <p:to>
                                        <p:strVal val="visible"/>
                                      </p:to>
                                    </p:set>
                                    <p:anim calcmode="lin" valueType="num">
                                      <p:cBhvr additive="base">
                                        <p:cTn id="13" dur="10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768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76805"/>
                                        </p:tgtEl>
                                        <p:attrNameLst>
                                          <p:attrName>style.visibility</p:attrName>
                                        </p:attrNameLst>
                                      </p:cBhvr>
                                      <p:to>
                                        <p:strVal val="visible"/>
                                      </p:to>
                                    </p:set>
                                    <p:animEffect transition="in" filter="diamond(in)">
                                      <p:cBhvr>
                                        <p:cTn id="19" dur="2000"/>
                                        <p:tgtEl>
                                          <p:spTgt spid="76805"/>
                                        </p:tgtEl>
                                      </p:cBhvr>
                                    </p:animEffect>
                                  </p:childTnLst>
                                </p:cTn>
                              </p:par>
                              <p:par>
                                <p:cTn id="20" presetID="8" presetClass="entr" presetSubtype="16" fill="hold" nodeType="withEffect">
                                  <p:stCondLst>
                                    <p:cond delay="0"/>
                                  </p:stCondLst>
                                  <p:childTnLst>
                                    <p:set>
                                      <p:cBhvr>
                                        <p:cTn id="21" dur="1" fill="hold">
                                          <p:stCondLst>
                                            <p:cond delay="0"/>
                                          </p:stCondLst>
                                        </p:cTn>
                                        <p:tgtEl>
                                          <p:spTgt spid="76804"/>
                                        </p:tgtEl>
                                        <p:attrNameLst>
                                          <p:attrName>style.visibility</p:attrName>
                                        </p:attrNameLst>
                                      </p:cBhvr>
                                      <p:to>
                                        <p:strVal val="visible"/>
                                      </p:to>
                                    </p:set>
                                    <p:animEffect transition="in" filter="diamond(in)">
                                      <p:cBhvr>
                                        <p:cTn id="22" dur="20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zh-CN" sz="3600" smtClean="0">
                <a:latin typeface="Times New Roman" pitchFamily="18" charset="0"/>
                <a:ea typeface="宋体" pitchFamily="2" charset="-122"/>
              </a:rPr>
              <a:t>OO.  What was the result of Mesopotamia’s influence on other civilizations?</a:t>
            </a:r>
          </a:p>
        </p:txBody>
      </p:sp>
      <p:sp>
        <p:nvSpPr>
          <p:cNvPr id="79875" name="Rectangle 3"/>
          <p:cNvSpPr>
            <a:spLocks noGrp="1" noChangeArrowheads="1"/>
          </p:cNvSpPr>
          <p:nvPr>
            <p:ph type="body" idx="1"/>
          </p:nvPr>
        </p:nvSpPr>
        <p:spPr/>
        <p:txBody>
          <a:bodyPr/>
          <a:lstStyle/>
          <a:p>
            <a:pPr marL="914400" lvl="1" indent="-457200" eaLnBrk="1" hangingPunct="1">
              <a:buFontTx/>
              <a:buAutoNum type="arabicPeriod" startAt="2"/>
            </a:pPr>
            <a:r>
              <a:rPr lang="en-US" altLang="zh-CN" u="sng" smtClean="0">
                <a:latin typeface="Times New Roman" pitchFamily="18" charset="0"/>
                <a:ea typeface="宋体" pitchFamily="2" charset="-122"/>
              </a:rPr>
              <a:t>Wheel</a:t>
            </a:r>
            <a:r>
              <a:rPr lang="en-US" altLang="zh-CN" smtClean="0">
                <a:latin typeface="Times New Roman" pitchFamily="18" charset="0"/>
                <a:ea typeface="宋体" pitchFamily="2" charset="-122"/>
              </a:rPr>
              <a:t> – </a:t>
            </a:r>
            <a:r>
              <a:rPr lang="en-US" altLang="zh-CN" u="sng" smtClean="0">
                <a:latin typeface="Times New Roman" pitchFamily="18" charset="0"/>
                <a:ea typeface="宋体" pitchFamily="2" charset="-122"/>
              </a:rPr>
              <a:t>Helped transportation</a:t>
            </a:r>
            <a:endParaRPr lang="en-US" altLang="zh-CN" smtClean="0">
              <a:latin typeface="Times New Roman" pitchFamily="18" charset="0"/>
              <a:ea typeface="宋体" pitchFamily="2" charset="-122"/>
            </a:endParaRPr>
          </a:p>
        </p:txBody>
      </p:sp>
      <p:pic>
        <p:nvPicPr>
          <p:cNvPr id="79876" name="Picture 4"/>
          <p:cNvPicPr>
            <a:picLocks noChangeAspect="1" noChangeArrowheads="1"/>
          </p:cNvPicPr>
          <p:nvPr/>
        </p:nvPicPr>
        <p:blipFill>
          <a:blip r:embed="rId2"/>
          <a:srcRect/>
          <a:stretch>
            <a:fillRect/>
          </a:stretch>
        </p:blipFill>
        <p:spPr bwMode="auto">
          <a:xfrm>
            <a:off x="304800" y="2514600"/>
            <a:ext cx="5229225" cy="3978275"/>
          </a:xfrm>
          <a:prstGeom prst="rect">
            <a:avLst/>
          </a:prstGeom>
          <a:noFill/>
          <a:ln w="9525">
            <a:noFill/>
            <a:miter lim="800000"/>
            <a:headEnd/>
            <a:tailEnd/>
          </a:ln>
          <a:effectLst/>
        </p:spPr>
      </p:pic>
      <p:pic>
        <p:nvPicPr>
          <p:cNvPr id="79877" name="Picture 5"/>
          <p:cNvPicPr>
            <a:picLocks noChangeAspect="1" noChangeArrowheads="1"/>
          </p:cNvPicPr>
          <p:nvPr/>
        </p:nvPicPr>
        <p:blipFill>
          <a:blip r:embed="rId3"/>
          <a:srcRect/>
          <a:stretch>
            <a:fillRect/>
          </a:stretch>
        </p:blipFill>
        <p:spPr bwMode="auto">
          <a:xfrm>
            <a:off x="6019800" y="3200400"/>
            <a:ext cx="2514600" cy="22383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p:cTn id="7" dur="500" fill="hold"/>
                                        <p:tgtEl>
                                          <p:spTgt spid="79874"/>
                                        </p:tgtEl>
                                        <p:attrNameLst>
                                          <p:attrName>ppt_w</p:attrName>
                                        </p:attrNameLst>
                                      </p:cBhvr>
                                      <p:tavLst>
                                        <p:tav tm="0">
                                          <p:val>
                                            <p:fltVal val="0"/>
                                          </p:val>
                                        </p:tav>
                                        <p:tav tm="100000">
                                          <p:val>
                                            <p:strVal val="#ppt_w"/>
                                          </p:val>
                                        </p:tav>
                                      </p:tavLst>
                                    </p:anim>
                                    <p:anim calcmode="lin" valueType="num">
                                      <p:cBhvr>
                                        <p:cTn id="8" dur="500" fill="hold"/>
                                        <p:tgtEl>
                                          <p:spTgt spid="7987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9875">
                                            <p:txEl>
                                              <p:pRg st="0" end="0"/>
                                            </p:txEl>
                                          </p:spTgt>
                                        </p:tgtEl>
                                        <p:attrNameLst>
                                          <p:attrName>style.visibility</p:attrName>
                                        </p:attrNameLst>
                                      </p:cBhvr>
                                      <p:to>
                                        <p:strVal val="visible"/>
                                      </p:to>
                                    </p:set>
                                    <p:anim calcmode="lin" valueType="num">
                                      <p:cBhvr additive="base">
                                        <p:cTn id="13" dur="10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798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79876"/>
                                        </p:tgtEl>
                                        <p:attrNameLst>
                                          <p:attrName>style.visibility</p:attrName>
                                        </p:attrNameLst>
                                      </p:cBhvr>
                                      <p:to>
                                        <p:strVal val="visible"/>
                                      </p:to>
                                    </p:set>
                                    <p:animEffect transition="in" filter="dissolve">
                                      <p:cBhvr>
                                        <p:cTn id="19" dur="500"/>
                                        <p:tgtEl>
                                          <p:spTgt spid="79876"/>
                                        </p:tgtEl>
                                      </p:cBhvr>
                                    </p:animEffect>
                                  </p:childTnLst>
                                </p:cTn>
                              </p:par>
                              <p:par>
                                <p:cTn id="20" presetID="9" presetClass="entr" presetSubtype="0" fill="hold" nodeType="withEffect">
                                  <p:stCondLst>
                                    <p:cond delay="0"/>
                                  </p:stCondLst>
                                  <p:childTnLst>
                                    <p:set>
                                      <p:cBhvr>
                                        <p:cTn id="21" dur="1" fill="hold">
                                          <p:stCondLst>
                                            <p:cond delay="0"/>
                                          </p:stCondLst>
                                        </p:cTn>
                                        <p:tgtEl>
                                          <p:spTgt spid="79877"/>
                                        </p:tgtEl>
                                        <p:attrNameLst>
                                          <p:attrName>style.visibility</p:attrName>
                                        </p:attrNameLst>
                                      </p:cBhvr>
                                      <p:to>
                                        <p:strVal val="visible"/>
                                      </p:to>
                                    </p:set>
                                    <p:animEffect transition="in" filter="dissolve">
                                      <p:cBhvr>
                                        <p:cTn id="22" dur="500"/>
                                        <p:tgtEl>
                                          <p:spTgt spid="79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zh-CN" sz="3600" smtClean="0">
                <a:latin typeface="Times New Roman" pitchFamily="18" charset="0"/>
                <a:ea typeface="宋体" pitchFamily="2" charset="-122"/>
              </a:rPr>
              <a:t>OO.  What was the result of Mesopotamia’s influence on other civilizations?</a:t>
            </a:r>
          </a:p>
        </p:txBody>
      </p:sp>
      <p:sp>
        <p:nvSpPr>
          <p:cNvPr id="80899" name="Rectangle 3"/>
          <p:cNvSpPr>
            <a:spLocks noGrp="1" noChangeArrowheads="1"/>
          </p:cNvSpPr>
          <p:nvPr>
            <p:ph type="body" idx="1"/>
          </p:nvPr>
        </p:nvSpPr>
        <p:spPr/>
        <p:txBody>
          <a:bodyPr/>
          <a:lstStyle/>
          <a:p>
            <a:pPr marL="990600" lvl="1" indent="-533400" eaLnBrk="1" hangingPunct="1">
              <a:buFontTx/>
              <a:buAutoNum type="arabicPeriod" startAt="3"/>
            </a:pPr>
            <a:r>
              <a:rPr lang="en-US" altLang="zh-CN" smtClean="0">
                <a:latin typeface="Times New Roman" pitchFamily="18" charset="0"/>
                <a:ea typeface="宋体" pitchFamily="2" charset="-122"/>
              </a:rPr>
              <a:t>Plow – </a:t>
            </a:r>
            <a:r>
              <a:rPr lang="en-US" altLang="zh-CN" u="sng" smtClean="0">
                <a:latin typeface="Times New Roman" pitchFamily="18" charset="0"/>
                <a:ea typeface="宋体" pitchFamily="2" charset="-122"/>
              </a:rPr>
              <a:t>Made it possible for farmers to grow more food with less effort</a:t>
            </a:r>
          </a:p>
        </p:txBody>
      </p:sp>
      <p:pic>
        <p:nvPicPr>
          <p:cNvPr id="80900" name="Picture 4"/>
          <p:cNvPicPr>
            <a:picLocks noChangeAspect="1" noChangeArrowheads="1"/>
          </p:cNvPicPr>
          <p:nvPr/>
        </p:nvPicPr>
        <p:blipFill>
          <a:blip r:embed="rId2"/>
          <a:srcRect/>
          <a:stretch>
            <a:fillRect/>
          </a:stretch>
        </p:blipFill>
        <p:spPr bwMode="auto">
          <a:xfrm>
            <a:off x="2057400" y="2819400"/>
            <a:ext cx="5238750" cy="32527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500" fill="hold"/>
                                        <p:tgtEl>
                                          <p:spTgt spid="80898"/>
                                        </p:tgtEl>
                                        <p:attrNameLst>
                                          <p:attrName>ppt_w</p:attrName>
                                        </p:attrNameLst>
                                      </p:cBhvr>
                                      <p:tavLst>
                                        <p:tav tm="0">
                                          <p:val>
                                            <p:fltVal val="0"/>
                                          </p:val>
                                        </p:tav>
                                        <p:tav tm="100000">
                                          <p:val>
                                            <p:strVal val="#ppt_w"/>
                                          </p:val>
                                        </p:tav>
                                      </p:tavLst>
                                    </p:anim>
                                    <p:anim calcmode="lin" valueType="num">
                                      <p:cBhvr>
                                        <p:cTn id="8" dur="500" fill="hold"/>
                                        <p:tgtEl>
                                          <p:spTgt spid="8089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0899">
                                            <p:txEl>
                                              <p:pRg st="0" end="0"/>
                                            </p:txEl>
                                          </p:spTgt>
                                        </p:tgtEl>
                                        <p:attrNameLst>
                                          <p:attrName>style.visibility</p:attrName>
                                        </p:attrNameLst>
                                      </p:cBhvr>
                                      <p:to>
                                        <p:strVal val="visible"/>
                                      </p:to>
                                    </p:set>
                                    <p:anim calcmode="lin" valueType="num">
                                      <p:cBhvr additive="base">
                                        <p:cTn id="13" dur="10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808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80900"/>
                                        </p:tgtEl>
                                        <p:attrNameLst>
                                          <p:attrName>style.visibility</p:attrName>
                                        </p:attrNameLst>
                                      </p:cBhvr>
                                      <p:to>
                                        <p:strVal val="visible"/>
                                      </p:to>
                                    </p:set>
                                    <p:animEffect transition="in" filter="diamond(in)">
                                      <p:cBhvr>
                                        <p:cTn id="19" dur="2000"/>
                                        <p:tgtEl>
                                          <p:spTgt spid="80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zh-CN" sz="3600" smtClean="0">
                <a:latin typeface="Times New Roman" pitchFamily="18" charset="0"/>
                <a:ea typeface="宋体" pitchFamily="2" charset="-122"/>
              </a:rPr>
              <a:t>OO.  What was the result of Mesopotamia’s influence on other civilizations?</a:t>
            </a:r>
          </a:p>
        </p:txBody>
      </p:sp>
      <p:sp>
        <p:nvSpPr>
          <p:cNvPr id="81923" name="Rectangle 3"/>
          <p:cNvSpPr>
            <a:spLocks noGrp="1" noChangeArrowheads="1"/>
          </p:cNvSpPr>
          <p:nvPr>
            <p:ph type="body" idx="1"/>
          </p:nvPr>
        </p:nvSpPr>
        <p:spPr/>
        <p:txBody>
          <a:bodyPr/>
          <a:lstStyle/>
          <a:p>
            <a:pPr marL="990600" lvl="1" indent="-533400" eaLnBrk="1" hangingPunct="1">
              <a:buFontTx/>
              <a:buAutoNum type="arabicPeriod" startAt="4"/>
            </a:pPr>
            <a:r>
              <a:rPr lang="en-US" altLang="zh-CN" u="sng" smtClean="0">
                <a:latin typeface="Times New Roman" pitchFamily="18" charset="0"/>
                <a:ea typeface="宋体" pitchFamily="2" charset="-122"/>
              </a:rPr>
              <a:t>Sailboat</a:t>
            </a:r>
            <a:r>
              <a:rPr lang="en-US" altLang="zh-CN" smtClean="0">
                <a:latin typeface="Times New Roman" pitchFamily="18" charset="0"/>
                <a:ea typeface="宋体" pitchFamily="2" charset="-122"/>
              </a:rPr>
              <a:t> – </a:t>
            </a:r>
            <a:r>
              <a:rPr lang="en-US" altLang="zh-CN" u="sng" smtClean="0">
                <a:latin typeface="Times New Roman" pitchFamily="18" charset="0"/>
                <a:ea typeface="宋体" pitchFamily="2" charset="-122"/>
              </a:rPr>
              <a:t>Replaced muscle power with wind power</a:t>
            </a:r>
          </a:p>
          <a:p>
            <a:pPr marL="609600" indent="-609600" eaLnBrk="1" hangingPunct="1"/>
            <a:endParaRPr lang="en-US" altLang="zh-CN" smtClean="0">
              <a:latin typeface="Times New Roman" pitchFamily="18" charset="0"/>
              <a:ea typeface="宋体" pitchFamily="2" charset="-122"/>
            </a:endParaRPr>
          </a:p>
          <a:p>
            <a:pPr marL="609600" indent="-609600" eaLnBrk="1" hangingPunct="1"/>
            <a:endParaRPr lang="en-US" altLang="zh-CN" smtClean="0">
              <a:ea typeface="宋体" pitchFamily="2" charset="-122"/>
            </a:endParaRPr>
          </a:p>
        </p:txBody>
      </p:sp>
      <p:pic>
        <p:nvPicPr>
          <p:cNvPr id="81924" name="Picture 4"/>
          <p:cNvPicPr>
            <a:picLocks noChangeAspect="1" noChangeArrowheads="1"/>
          </p:cNvPicPr>
          <p:nvPr/>
        </p:nvPicPr>
        <p:blipFill>
          <a:blip r:embed="rId2"/>
          <a:srcRect/>
          <a:stretch>
            <a:fillRect/>
          </a:stretch>
        </p:blipFill>
        <p:spPr bwMode="auto">
          <a:xfrm>
            <a:off x="3733800" y="2819400"/>
            <a:ext cx="2530475" cy="27432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p:cTn id="7" dur="500" fill="hold"/>
                                        <p:tgtEl>
                                          <p:spTgt spid="81922"/>
                                        </p:tgtEl>
                                        <p:attrNameLst>
                                          <p:attrName>ppt_w</p:attrName>
                                        </p:attrNameLst>
                                      </p:cBhvr>
                                      <p:tavLst>
                                        <p:tav tm="0">
                                          <p:val>
                                            <p:fltVal val="0"/>
                                          </p:val>
                                        </p:tav>
                                        <p:tav tm="100000">
                                          <p:val>
                                            <p:strVal val="#ppt_w"/>
                                          </p:val>
                                        </p:tav>
                                      </p:tavLst>
                                    </p:anim>
                                    <p:anim calcmode="lin" valueType="num">
                                      <p:cBhvr>
                                        <p:cTn id="8" dur="500" fill="hold"/>
                                        <p:tgtEl>
                                          <p:spTgt spid="8192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23">
                                            <p:txEl>
                                              <p:pRg st="0" end="0"/>
                                            </p:txEl>
                                          </p:spTgt>
                                        </p:tgtEl>
                                        <p:attrNameLst>
                                          <p:attrName>style.visibility</p:attrName>
                                        </p:attrNameLst>
                                      </p:cBhvr>
                                      <p:to>
                                        <p:strVal val="visible"/>
                                      </p:to>
                                    </p:set>
                                    <p:anim calcmode="lin" valueType="num">
                                      <p:cBhvr additive="base">
                                        <p:cTn id="13" dur="10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81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81924"/>
                                        </p:tgtEl>
                                        <p:attrNameLst>
                                          <p:attrName>style.visibility</p:attrName>
                                        </p:attrNameLst>
                                      </p:cBhvr>
                                      <p:to>
                                        <p:strVal val="visible"/>
                                      </p:to>
                                    </p:set>
                                    <p:animEffect transition="in" filter="dissolve">
                                      <p:cBhvr>
                                        <p:cTn id="19" dur="500"/>
                                        <p:tgtEl>
                                          <p:spTgt spid="81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ltLang="zh-CN" sz="3600" smtClean="0">
                <a:latin typeface="Times New Roman" pitchFamily="18" charset="0"/>
                <a:ea typeface="宋体" pitchFamily="2" charset="-122"/>
              </a:rPr>
              <a:t>OO.  What was the result of Mesopotamia’s influence on other civilizations?</a:t>
            </a:r>
          </a:p>
        </p:txBody>
      </p:sp>
      <p:sp>
        <p:nvSpPr>
          <p:cNvPr id="82947" name="Rectangle 3"/>
          <p:cNvSpPr>
            <a:spLocks noGrp="1" noChangeArrowheads="1"/>
          </p:cNvSpPr>
          <p:nvPr>
            <p:ph type="body" idx="1"/>
          </p:nvPr>
        </p:nvSpPr>
        <p:spPr/>
        <p:txBody>
          <a:bodyPr/>
          <a:lstStyle/>
          <a:p>
            <a:pPr marL="990600" lvl="1" indent="-533400" eaLnBrk="1" hangingPunct="1">
              <a:buFontTx/>
              <a:buAutoNum type="arabicPeriod" startAt="5"/>
            </a:pPr>
            <a:r>
              <a:rPr lang="en-US" altLang="zh-CN" smtClean="0">
                <a:latin typeface="Times New Roman" pitchFamily="18" charset="0"/>
                <a:ea typeface="宋体" pitchFamily="2" charset="-122"/>
              </a:rPr>
              <a:t>Calendar – </a:t>
            </a:r>
            <a:r>
              <a:rPr lang="en-US" altLang="zh-CN" u="sng" smtClean="0">
                <a:latin typeface="Times New Roman" pitchFamily="18" charset="0"/>
                <a:ea typeface="宋体" pitchFamily="2" charset="-122"/>
              </a:rPr>
              <a:t>The people of Mesopotamia developed a 12-month calendar based on the cycles of the moon.  The calendar marked the times for religious festivals and planting.</a:t>
            </a:r>
          </a:p>
        </p:txBody>
      </p:sp>
      <p:pic>
        <p:nvPicPr>
          <p:cNvPr id="82948" name="Picture 4"/>
          <p:cNvPicPr>
            <a:picLocks noChangeAspect="1" noChangeArrowheads="1"/>
          </p:cNvPicPr>
          <p:nvPr/>
        </p:nvPicPr>
        <p:blipFill>
          <a:blip r:embed="rId2"/>
          <a:srcRect/>
          <a:stretch>
            <a:fillRect/>
          </a:stretch>
        </p:blipFill>
        <p:spPr bwMode="auto">
          <a:xfrm>
            <a:off x="762000" y="3810000"/>
            <a:ext cx="3971925" cy="2571750"/>
          </a:xfrm>
          <a:prstGeom prst="rect">
            <a:avLst/>
          </a:prstGeom>
          <a:noFill/>
          <a:ln w="9525">
            <a:noFill/>
            <a:miter lim="800000"/>
            <a:headEnd/>
            <a:tailEnd/>
          </a:ln>
          <a:effectLst/>
        </p:spPr>
      </p:pic>
      <p:pic>
        <p:nvPicPr>
          <p:cNvPr id="82949" name="Picture 5"/>
          <p:cNvPicPr>
            <a:picLocks noChangeAspect="1" noChangeArrowheads="1"/>
          </p:cNvPicPr>
          <p:nvPr/>
        </p:nvPicPr>
        <p:blipFill>
          <a:blip r:embed="rId3"/>
          <a:srcRect/>
          <a:stretch>
            <a:fillRect/>
          </a:stretch>
        </p:blipFill>
        <p:spPr bwMode="auto">
          <a:xfrm>
            <a:off x="5181600" y="3810000"/>
            <a:ext cx="3352800" cy="26304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2946"/>
                                        </p:tgtEl>
                                        <p:attrNameLst>
                                          <p:attrName>style.visibility</p:attrName>
                                        </p:attrNameLst>
                                      </p:cBhvr>
                                      <p:to>
                                        <p:strVal val="visible"/>
                                      </p:to>
                                    </p:set>
                                    <p:anim calcmode="lin" valueType="num">
                                      <p:cBhvr>
                                        <p:cTn id="7" dur="500" fill="hold"/>
                                        <p:tgtEl>
                                          <p:spTgt spid="82946"/>
                                        </p:tgtEl>
                                        <p:attrNameLst>
                                          <p:attrName>ppt_w</p:attrName>
                                        </p:attrNameLst>
                                      </p:cBhvr>
                                      <p:tavLst>
                                        <p:tav tm="0">
                                          <p:val>
                                            <p:fltVal val="0"/>
                                          </p:val>
                                        </p:tav>
                                        <p:tav tm="100000">
                                          <p:val>
                                            <p:strVal val="#ppt_w"/>
                                          </p:val>
                                        </p:tav>
                                      </p:tavLst>
                                    </p:anim>
                                    <p:anim calcmode="lin" valueType="num">
                                      <p:cBhvr>
                                        <p:cTn id="8" dur="500" fill="hold"/>
                                        <p:tgtEl>
                                          <p:spTgt spid="8294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947">
                                            <p:txEl>
                                              <p:pRg st="0" end="0"/>
                                            </p:txEl>
                                          </p:spTgt>
                                        </p:tgtEl>
                                        <p:attrNameLst>
                                          <p:attrName>style.visibility</p:attrName>
                                        </p:attrNameLst>
                                      </p:cBhvr>
                                      <p:to>
                                        <p:strVal val="visible"/>
                                      </p:to>
                                    </p:set>
                                    <p:anim calcmode="lin" valueType="num">
                                      <p:cBhvr additive="base">
                                        <p:cTn id="13" dur="1000" fill="hold"/>
                                        <p:tgtEl>
                                          <p:spTgt spid="82947">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829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82948"/>
                                        </p:tgtEl>
                                        <p:attrNameLst>
                                          <p:attrName>style.visibility</p:attrName>
                                        </p:attrNameLst>
                                      </p:cBhvr>
                                      <p:to>
                                        <p:strVal val="visible"/>
                                      </p:to>
                                    </p:set>
                                    <p:animEffect transition="in" filter="dissolve">
                                      <p:cBhvr>
                                        <p:cTn id="19" dur="500"/>
                                        <p:tgtEl>
                                          <p:spTgt spid="82948"/>
                                        </p:tgtEl>
                                      </p:cBhvr>
                                    </p:animEffect>
                                  </p:childTnLst>
                                </p:cTn>
                              </p:par>
                              <p:par>
                                <p:cTn id="20" presetID="9" presetClass="entr" presetSubtype="0" fill="hold" nodeType="withEffect">
                                  <p:stCondLst>
                                    <p:cond delay="0"/>
                                  </p:stCondLst>
                                  <p:childTnLst>
                                    <p:set>
                                      <p:cBhvr>
                                        <p:cTn id="21" dur="1" fill="hold">
                                          <p:stCondLst>
                                            <p:cond delay="0"/>
                                          </p:stCondLst>
                                        </p:cTn>
                                        <p:tgtEl>
                                          <p:spTgt spid="82949"/>
                                        </p:tgtEl>
                                        <p:attrNameLst>
                                          <p:attrName>style.visibility</p:attrName>
                                        </p:attrNameLst>
                                      </p:cBhvr>
                                      <p:to>
                                        <p:strVal val="visible"/>
                                      </p:to>
                                    </p:set>
                                    <p:animEffect transition="in" filter="dissolve">
                                      <p:cBhvr>
                                        <p:cTn id="22" dur="5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zh-CN" sz="3600" smtClean="0">
                <a:latin typeface="Times New Roman" pitchFamily="18" charset="0"/>
                <a:ea typeface="宋体" pitchFamily="2" charset="-122"/>
              </a:rPr>
              <a:t>OO.  What was the result of Mesopotamia’s influence on other civilizations?</a:t>
            </a:r>
          </a:p>
        </p:txBody>
      </p:sp>
      <p:sp>
        <p:nvSpPr>
          <p:cNvPr id="83971" name="Rectangle 3"/>
          <p:cNvSpPr>
            <a:spLocks noGrp="1" noChangeArrowheads="1"/>
          </p:cNvSpPr>
          <p:nvPr>
            <p:ph type="body" idx="1"/>
          </p:nvPr>
        </p:nvSpPr>
        <p:spPr/>
        <p:txBody>
          <a:bodyPr/>
          <a:lstStyle/>
          <a:p>
            <a:pPr marL="990600" lvl="1" indent="-533400" eaLnBrk="1" hangingPunct="1">
              <a:buFontTx/>
              <a:buAutoNum type="arabicPeriod" startAt="6"/>
            </a:pPr>
            <a:r>
              <a:rPr lang="en-US" altLang="zh-CN" smtClean="0">
                <a:latin typeface="Times New Roman" pitchFamily="18" charset="0"/>
                <a:ea typeface="宋体" pitchFamily="2" charset="-122"/>
              </a:rPr>
              <a:t>Math – </a:t>
            </a:r>
            <a:r>
              <a:rPr lang="en-US" altLang="zh-CN" u="sng" smtClean="0">
                <a:latin typeface="Times New Roman" pitchFamily="18" charset="0"/>
                <a:ea typeface="宋体" pitchFamily="2" charset="-122"/>
              </a:rPr>
              <a:t>The people developed a number system based on 60.  From this came the 60-minute hour, 60-second minute, and the 360-degree circle.</a:t>
            </a:r>
          </a:p>
          <a:p>
            <a:pPr marL="609600" indent="-609600" eaLnBrk="1" hangingPunct="1"/>
            <a:endParaRPr lang="en-US" altLang="zh-CN" smtClean="0">
              <a:latin typeface="Times New Roman" pitchFamily="18" charset="0"/>
              <a:ea typeface="宋体" pitchFamily="2" charset="-122"/>
            </a:endParaRPr>
          </a:p>
          <a:p>
            <a:pPr marL="609600" indent="-609600" eaLnBrk="1" hangingPunct="1"/>
            <a:endParaRPr lang="en-US" altLang="zh-CN" smtClean="0">
              <a:ea typeface="宋体" pitchFamily="2" charset="-122"/>
            </a:endParaRPr>
          </a:p>
        </p:txBody>
      </p:sp>
      <p:pic>
        <p:nvPicPr>
          <p:cNvPr id="83972" name="Picture 4"/>
          <p:cNvPicPr>
            <a:picLocks noChangeAspect="1" noChangeArrowheads="1"/>
          </p:cNvPicPr>
          <p:nvPr/>
        </p:nvPicPr>
        <p:blipFill>
          <a:blip r:embed="rId2"/>
          <a:srcRect/>
          <a:stretch>
            <a:fillRect/>
          </a:stretch>
        </p:blipFill>
        <p:spPr bwMode="auto">
          <a:xfrm>
            <a:off x="2438400" y="3581400"/>
            <a:ext cx="4324350" cy="27066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p:cTn id="7" dur="500" fill="hold"/>
                                        <p:tgtEl>
                                          <p:spTgt spid="83970"/>
                                        </p:tgtEl>
                                        <p:attrNameLst>
                                          <p:attrName>ppt_w</p:attrName>
                                        </p:attrNameLst>
                                      </p:cBhvr>
                                      <p:tavLst>
                                        <p:tav tm="0">
                                          <p:val>
                                            <p:fltVal val="0"/>
                                          </p:val>
                                        </p:tav>
                                        <p:tav tm="100000">
                                          <p:val>
                                            <p:strVal val="#ppt_w"/>
                                          </p:val>
                                        </p:tav>
                                      </p:tavLst>
                                    </p:anim>
                                    <p:anim calcmode="lin" valueType="num">
                                      <p:cBhvr>
                                        <p:cTn id="8" dur="500" fill="hold"/>
                                        <p:tgtEl>
                                          <p:spTgt spid="839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3971">
                                            <p:txEl>
                                              <p:pRg st="0" end="0"/>
                                            </p:txEl>
                                          </p:spTgt>
                                        </p:tgtEl>
                                        <p:attrNameLst>
                                          <p:attrName>style.visibility</p:attrName>
                                        </p:attrNameLst>
                                      </p:cBhvr>
                                      <p:to>
                                        <p:strVal val="visible"/>
                                      </p:to>
                                    </p:set>
                                    <p:anim calcmode="lin" valueType="num">
                                      <p:cBhvr additive="base">
                                        <p:cTn id="13" dur="1000" fill="hold"/>
                                        <p:tgtEl>
                                          <p:spTgt spid="83971">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83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83972"/>
                                        </p:tgtEl>
                                        <p:attrNameLst>
                                          <p:attrName>style.visibility</p:attrName>
                                        </p:attrNameLst>
                                      </p:cBhvr>
                                      <p:to>
                                        <p:strVal val="visible"/>
                                      </p:to>
                                    </p:set>
                                    <p:animEffect transition="in" filter="dissolve">
                                      <p:cBhvr>
                                        <p:cTn id="19" dur="500"/>
                                        <p:tgtEl>
                                          <p:spTgt spid="83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zh-CN" sz="3600" smtClean="0">
                <a:latin typeface="Times New Roman" pitchFamily="18" charset="0"/>
                <a:ea typeface="宋体" pitchFamily="2" charset="-122"/>
              </a:rPr>
              <a:t>OO.  What was the result of Mesopotamia’s influence on other civilizations?</a:t>
            </a:r>
          </a:p>
        </p:txBody>
      </p:sp>
      <p:sp>
        <p:nvSpPr>
          <p:cNvPr id="84995" name="Rectangle 3"/>
          <p:cNvSpPr>
            <a:spLocks noGrp="1" noChangeArrowheads="1"/>
          </p:cNvSpPr>
          <p:nvPr>
            <p:ph type="body" idx="1"/>
          </p:nvPr>
        </p:nvSpPr>
        <p:spPr/>
        <p:txBody>
          <a:bodyPr/>
          <a:lstStyle/>
          <a:p>
            <a:pPr marL="990600" lvl="1" indent="-533400" eaLnBrk="1" hangingPunct="1">
              <a:buFontTx/>
              <a:buAutoNum type="arabicPeriod" startAt="7"/>
            </a:pPr>
            <a:r>
              <a:rPr lang="en-US" altLang="zh-CN" u="sng" smtClean="0">
                <a:latin typeface="Times New Roman" pitchFamily="18" charset="0"/>
                <a:ea typeface="宋体" pitchFamily="2" charset="-122"/>
              </a:rPr>
              <a:t>Water Clock – A clock that was operated by controlled drops of water.</a:t>
            </a:r>
            <a:endParaRPr lang="en-US" altLang="zh-CN" smtClean="0">
              <a:latin typeface="Times New Roman" pitchFamily="18" charset="0"/>
              <a:ea typeface="宋体" pitchFamily="2" charset="-122"/>
            </a:endParaRPr>
          </a:p>
        </p:txBody>
      </p:sp>
      <p:pic>
        <p:nvPicPr>
          <p:cNvPr id="84996" name="Picture 4"/>
          <p:cNvPicPr>
            <a:picLocks noChangeAspect="1" noChangeArrowheads="1"/>
          </p:cNvPicPr>
          <p:nvPr/>
        </p:nvPicPr>
        <p:blipFill>
          <a:blip r:embed="rId2"/>
          <a:srcRect/>
          <a:stretch>
            <a:fillRect/>
          </a:stretch>
        </p:blipFill>
        <p:spPr bwMode="auto">
          <a:xfrm>
            <a:off x="1066800" y="2971800"/>
            <a:ext cx="3171825" cy="2684463"/>
          </a:xfrm>
          <a:prstGeom prst="rect">
            <a:avLst/>
          </a:prstGeom>
          <a:noFill/>
          <a:ln w="9525">
            <a:noFill/>
            <a:miter lim="800000"/>
            <a:headEnd/>
            <a:tailEnd/>
          </a:ln>
          <a:effectLst/>
        </p:spPr>
      </p:pic>
      <p:pic>
        <p:nvPicPr>
          <p:cNvPr id="84997" name="Picture 5"/>
          <p:cNvPicPr>
            <a:picLocks noChangeAspect="1" noChangeArrowheads="1"/>
          </p:cNvPicPr>
          <p:nvPr/>
        </p:nvPicPr>
        <p:blipFill>
          <a:blip r:embed="rId3"/>
          <a:srcRect/>
          <a:stretch>
            <a:fillRect/>
          </a:stretch>
        </p:blipFill>
        <p:spPr bwMode="auto">
          <a:xfrm>
            <a:off x="4800600" y="2971800"/>
            <a:ext cx="3295650" cy="23050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p:cTn id="7" dur="500" fill="hold"/>
                                        <p:tgtEl>
                                          <p:spTgt spid="84994"/>
                                        </p:tgtEl>
                                        <p:attrNameLst>
                                          <p:attrName>ppt_w</p:attrName>
                                        </p:attrNameLst>
                                      </p:cBhvr>
                                      <p:tavLst>
                                        <p:tav tm="0">
                                          <p:val>
                                            <p:fltVal val="0"/>
                                          </p:val>
                                        </p:tav>
                                        <p:tav tm="100000">
                                          <p:val>
                                            <p:strVal val="#ppt_w"/>
                                          </p:val>
                                        </p:tav>
                                      </p:tavLst>
                                    </p:anim>
                                    <p:anim calcmode="lin" valueType="num">
                                      <p:cBhvr>
                                        <p:cTn id="8" dur="500" fill="hold"/>
                                        <p:tgtEl>
                                          <p:spTgt spid="8499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4995">
                                            <p:txEl>
                                              <p:pRg st="0" end="0"/>
                                            </p:txEl>
                                          </p:spTgt>
                                        </p:tgtEl>
                                        <p:attrNameLst>
                                          <p:attrName>style.visibility</p:attrName>
                                        </p:attrNameLst>
                                      </p:cBhvr>
                                      <p:to>
                                        <p:strVal val="visible"/>
                                      </p:to>
                                    </p:set>
                                    <p:anim calcmode="lin" valueType="num">
                                      <p:cBhvr additive="base">
                                        <p:cTn id="13" dur="10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849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84996"/>
                                        </p:tgtEl>
                                        <p:attrNameLst>
                                          <p:attrName>style.visibility</p:attrName>
                                        </p:attrNameLst>
                                      </p:cBhvr>
                                      <p:to>
                                        <p:strVal val="visible"/>
                                      </p:to>
                                    </p:set>
                                    <p:animEffect transition="in" filter="diamond(in)">
                                      <p:cBhvr>
                                        <p:cTn id="19" dur="2000"/>
                                        <p:tgtEl>
                                          <p:spTgt spid="84996"/>
                                        </p:tgtEl>
                                      </p:cBhvr>
                                    </p:animEffect>
                                  </p:childTnLst>
                                </p:cTn>
                              </p:par>
                              <p:par>
                                <p:cTn id="20" presetID="8" presetClass="entr" presetSubtype="16" fill="hold" nodeType="withEffect">
                                  <p:stCondLst>
                                    <p:cond delay="0"/>
                                  </p:stCondLst>
                                  <p:childTnLst>
                                    <p:set>
                                      <p:cBhvr>
                                        <p:cTn id="21" dur="1" fill="hold">
                                          <p:stCondLst>
                                            <p:cond delay="0"/>
                                          </p:stCondLst>
                                        </p:cTn>
                                        <p:tgtEl>
                                          <p:spTgt spid="84997"/>
                                        </p:tgtEl>
                                        <p:attrNameLst>
                                          <p:attrName>style.visibility</p:attrName>
                                        </p:attrNameLst>
                                      </p:cBhvr>
                                      <p:to>
                                        <p:strVal val="visible"/>
                                      </p:to>
                                    </p:set>
                                    <p:animEffect transition="in" filter="diamond(in)">
                                      <p:cBhvr>
                                        <p:cTn id="22" dur="2000"/>
                                        <p:tgtEl>
                                          <p:spTgt spid="84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zh-CN" sz="3600" smtClean="0">
                <a:latin typeface="Times New Roman" pitchFamily="18" charset="0"/>
                <a:ea typeface="宋体" pitchFamily="2" charset="-122"/>
              </a:rPr>
              <a:t>D.  What is the “land between the rivers" called today?</a:t>
            </a:r>
          </a:p>
        </p:txBody>
      </p:sp>
      <p:sp>
        <p:nvSpPr>
          <p:cNvPr id="17411" name="Rectangle 3"/>
          <p:cNvSpPr>
            <a:spLocks noGrp="1" noChangeArrowheads="1"/>
          </p:cNvSpPr>
          <p:nvPr>
            <p:ph type="body" idx="1"/>
          </p:nvPr>
        </p:nvSpPr>
        <p:spPr/>
        <p:txBody>
          <a:bodyPr/>
          <a:lstStyle/>
          <a:p>
            <a:pPr algn="ctr" eaLnBrk="1" hangingPunct="1">
              <a:buFontTx/>
              <a:buNone/>
            </a:pPr>
            <a:r>
              <a:rPr lang="en-US" altLang="zh-CN" u="sng" smtClean="0">
                <a:solidFill>
                  <a:schemeClr val="tx2"/>
                </a:solidFill>
                <a:latin typeface="Times New Roman" pitchFamily="18" charset="0"/>
                <a:ea typeface="宋体" pitchFamily="2" charset="-122"/>
              </a:rPr>
              <a:t>Today, it is called Iraq.</a:t>
            </a:r>
          </a:p>
        </p:txBody>
      </p:sp>
      <p:pic>
        <p:nvPicPr>
          <p:cNvPr id="86020" name="Picture 4" descr="iraq"/>
          <p:cNvPicPr>
            <a:picLocks noChangeAspect="1" noChangeArrowheads="1"/>
          </p:cNvPicPr>
          <p:nvPr/>
        </p:nvPicPr>
        <p:blipFill>
          <a:blip r:embed="rId2"/>
          <a:srcRect/>
          <a:stretch>
            <a:fillRect/>
          </a:stretch>
        </p:blipFill>
        <p:spPr bwMode="auto">
          <a:xfrm>
            <a:off x="2590800" y="2209800"/>
            <a:ext cx="4037013" cy="4343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60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zh-CN" sz="4000" smtClean="0">
                <a:latin typeface="Times New Roman" pitchFamily="18" charset="0"/>
                <a:ea typeface="宋体" pitchFamily="2" charset="-122"/>
              </a:rPr>
              <a:t>E.  Why was Mesopotamia called the “cradle of civilization”?</a:t>
            </a:r>
            <a:r>
              <a:rPr lang="en-US" altLang="zh-CN" sz="4000" smtClean="0">
                <a:ea typeface="宋体" pitchFamily="2" charset="-122"/>
              </a:rPr>
              <a:t> </a:t>
            </a:r>
          </a:p>
        </p:txBody>
      </p:sp>
      <p:sp>
        <p:nvSpPr>
          <p:cNvPr id="8195" name="Rectangle 3"/>
          <p:cNvSpPr>
            <a:spLocks noGrp="1" noChangeArrowheads="1"/>
          </p:cNvSpPr>
          <p:nvPr>
            <p:ph type="body" idx="1"/>
          </p:nvPr>
        </p:nvSpPr>
        <p:spPr/>
        <p:txBody>
          <a:bodyPr/>
          <a:lstStyle/>
          <a:p>
            <a:pPr marL="609600" indent="-609600" algn="ctr" eaLnBrk="1" hangingPunct="1">
              <a:buFontTx/>
              <a:buNone/>
            </a:pPr>
            <a:r>
              <a:rPr lang="en-US" altLang="zh-CN" u="sng" smtClean="0">
                <a:solidFill>
                  <a:schemeClr val="tx2"/>
                </a:solidFill>
                <a:latin typeface="Times New Roman" pitchFamily="18" charset="0"/>
                <a:ea typeface="宋体" pitchFamily="2" charset="-122"/>
              </a:rPr>
              <a:t>The people of Mesopotamia developed so many new ideas.  </a:t>
            </a:r>
            <a:endParaRPr lang="en-US" altLang="zh-CN" smtClean="0">
              <a:solidFill>
                <a:schemeClr val="tx2"/>
              </a:solidFill>
              <a:latin typeface="Times New Roman" pitchFamily="18" charset="0"/>
              <a:ea typeface="宋体" pitchFamily="2" charset="-122"/>
            </a:endParaRPr>
          </a:p>
          <a:p>
            <a:pPr marL="609600" indent="-609600" algn="ctr" eaLnBrk="1" hangingPunct="1">
              <a:buFontTx/>
              <a:buNone/>
            </a:pPr>
            <a:endParaRPr lang="en-US" altLang="zh-CN" smtClean="0">
              <a:solidFill>
                <a:schemeClr val="tx2"/>
              </a:solidFill>
              <a:latin typeface="Times New Roman" pitchFamily="18" charset="0"/>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additive="base">
                                        <p:cTn id="13" dur="2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zh-CN" smtClean="0">
                <a:latin typeface="Times New Roman" pitchFamily="18" charset="0"/>
                <a:ea typeface="宋体" pitchFamily="2" charset="-122"/>
              </a:rPr>
              <a:t>F.  Who were the Sumerians?</a:t>
            </a:r>
            <a:r>
              <a:rPr lang="en-US" altLang="zh-CN" smtClean="0">
                <a:ea typeface="宋体" pitchFamily="2" charset="-122"/>
              </a:rPr>
              <a:t> </a:t>
            </a:r>
          </a:p>
        </p:txBody>
      </p:sp>
      <p:sp>
        <p:nvSpPr>
          <p:cNvPr id="10243" name="Rectangle 3"/>
          <p:cNvSpPr>
            <a:spLocks noGrp="1" noChangeArrowheads="1"/>
          </p:cNvSpPr>
          <p:nvPr>
            <p:ph type="body" idx="1"/>
          </p:nvPr>
        </p:nvSpPr>
        <p:spPr/>
        <p:txBody>
          <a:bodyPr/>
          <a:lstStyle/>
          <a:p>
            <a:pPr marL="609600" indent="-609600" algn="ctr" eaLnBrk="1" hangingPunct="1">
              <a:buFontTx/>
              <a:buNone/>
            </a:pPr>
            <a:r>
              <a:rPr lang="en-US" altLang="zh-CN" u="sng" smtClean="0">
                <a:latin typeface="Times New Roman" pitchFamily="18" charset="0"/>
                <a:ea typeface="宋体" pitchFamily="2" charset="-122"/>
              </a:rPr>
              <a:t>They were a short, stocky, black-haired people who settled in southern Mesopotamia.</a:t>
            </a:r>
            <a:endParaRPr lang="en-US" altLang="zh-CN" smtClean="0">
              <a:latin typeface="Times New Roman" pitchFamily="18" charset="0"/>
              <a:ea typeface="宋体" pitchFamily="2" charset="-122"/>
            </a:endParaRPr>
          </a:p>
          <a:p>
            <a:pPr marL="609600" indent="-609600" eaLnBrk="1" hangingPunct="1"/>
            <a:endParaRPr lang="en-US" altLang="zh-CN" smtClean="0">
              <a:latin typeface="Times New Roman" pitchFamily="18" charset="0"/>
              <a:ea typeface="宋体" pitchFamily="2" charset="-122"/>
            </a:endParaRPr>
          </a:p>
        </p:txBody>
      </p:sp>
      <p:pic>
        <p:nvPicPr>
          <p:cNvPr id="10245" name="Picture 5" descr="pic-one3"/>
          <p:cNvPicPr>
            <a:picLocks noChangeAspect="1" noChangeArrowheads="1"/>
          </p:cNvPicPr>
          <p:nvPr/>
        </p:nvPicPr>
        <p:blipFill>
          <a:blip r:embed="rId2"/>
          <a:srcRect/>
          <a:stretch>
            <a:fillRect/>
          </a:stretch>
        </p:blipFill>
        <p:spPr bwMode="auto">
          <a:xfrm>
            <a:off x="609600" y="2743200"/>
            <a:ext cx="4138613" cy="3048000"/>
          </a:xfrm>
          <a:prstGeom prst="rect">
            <a:avLst/>
          </a:prstGeom>
          <a:noFill/>
          <a:ln w="9525">
            <a:noFill/>
            <a:miter lim="800000"/>
            <a:headEnd/>
            <a:tailEnd/>
          </a:ln>
        </p:spPr>
      </p:pic>
      <p:pic>
        <p:nvPicPr>
          <p:cNvPr id="10247" name="Picture 7" descr="mapmesopotamia"/>
          <p:cNvPicPr>
            <a:picLocks noChangeAspect="1" noChangeArrowheads="1"/>
          </p:cNvPicPr>
          <p:nvPr/>
        </p:nvPicPr>
        <p:blipFill>
          <a:blip r:embed="rId3"/>
          <a:srcRect/>
          <a:stretch>
            <a:fillRect/>
          </a:stretch>
        </p:blipFill>
        <p:spPr bwMode="auto">
          <a:xfrm>
            <a:off x="4876800" y="3352800"/>
            <a:ext cx="3962400" cy="3100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ppt_w</p:attrName>
                                        </p:attrNameLst>
                                      </p:cBhvr>
                                      <p:tavLst>
                                        <p:tav tm="0">
                                          <p:val>
                                            <p:fltVal val="0"/>
                                          </p:val>
                                        </p:tav>
                                        <p:tav tm="100000">
                                          <p:val>
                                            <p:strVal val="#ppt_w"/>
                                          </p:val>
                                        </p:tav>
                                      </p:tavLst>
                                    </p:anim>
                                    <p:anim calcmode="lin" valueType="num">
                                      <p:cBhvr>
                                        <p:cTn id="8" dur="500" fill="hold"/>
                                        <p:tgtEl>
                                          <p:spTgt spid="1024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43">
                                            <p:txEl>
                                              <p:pRg st="0" end="0"/>
                                            </p:txEl>
                                          </p:spTgt>
                                        </p:tgtEl>
                                        <p:attrNameLst>
                                          <p:attrName>style.visibility</p:attrName>
                                        </p:attrNameLst>
                                      </p:cBhvr>
                                      <p:to>
                                        <p:strVal val="visible"/>
                                      </p:to>
                                    </p:set>
                                    <p:anim calcmode="lin" valueType="num">
                                      <p:cBhvr additive="base">
                                        <p:cTn id="13"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0245"/>
                                        </p:tgtEl>
                                        <p:attrNameLst>
                                          <p:attrName>style.visibility</p:attrName>
                                        </p:attrNameLst>
                                      </p:cBhvr>
                                      <p:to>
                                        <p:strVal val="visible"/>
                                      </p:to>
                                    </p:set>
                                    <p:anim calcmode="lin" valueType="num">
                                      <p:cBhvr>
                                        <p:cTn id="19" dur="500" fill="hold"/>
                                        <p:tgtEl>
                                          <p:spTgt spid="10245"/>
                                        </p:tgtEl>
                                        <p:attrNameLst>
                                          <p:attrName>ppt_w</p:attrName>
                                        </p:attrNameLst>
                                      </p:cBhvr>
                                      <p:tavLst>
                                        <p:tav tm="0">
                                          <p:val>
                                            <p:fltVal val="0"/>
                                          </p:val>
                                        </p:tav>
                                        <p:tav tm="100000">
                                          <p:val>
                                            <p:strVal val="#ppt_w"/>
                                          </p:val>
                                        </p:tav>
                                      </p:tavLst>
                                    </p:anim>
                                    <p:anim calcmode="lin" valueType="num">
                                      <p:cBhvr>
                                        <p:cTn id="20" dur="500" fill="hold"/>
                                        <p:tgtEl>
                                          <p:spTgt spid="10245"/>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0247"/>
                                        </p:tgtEl>
                                        <p:attrNameLst>
                                          <p:attrName>style.visibility</p:attrName>
                                        </p:attrNameLst>
                                      </p:cBhvr>
                                      <p:to>
                                        <p:strVal val="visible"/>
                                      </p:to>
                                    </p:set>
                                    <p:anim calcmode="lin" valueType="num">
                                      <p:cBhvr>
                                        <p:cTn id="23" dur="500" fill="hold"/>
                                        <p:tgtEl>
                                          <p:spTgt spid="10247"/>
                                        </p:tgtEl>
                                        <p:attrNameLst>
                                          <p:attrName>ppt_w</p:attrName>
                                        </p:attrNameLst>
                                      </p:cBhvr>
                                      <p:tavLst>
                                        <p:tav tm="0">
                                          <p:val>
                                            <p:fltVal val="0"/>
                                          </p:val>
                                        </p:tav>
                                        <p:tav tm="100000">
                                          <p:val>
                                            <p:strVal val="#ppt_w"/>
                                          </p:val>
                                        </p:tav>
                                      </p:tavLst>
                                    </p:anim>
                                    <p:anim calcmode="lin" valueType="num">
                                      <p:cBhvr>
                                        <p:cTn id="24" dur="500" fill="hold"/>
                                        <p:tgtEl>
                                          <p:spTgt spid="102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noChangeArrowheads="1"/>
          </p:cNvSpPr>
          <p:nvPr>
            <p:ph type="title"/>
          </p:nvPr>
        </p:nvSpPr>
        <p:spPr>
          <a:xfrm>
            <a:off x="457200" y="274638"/>
            <a:ext cx="8229600" cy="5973762"/>
          </a:xfrm>
        </p:spPr>
        <p:txBody>
          <a:bodyPr/>
          <a:lstStyle/>
          <a:p>
            <a:pPr eaLnBrk="1" hangingPunct="1"/>
            <a:r>
              <a:rPr lang="en-US" altLang="zh-CN" smtClean="0">
                <a:latin typeface="Times New Roman" pitchFamily="18" charset="0"/>
                <a:ea typeface="宋体" pitchFamily="2" charset="-122"/>
              </a:rPr>
              <a:t>G.  </a:t>
            </a:r>
            <a:r>
              <a:rPr lang="en-US" altLang="zh-CN" u="sng" smtClean="0">
                <a:latin typeface="Times New Roman" pitchFamily="18" charset="0"/>
                <a:ea typeface="宋体" pitchFamily="2" charset="-122"/>
              </a:rPr>
              <a:t>Sumerian</a:t>
            </a:r>
            <a:r>
              <a:rPr lang="en-US" altLang="zh-CN" smtClean="0">
                <a:latin typeface="Times New Roman" pitchFamily="18" charset="0"/>
                <a:ea typeface="宋体" pitchFamily="2" charset="-122"/>
              </a:rPr>
              <a:t> civilization is the </a:t>
            </a:r>
            <a:r>
              <a:rPr lang="en-US" altLang="zh-CN" u="sng" smtClean="0">
                <a:latin typeface="Times New Roman" pitchFamily="18" charset="0"/>
                <a:ea typeface="宋体" pitchFamily="2" charset="-122"/>
              </a:rPr>
              <a:t>earliest</a:t>
            </a:r>
            <a:r>
              <a:rPr lang="en-US" altLang="zh-CN" smtClean="0">
                <a:latin typeface="Times New Roman" pitchFamily="18" charset="0"/>
                <a:ea typeface="宋体" pitchFamily="2" charset="-122"/>
              </a:rPr>
              <a:t> known civilization on Earth.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11147</TotalTime>
  <Words>1657</Words>
  <Application>Microsoft Office PowerPoint</Application>
  <PresentationFormat>On-screen Show (4:3)</PresentationFormat>
  <Paragraphs>140</Paragraphs>
  <Slides>58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Times New Roman</vt:lpstr>
      <vt:lpstr>Default Design</vt:lpstr>
      <vt:lpstr>Unit 2:  The Fertile Crescent Part 1:  Mesopotamia</vt:lpstr>
      <vt:lpstr>Slide 2</vt:lpstr>
      <vt:lpstr>A.  Locate and label items on the Mesopotamia map. </vt:lpstr>
      <vt:lpstr>B.  Where did the earliest civilization develop? </vt:lpstr>
      <vt:lpstr>C.  What was the “land between the rivers” called in ancient times?</vt:lpstr>
      <vt:lpstr>D.  What is the “land between the rivers" called today?</vt:lpstr>
      <vt:lpstr>E.  Why was Mesopotamia called the “cradle of civilization”? </vt:lpstr>
      <vt:lpstr>F.  Who were the Sumerians? </vt:lpstr>
      <vt:lpstr>G.  Sumerian civilization is the earliest known civilization on Earth.</vt:lpstr>
      <vt:lpstr>H.  The Sumerians were the first people to do what? </vt:lpstr>
      <vt:lpstr>I.  What did the Tigris and Euphrates do each spring? </vt:lpstr>
      <vt:lpstr>J.  How did the Sumerians control their environment? </vt:lpstr>
      <vt:lpstr>K.  How did the flooding of the Tigris and Euphrates Rivers make the Sumerians more organized? </vt:lpstr>
      <vt:lpstr>L.  What building materials did the Sumerians use to build their cities?  Why? </vt:lpstr>
      <vt:lpstr>City-States </vt:lpstr>
      <vt:lpstr>M.  Define city-state: </vt:lpstr>
      <vt:lpstr>N.  Describe a Sumerian city-state: </vt:lpstr>
      <vt:lpstr>O.  Define artisan: </vt:lpstr>
      <vt:lpstr>Religious and Family Life </vt:lpstr>
      <vt:lpstr>P.  Define ziggurat: </vt:lpstr>
      <vt:lpstr>Q.  Where was the ziggurat located? </vt:lpstr>
      <vt:lpstr>R.  Describe what a ziggurat looked like: </vt:lpstr>
      <vt:lpstr>S.  The courts and ziggurat were the center of Sumerian life.  List what activities took place at the ziggurat and courts.</vt:lpstr>
      <vt:lpstr>T.  Describe Sumerian religion.</vt:lpstr>
      <vt:lpstr>U.  Define polytheism: </vt:lpstr>
      <vt:lpstr>V.  Describe Sumerian priests.</vt:lpstr>
      <vt:lpstr>W.  Describe Sumerian schools.</vt:lpstr>
      <vt:lpstr>X.  Define cuneiform: </vt:lpstr>
      <vt:lpstr>Y.  Why was writing developed?</vt:lpstr>
      <vt:lpstr>Z.  Define scribe: </vt:lpstr>
      <vt:lpstr>AA.  Where did scribes work?</vt:lpstr>
      <vt:lpstr>BB.  What was life like for Sumerian women? </vt:lpstr>
      <vt:lpstr>Priest-Kings</vt:lpstr>
      <vt:lpstr>CC.  At first, Sumer was ruled by priests who were also kings of the city-state. </vt:lpstr>
      <vt:lpstr>DD. Who was Gilgamesh?</vt:lpstr>
      <vt:lpstr>Slide 36</vt:lpstr>
      <vt:lpstr>Later Mesopotamian Empires  </vt:lpstr>
      <vt:lpstr>FF.  About 2400 B. C., the power of Sumer began to fade.  New civilizations began to develop in Mesopotamia.</vt:lpstr>
      <vt:lpstr>Sargon I (p. 61)</vt:lpstr>
      <vt:lpstr>GG.  Who was Sargon I?  What did Sargon I create? </vt:lpstr>
      <vt:lpstr>HH. Define empire: </vt:lpstr>
      <vt:lpstr>Hammurabi of Babylon  </vt:lpstr>
      <vt:lpstr>II.  Who was Hammurabi? </vt:lpstr>
      <vt:lpstr>JJ.  What changes, or reforms, did Hammurabi make that were important?</vt:lpstr>
      <vt:lpstr>KK.  Define reform: </vt:lpstr>
      <vt:lpstr>LL.  What reform was Hammurabi best known for? </vt:lpstr>
      <vt:lpstr>MM.  How did Hammurabi create his code of law? </vt:lpstr>
      <vt:lpstr>NN.  What were some of the main points of Hammurabi’s code of law? </vt:lpstr>
      <vt:lpstr>OO.  What was Hammurabi’s reign known as? </vt:lpstr>
      <vt:lpstr>Contributions  </vt:lpstr>
      <vt:lpstr>OO.  What was the result of Mesopotamia’s influence on other civilizations? </vt:lpstr>
      <vt:lpstr>OO.  What was the result of Mesopotamia’s influence on other civilizations?</vt:lpstr>
      <vt:lpstr>OO.  What was the result of Mesopotamia’s influence on other civilizations?</vt:lpstr>
      <vt:lpstr>OO.  What was the result of Mesopotamia’s influence on other civilizations?</vt:lpstr>
      <vt:lpstr>OO.  What was the result of Mesopotamia’s influence on other civilizations?</vt:lpstr>
      <vt:lpstr>OO.  What was the result of Mesopotamia’s influence on other civilizations?</vt:lpstr>
      <vt:lpstr>OO.  What was the result of Mesopotamia’s influence on other civilizations?</vt:lpstr>
      <vt:lpstr>OO.  What was the result of Mesopotamia’s influence on other civilizations?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The Fertile Crescent Part 1:  Mesopotamia</dc:title>
  <dc:creator>Shawna Trout</dc:creator>
  <cp:lastModifiedBy>Toby</cp:lastModifiedBy>
  <cp:revision>431</cp:revision>
  <dcterms:created xsi:type="dcterms:W3CDTF">2011-09-27T02:41:57Z</dcterms:created>
  <dcterms:modified xsi:type="dcterms:W3CDTF">2016-10-21T00:19:17Z</dcterms:modified>
</cp:coreProperties>
</file>