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99"/>
  </p:notesMasterIdLst>
  <p:sldIdLst>
    <p:sldId id="351" r:id="rId2"/>
    <p:sldId id="258" r:id="rId3"/>
    <p:sldId id="256" r:id="rId4"/>
    <p:sldId id="257" r:id="rId5"/>
    <p:sldId id="352" r:id="rId6"/>
    <p:sldId id="259" r:id="rId7"/>
    <p:sldId id="260" r:id="rId8"/>
    <p:sldId id="261" r:id="rId9"/>
    <p:sldId id="262" r:id="rId10"/>
    <p:sldId id="354" r:id="rId11"/>
    <p:sldId id="263" r:id="rId12"/>
    <p:sldId id="264" r:id="rId13"/>
    <p:sldId id="265" r:id="rId14"/>
    <p:sldId id="337"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33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339" r:id="rId46"/>
    <p:sldId id="295" r:id="rId47"/>
    <p:sldId id="296" r:id="rId48"/>
    <p:sldId id="297" r:id="rId49"/>
    <p:sldId id="298" r:id="rId50"/>
    <p:sldId id="299" r:id="rId51"/>
    <p:sldId id="300" r:id="rId52"/>
    <p:sldId id="301" r:id="rId53"/>
    <p:sldId id="340" r:id="rId54"/>
    <p:sldId id="341" r:id="rId55"/>
    <p:sldId id="342"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43" r:id="rId70"/>
    <p:sldId id="344"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45" r:id="rId84"/>
    <p:sldId id="328" r:id="rId85"/>
    <p:sldId id="346" r:id="rId86"/>
    <p:sldId id="347" r:id="rId87"/>
    <p:sldId id="348" r:id="rId88"/>
    <p:sldId id="349" r:id="rId89"/>
    <p:sldId id="329" r:id="rId90"/>
    <p:sldId id="330" r:id="rId91"/>
    <p:sldId id="331" r:id="rId92"/>
    <p:sldId id="332" r:id="rId93"/>
    <p:sldId id="333" r:id="rId94"/>
    <p:sldId id="350" r:id="rId95"/>
    <p:sldId id="334" r:id="rId96"/>
    <p:sldId id="335" r:id="rId97"/>
    <p:sldId id="336" r:id="rId9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09055B"/>
    <a:srgbClr val="663300"/>
    <a:srgbClr val="996600"/>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346" y="-11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98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9C5BA1C-8484-4263-A693-2A292E0F757B}" type="datetimeFigureOut">
              <a:rPr lang="en-US" altLang="zh-CN"/>
              <a:pPr/>
              <a:t>11/29/2016</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F41A0F0-7886-4B71-8EFE-E597869ECC3E}"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3019 w 2780"/>
                <a:gd name="T1" fmla="*/ 18 h 953"/>
                <a:gd name="T2" fmla="*/ 2921 w 2780"/>
                <a:gd name="T3" fmla="*/ 24 h 953"/>
                <a:gd name="T4" fmla="*/ 2854 w 2780"/>
                <a:gd name="T5" fmla="*/ 102 h 953"/>
                <a:gd name="T6" fmla="*/ 2739 w 2780"/>
                <a:gd name="T7" fmla="*/ 156 h 953"/>
                <a:gd name="T8" fmla="*/ 2732 w 2780"/>
                <a:gd name="T9" fmla="*/ 222 h 953"/>
                <a:gd name="T10" fmla="*/ 2712 w 2780"/>
                <a:gd name="T11" fmla="*/ 246 h 953"/>
                <a:gd name="T12" fmla="*/ 2692 w 2780"/>
                <a:gd name="T13" fmla="*/ 252 h 953"/>
                <a:gd name="T14" fmla="*/ 2613 w 2780"/>
                <a:gd name="T15" fmla="*/ 210 h 953"/>
                <a:gd name="T16" fmla="*/ 2467 w 2780"/>
                <a:gd name="T17" fmla="*/ 192 h 953"/>
                <a:gd name="T18" fmla="*/ 2440 w 2780"/>
                <a:gd name="T19" fmla="*/ 186 h 953"/>
                <a:gd name="T20" fmla="*/ 2419 w 2780"/>
                <a:gd name="T21" fmla="*/ 192 h 953"/>
                <a:gd name="T22" fmla="*/ 2337 w 2780"/>
                <a:gd name="T23" fmla="*/ 228 h 953"/>
                <a:gd name="T24" fmla="*/ 2299 w 2780"/>
                <a:gd name="T25" fmla="*/ 240 h 953"/>
                <a:gd name="T26" fmla="*/ 2275 w 2780"/>
                <a:gd name="T27" fmla="*/ 246 h 953"/>
                <a:gd name="T28" fmla="*/ 2263 w 2780"/>
                <a:gd name="T29" fmla="*/ 258 h 953"/>
                <a:gd name="T30" fmla="*/ 2263 w 2780"/>
                <a:gd name="T31" fmla="*/ 276 h 953"/>
                <a:gd name="T32" fmla="*/ 2240 w 2780"/>
                <a:gd name="T33" fmla="*/ 300 h 953"/>
                <a:gd name="T34" fmla="*/ 2222 w 2780"/>
                <a:gd name="T35" fmla="*/ 312 h 953"/>
                <a:gd name="T36" fmla="*/ 2210 w 2780"/>
                <a:gd name="T37" fmla="*/ 324 h 953"/>
                <a:gd name="T38" fmla="*/ 2198 w 2780"/>
                <a:gd name="T39" fmla="*/ 336 h 953"/>
                <a:gd name="T40" fmla="*/ 2163 w 2780"/>
                <a:gd name="T41" fmla="*/ 342 h 953"/>
                <a:gd name="T42" fmla="*/ 2086 w 2780"/>
                <a:gd name="T43" fmla="*/ 336 h 953"/>
                <a:gd name="T44" fmla="*/ 2044 w 2780"/>
                <a:gd name="T45" fmla="*/ 330 h 953"/>
                <a:gd name="T46" fmla="*/ 2030 w 2780"/>
                <a:gd name="T47" fmla="*/ 342 h 953"/>
                <a:gd name="T48" fmla="*/ 2016 w 2780"/>
                <a:gd name="T49" fmla="*/ 354 h 953"/>
                <a:gd name="T50" fmla="*/ 1985 w 2780"/>
                <a:gd name="T51" fmla="*/ 360 h 953"/>
                <a:gd name="T52" fmla="*/ 1926 w 2780"/>
                <a:gd name="T53" fmla="*/ 342 h 953"/>
                <a:gd name="T54" fmla="*/ 1902 w 2780"/>
                <a:gd name="T55" fmla="*/ 342 h 953"/>
                <a:gd name="T56" fmla="*/ 1878 w 2780"/>
                <a:gd name="T57" fmla="*/ 354 h 953"/>
                <a:gd name="T58" fmla="*/ 1809 w 2780"/>
                <a:gd name="T59" fmla="*/ 425 h 953"/>
                <a:gd name="T60" fmla="*/ 1759 w 2780"/>
                <a:gd name="T61" fmla="*/ 569 h 953"/>
                <a:gd name="T62" fmla="*/ 1759 w 2780"/>
                <a:gd name="T63" fmla="*/ 593 h 953"/>
                <a:gd name="T64" fmla="*/ 1766 w 2780"/>
                <a:gd name="T65" fmla="*/ 641 h 953"/>
                <a:gd name="T66" fmla="*/ 1787 w 2780"/>
                <a:gd name="T67" fmla="*/ 659 h 953"/>
                <a:gd name="T68" fmla="*/ 1780 w 2780"/>
                <a:gd name="T69" fmla="*/ 671 h 953"/>
                <a:gd name="T70" fmla="*/ 1766 w 2780"/>
                <a:gd name="T71" fmla="*/ 683 h 953"/>
                <a:gd name="T72" fmla="*/ 1677 w 2780"/>
                <a:gd name="T73" fmla="*/ 689 h 953"/>
                <a:gd name="T74" fmla="*/ 1600 w 2780"/>
                <a:gd name="T75" fmla="*/ 629 h 953"/>
                <a:gd name="T76" fmla="*/ 1453 w 2780"/>
                <a:gd name="T77" fmla="*/ 587 h 953"/>
                <a:gd name="T78" fmla="*/ 1292 w 2780"/>
                <a:gd name="T79" fmla="*/ 671 h 953"/>
                <a:gd name="T80" fmla="*/ 1102 w 2780"/>
                <a:gd name="T81" fmla="*/ 731 h 953"/>
                <a:gd name="T82" fmla="*/ 894 w 2780"/>
                <a:gd name="T83" fmla="*/ 743 h 953"/>
                <a:gd name="T84" fmla="*/ 682 w 2780"/>
                <a:gd name="T85" fmla="*/ 701 h 953"/>
                <a:gd name="T86" fmla="*/ 622 w 2780"/>
                <a:gd name="T87" fmla="*/ 695 h 953"/>
                <a:gd name="T88" fmla="*/ 610 w 2780"/>
                <a:gd name="T89" fmla="*/ 701 h 953"/>
                <a:gd name="T90" fmla="*/ 574 w 2780"/>
                <a:gd name="T91" fmla="*/ 731 h 953"/>
                <a:gd name="T92" fmla="*/ 463 w 2780"/>
                <a:gd name="T93" fmla="*/ 809 h 953"/>
                <a:gd name="T94" fmla="*/ 433 w 2780"/>
                <a:gd name="T95" fmla="*/ 821 h 953"/>
                <a:gd name="T96" fmla="*/ 409 w 2780"/>
                <a:gd name="T97" fmla="*/ 821 h 953"/>
                <a:gd name="T98" fmla="*/ 362 w 2780"/>
                <a:gd name="T99" fmla="*/ 827 h 953"/>
                <a:gd name="T100" fmla="*/ 236 w 2780"/>
                <a:gd name="T101" fmla="*/ 851 h 953"/>
                <a:gd name="T102" fmla="*/ 200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3032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zh-CN" altLang="en-US"/>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grpSp>
      <p:sp>
        <p:nvSpPr>
          <p:cNvPr id="49170"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smtClean="0"/>
              <a:t>Click to edit Master title style</a:t>
            </a:r>
          </a:p>
        </p:txBody>
      </p:sp>
      <p:sp>
        <p:nvSpPr>
          <p:cNvPr id="49171"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smtClean="0"/>
              <a:t>Click to edit Master subtitle style</a:t>
            </a:r>
          </a:p>
        </p:txBody>
      </p:sp>
      <p:sp>
        <p:nvSpPr>
          <p:cNvPr id="20" name="Rectangle 20"/>
          <p:cNvSpPr>
            <a:spLocks noGrp="1" noChangeArrowheads="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1"/>
                  </a:outerShdw>
                </a:effectLst>
              </a14:hiddenEffects>
            </a:ext>
          </a:extLst>
        </p:spPr>
        <p:txBody>
          <a:bodyPr/>
          <a:lstStyle>
            <a:lvl1pPr>
              <a:defRPr/>
            </a:lvl1pPr>
          </a:lstStyle>
          <a:p>
            <a:endParaRPr lang="zh-CN" altLang="zh-CN"/>
          </a:p>
        </p:txBody>
      </p:sp>
      <p:sp>
        <p:nvSpPr>
          <p:cNvPr id="21" name="Rectangle 21"/>
          <p:cNvSpPr>
            <a:spLocks noGrp="1" noChangeArrowheads="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1"/>
                  </a:outerShdw>
                </a:effectLst>
              </a14:hiddenEffects>
            </a:ext>
          </a:extLst>
        </p:spPr>
        <p:txBody>
          <a:bodyPr/>
          <a:lstStyle>
            <a:lvl1pPr>
              <a:defRPr/>
            </a:lvl1pPr>
          </a:lstStyle>
          <a:p>
            <a:endParaRPr lang="zh-CN" altLang="zh-CN"/>
          </a:p>
        </p:txBody>
      </p:sp>
      <p:sp>
        <p:nvSpPr>
          <p:cNvPr id="22" name="Rectangle 22"/>
          <p:cNvSpPr>
            <a:spLocks noGrp="1" noChangeArrowheads="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1"/>
                  </a:outerShdw>
                </a:effectLst>
              </a14:hiddenEffects>
            </a:ext>
          </a:extLst>
        </p:spPr>
        <p:txBody>
          <a:bodyPr/>
          <a:lstStyle>
            <a:lvl1pPr>
              <a:defRPr/>
            </a:lvl1pPr>
          </a:lstStyle>
          <a:p>
            <a:fld id="{C4EC23A3-1A4A-4F42-B727-EA0F125B5238}"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endParaRPr lang="zh-CN" altLang="zh-CN"/>
          </a:p>
        </p:txBody>
      </p:sp>
      <p:sp>
        <p:nvSpPr>
          <p:cNvPr id="5" name="Rectangle 20"/>
          <p:cNvSpPr>
            <a:spLocks noGrp="1" noChangeArrowheads="1"/>
          </p:cNvSpPr>
          <p:nvPr>
            <p:ph type="ftr" sz="quarter" idx="11"/>
          </p:nvPr>
        </p:nvSpPr>
        <p:spPr>
          <a:ln/>
        </p:spPr>
        <p:txBody>
          <a:bodyPr/>
          <a:lstStyle>
            <a:lvl1pPr>
              <a:defRPr/>
            </a:lvl1pPr>
          </a:lstStyle>
          <a:p>
            <a:endParaRPr lang="zh-CN" altLang="zh-CN"/>
          </a:p>
        </p:txBody>
      </p:sp>
      <p:sp>
        <p:nvSpPr>
          <p:cNvPr id="6" name="Rectangle 21"/>
          <p:cNvSpPr>
            <a:spLocks noGrp="1" noChangeArrowheads="1"/>
          </p:cNvSpPr>
          <p:nvPr>
            <p:ph type="sldNum" sz="quarter" idx="12"/>
          </p:nvPr>
        </p:nvSpPr>
        <p:spPr>
          <a:ln/>
        </p:spPr>
        <p:txBody>
          <a:bodyPr/>
          <a:lstStyle>
            <a:lvl1pPr>
              <a:defRPr/>
            </a:lvl1pPr>
          </a:lstStyle>
          <a:p>
            <a:fld id="{068D1EDE-D5FC-4104-9247-D43C26519E3F}"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endParaRPr lang="zh-CN" altLang="zh-CN"/>
          </a:p>
        </p:txBody>
      </p:sp>
      <p:sp>
        <p:nvSpPr>
          <p:cNvPr id="5" name="Rectangle 20"/>
          <p:cNvSpPr>
            <a:spLocks noGrp="1" noChangeArrowheads="1"/>
          </p:cNvSpPr>
          <p:nvPr>
            <p:ph type="ftr" sz="quarter" idx="11"/>
          </p:nvPr>
        </p:nvSpPr>
        <p:spPr>
          <a:ln/>
        </p:spPr>
        <p:txBody>
          <a:bodyPr/>
          <a:lstStyle>
            <a:lvl1pPr>
              <a:defRPr/>
            </a:lvl1pPr>
          </a:lstStyle>
          <a:p>
            <a:endParaRPr lang="zh-CN" altLang="zh-CN"/>
          </a:p>
        </p:txBody>
      </p:sp>
      <p:sp>
        <p:nvSpPr>
          <p:cNvPr id="6" name="Rectangle 21"/>
          <p:cNvSpPr>
            <a:spLocks noGrp="1" noChangeArrowheads="1"/>
          </p:cNvSpPr>
          <p:nvPr>
            <p:ph type="sldNum" sz="quarter" idx="12"/>
          </p:nvPr>
        </p:nvSpPr>
        <p:spPr>
          <a:ln/>
        </p:spPr>
        <p:txBody>
          <a:bodyPr/>
          <a:lstStyle>
            <a:lvl1pPr>
              <a:defRPr/>
            </a:lvl1pPr>
          </a:lstStyle>
          <a:p>
            <a:fld id="{A7BBAB10-A9A0-45A2-94D3-B8EE075B6DFF}"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endParaRPr lang="zh-CN" altLang="zh-CN"/>
          </a:p>
        </p:txBody>
      </p:sp>
      <p:sp>
        <p:nvSpPr>
          <p:cNvPr id="5" name="Rectangle 20"/>
          <p:cNvSpPr>
            <a:spLocks noGrp="1" noChangeArrowheads="1"/>
          </p:cNvSpPr>
          <p:nvPr>
            <p:ph type="ftr" sz="quarter" idx="11"/>
          </p:nvPr>
        </p:nvSpPr>
        <p:spPr>
          <a:ln/>
        </p:spPr>
        <p:txBody>
          <a:bodyPr/>
          <a:lstStyle>
            <a:lvl1pPr>
              <a:defRPr/>
            </a:lvl1pPr>
          </a:lstStyle>
          <a:p>
            <a:endParaRPr lang="zh-CN" altLang="zh-CN"/>
          </a:p>
        </p:txBody>
      </p:sp>
      <p:sp>
        <p:nvSpPr>
          <p:cNvPr id="6" name="Rectangle 21"/>
          <p:cNvSpPr>
            <a:spLocks noGrp="1" noChangeArrowheads="1"/>
          </p:cNvSpPr>
          <p:nvPr>
            <p:ph type="sldNum" sz="quarter" idx="12"/>
          </p:nvPr>
        </p:nvSpPr>
        <p:spPr>
          <a:ln/>
        </p:spPr>
        <p:txBody>
          <a:bodyPr/>
          <a:lstStyle>
            <a:lvl1pPr>
              <a:defRPr/>
            </a:lvl1pPr>
          </a:lstStyle>
          <a:p>
            <a:fld id="{D75D1BB5-9F66-4616-BFC3-307BE5C9107B}"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endParaRPr lang="zh-CN" altLang="zh-CN"/>
          </a:p>
        </p:txBody>
      </p:sp>
      <p:sp>
        <p:nvSpPr>
          <p:cNvPr id="5" name="Rectangle 20"/>
          <p:cNvSpPr>
            <a:spLocks noGrp="1" noChangeArrowheads="1"/>
          </p:cNvSpPr>
          <p:nvPr>
            <p:ph type="ftr" sz="quarter" idx="11"/>
          </p:nvPr>
        </p:nvSpPr>
        <p:spPr>
          <a:ln/>
        </p:spPr>
        <p:txBody>
          <a:bodyPr/>
          <a:lstStyle>
            <a:lvl1pPr>
              <a:defRPr/>
            </a:lvl1pPr>
          </a:lstStyle>
          <a:p>
            <a:endParaRPr lang="zh-CN" altLang="zh-CN"/>
          </a:p>
        </p:txBody>
      </p:sp>
      <p:sp>
        <p:nvSpPr>
          <p:cNvPr id="6" name="Rectangle 21"/>
          <p:cNvSpPr>
            <a:spLocks noGrp="1" noChangeArrowheads="1"/>
          </p:cNvSpPr>
          <p:nvPr>
            <p:ph type="sldNum" sz="quarter" idx="12"/>
          </p:nvPr>
        </p:nvSpPr>
        <p:spPr>
          <a:ln/>
        </p:spPr>
        <p:txBody>
          <a:bodyPr/>
          <a:lstStyle>
            <a:lvl1pPr>
              <a:defRPr/>
            </a:lvl1pPr>
          </a:lstStyle>
          <a:p>
            <a:fld id="{0E691E04-CCA2-4A58-B8D3-712D97759E8D}"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endParaRPr lang="zh-CN" altLang="zh-CN"/>
          </a:p>
        </p:txBody>
      </p:sp>
      <p:sp>
        <p:nvSpPr>
          <p:cNvPr id="6" name="Rectangle 20"/>
          <p:cNvSpPr>
            <a:spLocks noGrp="1" noChangeArrowheads="1"/>
          </p:cNvSpPr>
          <p:nvPr>
            <p:ph type="ftr" sz="quarter" idx="11"/>
          </p:nvPr>
        </p:nvSpPr>
        <p:spPr>
          <a:ln/>
        </p:spPr>
        <p:txBody>
          <a:bodyPr/>
          <a:lstStyle>
            <a:lvl1pPr>
              <a:defRPr/>
            </a:lvl1pPr>
          </a:lstStyle>
          <a:p>
            <a:endParaRPr lang="zh-CN" altLang="zh-CN"/>
          </a:p>
        </p:txBody>
      </p:sp>
      <p:sp>
        <p:nvSpPr>
          <p:cNvPr id="7" name="Rectangle 21"/>
          <p:cNvSpPr>
            <a:spLocks noGrp="1" noChangeArrowheads="1"/>
          </p:cNvSpPr>
          <p:nvPr>
            <p:ph type="sldNum" sz="quarter" idx="12"/>
          </p:nvPr>
        </p:nvSpPr>
        <p:spPr>
          <a:ln/>
        </p:spPr>
        <p:txBody>
          <a:bodyPr/>
          <a:lstStyle>
            <a:lvl1pPr>
              <a:defRPr/>
            </a:lvl1pPr>
          </a:lstStyle>
          <a:p>
            <a:fld id="{9055EEDE-8F36-40FC-9A18-A6240A289F5A}"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endParaRPr lang="zh-CN" altLang="zh-CN"/>
          </a:p>
        </p:txBody>
      </p:sp>
      <p:sp>
        <p:nvSpPr>
          <p:cNvPr id="8" name="Rectangle 20"/>
          <p:cNvSpPr>
            <a:spLocks noGrp="1" noChangeArrowheads="1"/>
          </p:cNvSpPr>
          <p:nvPr>
            <p:ph type="ftr" sz="quarter" idx="11"/>
          </p:nvPr>
        </p:nvSpPr>
        <p:spPr>
          <a:ln/>
        </p:spPr>
        <p:txBody>
          <a:bodyPr/>
          <a:lstStyle>
            <a:lvl1pPr>
              <a:defRPr/>
            </a:lvl1pPr>
          </a:lstStyle>
          <a:p>
            <a:endParaRPr lang="zh-CN" altLang="zh-CN"/>
          </a:p>
        </p:txBody>
      </p:sp>
      <p:sp>
        <p:nvSpPr>
          <p:cNvPr id="9" name="Rectangle 21"/>
          <p:cNvSpPr>
            <a:spLocks noGrp="1" noChangeArrowheads="1"/>
          </p:cNvSpPr>
          <p:nvPr>
            <p:ph type="sldNum" sz="quarter" idx="12"/>
          </p:nvPr>
        </p:nvSpPr>
        <p:spPr>
          <a:ln/>
        </p:spPr>
        <p:txBody>
          <a:bodyPr/>
          <a:lstStyle>
            <a:lvl1pPr>
              <a:defRPr/>
            </a:lvl1pPr>
          </a:lstStyle>
          <a:p>
            <a:fld id="{6742F56C-88ED-466D-AF76-AE7CA71A93D1}"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endParaRPr lang="zh-CN" altLang="zh-CN"/>
          </a:p>
        </p:txBody>
      </p:sp>
      <p:sp>
        <p:nvSpPr>
          <p:cNvPr id="4" name="Rectangle 20"/>
          <p:cNvSpPr>
            <a:spLocks noGrp="1" noChangeArrowheads="1"/>
          </p:cNvSpPr>
          <p:nvPr>
            <p:ph type="ftr" sz="quarter" idx="11"/>
          </p:nvPr>
        </p:nvSpPr>
        <p:spPr>
          <a:ln/>
        </p:spPr>
        <p:txBody>
          <a:bodyPr/>
          <a:lstStyle>
            <a:lvl1pPr>
              <a:defRPr/>
            </a:lvl1pPr>
          </a:lstStyle>
          <a:p>
            <a:endParaRPr lang="zh-CN" altLang="zh-CN"/>
          </a:p>
        </p:txBody>
      </p:sp>
      <p:sp>
        <p:nvSpPr>
          <p:cNvPr id="5" name="Rectangle 21"/>
          <p:cNvSpPr>
            <a:spLocks noGrp="1" noChangeArrowheads="1"/>
          </p:cNvSpPr>
          <p:nvPr>
            <p:ph type="sldNum" sz="quarter" idx="12"/>
          </p:nvPr>
        </p:nvSpPr>
        <p:spPr>
          <a:ln/>
        </p:spPr>
        <p:txBody>
          <a:bodyPr/>
          <a:lstStyle>
            <a:lvl1pPr>
              <a:defRPr/>
            </a:lvl1pPr>
          </a:lstStyle>
          <a:p>
            <a:fld id="{C8166AD4-7D4B-46A1-A3B6-1573CAE8F588}"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endParaRPr lang="zh-CN" altLang="zh-CN"/>
          </a:p>
        </p:txBody>
      </p:sp>
      <p:sp>
        <p:nvSpPr>
          <p:cNvPr id="3" name="Rectangle 20"/>
          <p:cNvSpPr>
            <a:spLocks noGrp="1" noChangeArrowheads="1"/>
          </p:cNvSpPr>
          <p:nvPr>
            <p:ph type="ftr" sz="quarter" idx="11"/>
          </p:nvPr>
        </p:nvSpPr>
        <p:spPr>
          <a:ln/>
        </p:spPr>
        <p:txBody>
          <a:bodyPr/>
          <a:lstStyle>
            <a:lvl1pPr>
              <a:defRPr/>
            </a:lvl1pPr>
          </a:lstStyle>
          <a:p>
            <a:endParaRPr lang="zh-CN" altLang="zh-CN"/>
          </a:p>
        </p:txBody>
      </p:sp>
      <p:sp>
        <p:nvSpPr>
          <p:cNvPr id="4" name="Rectangle 21"/>
          <p:cNvSpPr>
            <a:spLocks noGrp="1" noChangeArrowheads="1"/>
          </p:cNvSpPr>
          <p:nvPr>
            <p:ph type="sldNum" sz="quarter" idx="12"/>
          </p:nvPr>
        </p:nvSpPr>
        <p:spPr>
          <a:ln/>
        </p:spPr>
        <p:txBody>
          <a:bodyPr/>
          <a:lstStyle>
            <a:lvl1pPr>
              <a:defRPr/>
            </a:lvl1pPr>
          </a:lstStyle>
          <a:p>
            <a:fld id="{310D75A2-E006-44C2-B437-3C174752993A}"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endParaRPr lang="zh-CN" altLang="zh-CN"/>
          </a:p>
        </p:txBody>
      </p:sp>
      <p:sp>
        <p:nvSpPr>
          <p:cNvPr id="6" name="Rectangle 20"/>
          <p:cNvSpPr>
            <a:spLocks noGrp="1" noChangeArrowheads="1"/>
          </p:cNvSpPr>
          <p:nvPr>
            <p:ph type="ftr" sz="quarter" idx="11"/>
          </p:nvPr>
        </p:nvSpPr>
        <p:spPr>
          <a:ln/>
        </p:spPr>
        <p:txBody>
          <a:bodyPr/>
          <a:lstStyle>
            <a:lvl1pPr>
              <a:defRPr/>
            </a:lvl1pPr>
          </a:lstStyle>
          <a:p>
            <a:endParaRPr lang="zh-CN" altLang="zh-CN"/>
          </a:p>
        </p:txBody>
      </p:sp>
      <p:sp>
        <p:nvSpPr>
          <p:cNvPr id="7" name="Rectangle 21"/>
          <p:cNvSpPr>
            <a:spLocks noGrp="1" noChangeArrowheads="1"/>
          </p:cNvSpPr>
          <p:nvPr>
            <p:ph type="sldNum" sz="quarter" idx="12"/>
          </p:nvPr>
        </p:nvSpPr>
        <p:spPr>
          <a:ln/>
        </p:spPr>
        <p:txBody>
          <a:bodyPr/>
          <a:lstStyle>
            <a:lvl1pPr>
              <a:defRPr/>
            </a:lvl1pPr>
          </a:lstStyle>
          <a:p>
            <a:fld id="{DC1AC946-A5E4-4D30-8273-BBCA4E7C2109}"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endParaRPr lang="zh-CN" altLang="zh-CN"/>
          </a:p>
        </p:txBody>
      </p:sp>
      <p:sp>
        <p:nvSpPr>
          <p:cNvPr id="6" name="Rectangle 20"/>
          <p:cNvSpPr>
            <a:spLocks noGrp="1" noChangeArrowheads="1"/>
          </p:cNvSpPr>
          <p:nvPr>
            <p:ph type="ftr" sz="quarter" idx="11"/>
          </p:nvPr>
        </p:nvSpPr>
        <p:spPr>
          <a:ln/>
        </p:spPr>
        <p:txBody>
          <a:bodyPr/>
          <a:lstStyle>
            <a:lvl1pPr>
              <a:defRPr/>
            </a:lvl1pPr>
          </a:lstStyle>
          <a:p>
            <a:endParaRPr lang="zh-CN" altLang="zh-CN"/>
          </a:p>
        </p:txBody>
      </p:sp>
      <p:sp>
        <p:nvSpPr>
          <p:cNvPr id="7" name="Rectangle 21"/>
          <p:cNvSpPr>
            <a:spLocks noGrp="1" noChangeArrowheads="1"/>
          </p:cNvSpPr>
          <p:nvPr>
            <p:ph type="sldNum" sz="quarter" idx="12"/>
          </p:nvPr>
        </p:nvSpPr>
        <p:spPr>
          <a:ln/>
        </p:spPr>
        <p:txBody>
          <a:bodyPr/>
          <a:lstStyle>
            <a:lvl1pPr>
              <a:defRPr/>
            </a:lvl1pPr>
          </a:lstStyle>
          <a:p>
            <a:fld id="{7C6BAD05-37BE-4E4C-A887-D5DBD0931BC6}"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3019 w 2780"/>
                <a:gd name="T1" fmla="*/ 18 h 953"/>
                <a:gd name="T2" fmla="*/ 2921 w 2780"/>
                <a:gd name="T3" fmla="*/ 24 h 953"/>
                <a:gd name="T4" fmla="*/ 2854 w 2780"/>
                <a:gd name="T5" fmla="*/ 102 h 953"/>
                <a:gd name="T6" fmla="*/ 2739 w 2780"/>
                <a:gd name="T7" fmla="*/ 156 h 953"/>
                <a:gd name="T8" fmla="*/ 2732 w 2780"/>
                <a:gd name="T9" fmla="*/ 222 h 953"/>
                <a:gd name="T10" fmla="*/ 2712 w 2780"/>
                <a:gd name="T11" fmla="*/ 246 h 953"/>
                <a:gd name="T12" fmla="*/ 2692 w 2780"/>
                <a:gd name="T13" fmla="*/ 252 h 953"/>
                <a:gd name="T14" fmla="*/ 2613 w 2780"/>
                <a:gd name="T15" fmla="*/ 210 h 953"/>
                <a:gd name="T16" fmla="*/ 2467 w 2780"/>
                <a:gd name="T17" fmla="*/ 192 h 953"/>
                <a:gd name="T18" fmla="*/ 2440 w 2780"/>
                <a:gd name="T19" fmla="*/ 186 h 953"/>
                <a:gd name="T20" fmla="*/ 2419 w 2780"/>
                <a:gd name="T21" fmla="*/ 192 h 953"/>
                <a:gd name="T22" fmla="*/ 2337 w 2780"/>
                <a:gd name="T23" fmla="*/ 228 h 953"/>
                <a:gd name="T24" fmla="*/ 2299 w 2780"/>
                <a:gd name="T25" fmla="*/ 240 h 953"/>
                <a:gd name="T26" fmla="*/ 2275 w 2780"/>
                <a:gd name="T27" fmla="*/ 246 h 953"/>
                <a:gd name="T28" fmla="*/ 2263 w 2780"/>
                <a:gd name="T29" fmla="*/ 258 h 953"/>
                <a:gd name="T30" fmla="*/ 2263 w 2780"/>
                <a:gd name="T31" fmla="*/ 276 h 953"/>
                <a:gd name="T32" fmla="*/ 2240 w 2780"/>
                <a:gd name="T33" fmla="*/ 300 h 953"/>
                <a:gd name="T34" fmla="*/ 2222 w 2780"/>
                <a:gd name="T35" fmla="*/ 312 h 953"/>
                <a:gd name="T36" fmla="*/ 2210 w 2780"/>
                <a:gd name="T37" fmla="*/ 324 h 953"/>
                <a:gd name="T38" fmla="*/ 2198 w 2780"/>
                <a:gd name="T39" fmla="*/ 336 h 953"/>
                <a:gd name="T40" fmla="*/ 2163 w 2780"/>
                <a:gd name="T41" fmla="*/ 342 h 953"/>
                <a:gd name="T42" fmla="*/ 2086 w 2780"/>
                <a:gd name="T43" fmla="*/ 336 h 953"/>
                <a:gd name="T44" fmla="*/ 2044 w 2780"/>
                <a:gd name="T45" fmla="*/ 330 h 953"/>
                <a:gd name="T46" fmla="*/ 2030 w 2780"/>
                <a:gd name="T47" fmla="*/ 342 h 953"/>
                <a:gd name="T48" fmla="*/ 2016 w 2780"/>
                <a:gd name="T49" fmla="*/ 354 h 953"/>
                <a:gd name="T50" fmla="*/ 1985 w 2780"/>
                <a:gd name="T51" fmla="*/ 360 h 953"/>
                <a:gd name="T52" fmla="*/ 1926 w 2780"/>
                <a:gd name="T53" fmla="*/ 342 h 953"/>
                <a:gd name="T54" fmla="*/ 1902 w 2780"/>
                <a:gd name="T55" fmla="*/ 342 h 953"/>
                <a:gd name="T56" fmla="*/ 1878 w 2780"/>
                <a:gd name="T57" fmla="*/ 354 h 953"/>
                <a:gd name="T58" fmla="*/ 1809 w 2780"/>
                <a:gd name="T59" fmla="*/ 425 h 953"/>
                <a:gd name="T60" fmla="*/ 1759 w 2780"/>
                <a:gd name="T61" fmla="*/ 569 h 953"/>
                <a:gd name="T62" fmla="*/ 1759 w 2780"/>
                <a:gd name="T63" fmla="*/ 593 h 953"/>
                <a:gd name="T64" fmla="*/ 1766 w 2780"/>
                <a:gd name="T65" fmla="*/ 641 h 953"/>
                <a:gd name="T66" fmla="*/ 1787 w 2780"/>
                <a:gd name="T67" fmla="*/ 659 h 953"/>
                <a:gd name="T68" fmla="*/ 1780 w 2780"/>
                <a:gd name="T69" fmla="*/ 671 h 953"/>
                <a:gd name="T70" fmla="*/ 1766 w 2780"/>
                <a:gd name="T71" fmla="*/ 683 h 953"/>
                <a:gd name="T72" fmla="*/ 1677 w 2780"/>
                <a:gd name="T73" fmla="*/ 689 h 953"/>
                <a:gd name="T74" fmla="*/ 1600 w 2780"/>
                <a:gd name="T75" fmla="*/ 629 h 953"/>
                <a:gd name="T76" fmla="*/ 1453 w 2780"/>
                <a:gd name="T77" fmla="*/ 587 h 953"/>
                <a:gd name="T78" fmla="*/ 1292 w 2780"/>
                <a:gd name="T79" fmla="*/ 671 h 953"/>
                <a:gd name="T80" fmla="*/ 1102 w 2780"/>
                <a:gd name="T81" fmla="*/ 731 h 953"/>
                <a:gd name="T82" fmla="*/ 894 w 2780"/>
                <a:gd name="T83" fmla="*/ 743 h 953"/>
                <a:gd name="T84" fmla="*/ 682 w 2780"/>
                <a:gd name="T85" fmla="*/ 701 h 953"/>
                <a:gd name="T86" fmla="*/ 622 w 2780"/>
                <a:gd name="T87" fmla="*/ 695 h 953"/>
                <a:gd name="T88" fmla="*/ 610 w 2780"/>
                <a:gd name="T89" fmla="*/ 701 h 953"/>
                <a:gd name="T90" fmla="*/ 574 w 2780"/>
                <a:gd name="T91" fmla="*/ 731 h 953"/>
                <a:gd name="T92" fmla="*/ 463 w 2780"/>
                <a:gd name="T93" fmla="*/ 809 h 953"/>
                <a:gd name="T94" fmla="*/ 433 w 2780"/>
                <a:gd name="T95" fmla="*/ 821 h 953"/>
                <a:gd name="T96" fmla="*/ 409 w 2780"/>
                <a:gd name="T97" fmla="*/ 821 h 953"/>
                <a:gd name="T98" fmla="*/ 362 w 2780"/>
                <a:gd name="T99" fmla="*/ 827 h 953"/>
                <a:gd name="T100" fmla="*/ 236 w 2780"/>
                <a:gd name="T101" fmla="*/ 851 h 953"/>
                <a:gd name="T102" fmla="*/ 200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3032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zh-CN" altLang="en-US"/>
            </a:p>
          </p:txBody>
        </p:sp>
        <p:sp>
          <p:nvSpPr>
            <p:cNvPr id="4813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4813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4813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4813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4813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4813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4813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4813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4814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4814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4814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4814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4814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sp>
          <p:nvSpPr>
            <p:cNvPr id="4814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 xmlns:a14="http://schemas.microsoft.com/office/drawing/2010/main" w="9525">
                  <a:solidFill>
                    <a:srgbClr val="FF6FB8"/>
                  </a:solidFill>
                  <a:prstDash val="solid"/>
                  <a:round/>
                  <a:headEnd/>
                  <a:tailEnd/>
                </a14:hiddenLine>
              </a:ext>
            </a:extLst>
          </p:spPr>
          <p:txBody>
            <a:bodyPr/>
            <a:lstStyle/>
            <a:p>
              <a:pPr>
                <a:defRPr/>
              </a:pPr>
              <a:endParaRPr lang="en-US"/>
            </a:p>
          </p:txBody>
        </p:sp>
      </p:grpSp>
      <p:sp>
        <p:nvSpPr>
          <p:cNvPr id="48146"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8147"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zh-CN" altLang="zh-CN"/>
          </a:p>
        </p:txBody>
      </p:sp>
      <p:sp>
        <p:nvSpPr>
          <p:cNvPr id="48148"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zh-CN" altLang="zh-CN"/>
          </a:p>
        </p:txBody>
      </p:sp>
      <p:sp>
        <p:nvSpPr>
          <p:cNvPr id="48149"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ea typeface="宋体" charset="-122"/>
              </a:defRPr>
            </a:lvl1pPr>
          </a:lstStyle>
          <a:p>
            <a:fld id="{16900FB8-D7C5-4694-98F1-F80FDDED4F70}" type="slidenum">
              <a:rPr lang="en-US" altLang="zh-CN"/>
              <a:pPr/>
              <a:t>‹#›</a:t>
            </a:fld>
            <a:endParaRPr lang="en-US" altLang="zh-CN"/>
          </a:p>
        </p:txBody>
      </p:sp>
      <p:sp>
        <p:nvSpPr>
          <p:cNvPr id="48150"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021"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en.wikipedia.org/wiki/File:Hapy_tying.svg" TargetMode="External"/><Relationship Id="rId5" Type="http://schemas.openxmlformats.org/officeDocument/2006/relationships/image" Target="../media/image45.png"/><Relationship Id="rId4" Type="http://schemas.openxmlformats.org/officeDocument/2006/relationships/hyperlink" Target="http://en.wikipedia.org/wiki/File:Re-Horakhty.sv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4.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6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6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hyperlink" Target="http://www.youtube.com/watch?v=_FNtqAkzpuU" TargetMode="Externa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9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382000" cy="5334000"/>
          </a:xfrm>
        </p:spPr>
        <p:txBody>
          <a:bodyPr/>
          <a:lstStyle/>
          <a:p>
            <a:r>
              <a:rPr lang="en-US" altLang="zh-CN" sz="2400" dirty="0" smtClean="0">
                <a:solidFill>
                  <a:srgbClr val="000000"/>
                </a:solidFill>
                <a:effectLst>
                  <a:outerShdw blurRad="38100" dist="38100" dir="2700000" algn="tl">
                    <a:srgbClr val="FFFFFF"/>
                  </a:outerShdw>
                </a:effectLst>
                <a:ea typeface="宋体" charset="-122"/>
              </a:rPr>
              <a:t>Warm-up: </a:t>
            </a:r>
            <a:r>
              <a:rPr lang="en-US" altLang="zh-CN" i="1" dirty="0" smtClean="0">
                <a:solidFill>
                  <a:srgbClr val="FF0000"/>
                </a:solidFill>
                <a:ea typeface="宋体" charset="-122"/>
              </a:rPr>
              <a:t>If you wanted to build an empire that would last for almost 2,000 years, where would you build it? What geography and resources would you need to stand the test of time?</a:t>
            </a:r>
          </a:p>
          <a:p>
            <a:pPr>
              <a:buNone/>
            </a:pPr>
            <a:endParaRPr lang="en-US" altLang="zh-CN" i="1" dirty="0" smtClean="0">
              <a:solidFill>
                <a:srgbClr val="FF0000"/>
              </a:solidFill>
              <a:ea typeface="宋体" charset="-122"/>
            </a:endParaRPr>
          </a:p>
          <a:p>
            <a:r>
              <a:rPr lang="en-US" altLang="zh-CN" sz="2800" b="1" dirty="0" smtClean="0">
                <a:solidFill>
                  <a:srgbClr val="000000"/>
                </a:solidFill>
                <a:effectLst>
                  <a:outerShdw blurRad="38100" dist="38100" dir="2700000" algn="tl">
                    <a:srgbClr val="FFFFFF"/>
                  </a:outerShdw>
                </a:effectLst>
                <a:ea typeface="宋体" charset="-122"/>
              </a:rPr>
              <a:t>Hint: </a:t>
            </a:r>
            <a:r>
              <a:rPr lang="en-US" altLang="zh-CN" sz="2800" dirty="0" smtClean="0">
                <a:solidFill>
                  <a:srgbClr val="000000"/>
                </a:solidFill>
                <a:effectLst>
                  <a:outerShdw blurRad="38100" dist="38100" dir="2700000" algn="tl">
                    <a:srgbClr val="FFFFFF"/>
                  </a:outerShdw>
                </a:effectLst>
                <a:ea typeface="宋体" charset="-122"/>
              </a:rPr>
              <a:t>Think back to how the Ancient Mesopotamians controlled their environment… </a:t>
            </a:r>
            <a:r>
              <a:rPr lang="en-US" altLang="zh-CN" sz="1700" dirty="0" smtClean="0">
                <a:solidFill>
                  <a:srgbClr val="000000"/>
                </a:solidFill>
                <a:effectLst>
                  <a:outerShdw blurRad="38100" dist="38100" dir="2700000" algn="tl">
                    <a:srgbClr val="FFFFFF"/>
                  </a:outerShdw>
                </a:effectLst>
                <a:ea typeface="宋体" charset="-122"/>
              </a:rPr>
              <a:t>Why did this help their civilization advance?</a:t>
            </a:r>
            <a:endParaRPr lang="en-US" altLang="zh-CN" sz="1700" i="1" dirty="0" smtClean="0">
              <a:solidFill>
                <a:srgbClr val="000000"/>
              </a:solidFill>
              <a:effectLst>
                <a:outerShdw blurRad="38100" dist="38100" dir="2700000" algn="tl">
                  <a:srgbClr val="FFFFFF"/>
                </a:outerShdw>
              </a:effectLst>
              <a:ea typeface="宋体"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3"/>
            <a:ext cx="8229600" cy="1139825"/>
          </a:xfrm>
        </p:spPr>
        <p:txBody>
          <a:bodyPr/>
          <a:lstStyle/>
          <a:p>
            <a:pPr>
              <a:defRPr/>
            </a:pPr>
            <a:r>
              <a:rPr lang="en-US" sz="4000" dirty="0" smtClean="0">
                <a:solidFill>
                  <a:srgbClr val="663300"/>
                </a:solidFill>
              </a:rPr>
              <a:t>Comparison with Mesopotamia</a:t>
            </a:r>
            <a:endParaRPr lang="en-US" sz="4000" dirty="0">
              <a:solidFill>
                <a:srgbClr val="663300"/>
              </a:solidFill>
            </a:endParaRPr>
          </a:p>
        </p:txBody>
      </p:sp>
      <p:sp>
        <p:nvSpPr>
          <p:cNvPr id="3" name="Content Placeholder 2"/>
          <p:cNvSpPr>
            <a:spLocks noGrp="1"/>
          </p:cNvSpPr>
          <p:nvPr>
            <p:ph idx="1"/>
          </p:nvPr>
        </p:nvSpPr>
        <p:spPr>
          <a:xfrm>
            <a:off x="457200" y="1219200"/>
            <a:ext cx="8229600" cy="4530725"/>
          </a:xfrm>
        </p:spPr>
        <p:txBody>
          <a:bodyPr/>
          <a:lstStyle/>
          <a:p>
            <a:r>
              <a:rPr lang="en-US" altLang="zh-CN" sz="2000" b="1" dirty="0" smtClean="0">
                <a:solidFill>
                  <a:srgbClr val="C00000"/>
                </a:solidFill>
                <a:effectLst/>
                <a:ea typeface="宋体" charset="-122"/>
              </a:rPr>
              <a:t>Directions</a:t>
            </a:r>
            <a:r>
              <a:rPr lang="en-US" altLang="zh-CN" sz="2000" dirty="0" smtClean="0">
                <a:solidFill>
                  <a:srgbClr val="C00000"/>
                </a:solidFill>
                <a:effectLst/>
                <a:ea typeface="宋体" charset="-122"/>
              </a:rPr>
              <a:t>: Use your guided notes and prior background knowledge to answer the following questions in at least </a:t>
            </a:r>
            <a:r>
              <a:rPr lang="en-US" altLang="zh-CN" sz="2000" b="1" dirty="0" smtClean="0">
                <a:solidFill>
                  <a:srgbClr val="C00000"/>
                </a:solidFill>
                <a:effectLst/>
                <a:ea typeface="宋体" charset="-122"/>
              </a:rPr>
              <a:t>one</a:t>
            </a:r>
            <a:r>
              <a:rPr lang="en-US" altLang="zh-CN" sz="2000" dirty="0" smtClean="0">
                <a:solidFill>
                  <a:srgbClr val="C00000"/>
                </a:solidFill>
                <a:effectLst/>
                <a:ea typeface="宋体" charset="-122"/>
              </a:rPr>
              <a:t> complete paragraph. A paragraph is 5 </a:t>
            </a:r>
            <a:r>
              <a:rPr lang="en-US" altLang="zh-CN" sz="2000" b="1" dirty="0" smtClean="0">
                <a:solidFill>
                  <a:srgbClr val="C00000"/>
                </a:solidFill>
                <a:effectLst/>
                <a:ea typeface="宋体" charset="-122"/>
              </a:rPr>
              <a:t>complete</a:t>
            </a:r>
            <a:r>
              <a:rPr lang="en-US" altLang="zh-CN" sz="2000" dirty="0" smtClean="0">
                <a:solidFill>
                  <a:srgbClr val="C00000"/>
                </a:solidFill>
                <a:effectLst/>
                <a:ea typeface="宋体" charset="-122"/>
              </a:rPr>
              <a:t> sentences. Give me </a:t>
            </a:r>
            <a:r>
              <a:rPr lang="en-US" altLang="zh-CN" sz="2000" b="1" dirty="0" smtClean="0">
                <a:solidFill>
                  <a:srgbClr val="C00000"/>
                </a:solidFill>
                <a:effectLst/>
                <a:ea typeface="宋体" charset="-122"/>
              </a:rPr>
              <a:t>specific</a:t>
            </a:r>
            <a:r>
              <a:rPr lang="en-US" altLang="zh-CN" sz="2000" dirty="0" smtClean="0">
                <a:solidFill>
                  <a:srgbClr val="C00000"/>
                </a:solidFill>
                <a:effectLst/>
                <a:ea typeface="宋体" charset="-122"/>
              </a:rPr>
              <a:t> details. Please use lined paper and staple it to this rubric when you are finished.</a:t>
            </a:r>
          </a:p>
          <a:p>
            <a:r>
              <a:rPr lang="en-US" altLang="zh-CN" sz="2000" dirty="0" smtClean="0">
                <a:solidFill>
                  <a:srgbClr val="002060"/>
                </a:solidFill>
                <a:effectLst/>
                <a:ea typeface="宋体" charset="-122"/>
              </a:rPr>
              <a:t>** How was the geography of Egypt similar to that of Mesopotamia? From what you recall from our previous unit on Mesopotamia, how does geography play a role in the development of civilization? (Think about how the Mesopotamians controlled their environment) -- After answering these questions, tell me why the Egyptian empire remained unified much longer than the different empires of Mesopotamia? (Look in your guided notes!)**</a:t>
            </a:r>
          </a:p>
          <a:p>
            <a:endParaRPr lang="en-US" altLang="zh-CN" dirty="0" smtClean="0">
              <a:ea typeface="宋体"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zh-CN" b="1" dirty="0" smtClean="0">
                <a:solidFill>
                  <a:srgbClr val="663300"/>
                </a:solidFill>
                <a:effectLst/>
                <a:latin typeface="Times New Roman" pitchFamily="18" charset="0"/>
                <a:ea typeface="宋体" charset="-122"/>
              </a:rPr>
              <a:t>The Nile</a:t>
            </a:r>
          </a:p>
        </p:txBody>
      </p:sp>
      <p:sp>
        <p:nvSpPr>
          <p:cNvPr id="15363" name="Rectangle 3"/>
          <p:cNvSpPr>
            <a:spLocks noGrp="1" noChangeArrowheads="1"/>
          </p:cNvSpPr>
          <p:nvPr>
            <p:ph type="body" idx="1"/>
          </p:nvPr>
        </p:nvSpPr>
        <p:spPr/>
        <p:txBody>
          <a:bodyPr/>
          <a:lstStyle/>
          <a:p>
            <a:pPr eaLnBrk="1" hangingPunct="1">
              <a:buClr>
                <a:srgbClr val="663300"/>
              </a:buClr>
              <a:buFont typeface="Wingdings" pitchFamily="2" charset="2"/>
              <a:buChar char="Ø"/>
            </a:pPr>
            <a:r>
              <a:rPr lang="en-US" altLang="zh-CN" b="1" dirty="0" smtClean="0">
                <a:solidFill>
                  <a:srgbClr val="663300"/>
                </a:solidFill>
                <a:effectLst/>
                <a:latin typeface="Times New Roman" pitchFamily="18" charset="0"/>
                <a:ea typeface="宋体" charset="-122"/>
              </a:rPr>
              <a:t>Lesson Essential Question </a:t>
            </a:r>
            <a:r>
              <a:rPr lang="en-US" altLang="zh-CN" dirty="0" smtClean="0">
                <a:solidFill>
                  <a:srgbClr val="663300"/>
                </a:solidFill>
                <a:effectLst/>
                <a:latin typeface="Times New Roman" pitchFamily="18" charset="0"/>
                <a:ea typeface="宋体" charset="-122"/>
              </a:rPr>
              <a:t>– </a:t>
            </a:r>
            <a:r>
              <a:rPr lang="en-US" altLang="zh-CN" u="sng" dirty="0" smtClean="0">
                <a:solidFill>
                  <a:srgbClr val="663300"/>
                </a:solidFill>
                <a:effectLst/>
                <a:latin typeface="Times New Roman" pitchFamily="18" charset="0"/>
                <a:ea typeface="宋体" charset="-122"/>
              </a:rPr>
              <a:t>Why was the Nile River important to ancient Egyptian civilization?</a:t>
            </a:r>
          </a:p>
        </p:txBody>
      </p:sp>
      <p:pic>
        <p:nvPicPr>
          <p:cNvPr id="15364" name="Picture 5" descr="Nile+River%252C+World%2527s+Longest+River"/>
          <p:cNvPicPr>
            <a:picLocks noChangeAspect="1" noChangeArrowheads="1"/>
          </p:cNvPicPr>
          <p:nvPr/>
        </p:nvPicPr>
        <p:blipFill>
          <a:blip r:embed="rId2"/>
          <a:srcRect/>
          <a:stretch>
            <a:fillRect/>
          </a:stretch>
        </p:blipFill>
        <p:spPr bwMode="auto">
          <a:xfrm>
            <a:off x="3733800" y="2895600"/>
            <a:ext cx="3810000"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E.  Describe, or tell me about, the Nile River.</a:t>
            </a:r>
            <a:r>
              <a:rPr lang="en-US" sz="4000" smtClean="0"/>
              <a:t> </a:t>
            </a:r>
          </a:p>
        </p:txBody>
      </p:sp>
      <p:sp>
        <p:nvSpPr>
          <p:cNvPr id="58371" name="Rectangle 3"/>
          <p:cNvSpPr>
            <a:spLocks noGrp="1" noChangeArrowheads="1"/>
          </p:cNvSpPr>
          <p:nvPr>
            <p:ph type="body" sz="half" idx="1"/>
          </p:nvPr>
        </p:nvSpPr>
        <p:spPr/>
        <p:txBody>
          <a:bodyPr/>
          <a:lstStyle/>
          <a:p>
            <a:pPr marL="571500" lvl="2" indent="-342900" eaLnBrk="1" hangingPunct="1">
              <a:buSzTx/>
              <a:buFont typeface="Wingdings" pitchFamily="2" charset="2"/>
              <a:buAutoNum type="arabicPeriod"/>
              <a:defRPr/>
            </a:pPr>
            <a:r>
              <a:rPr lang="en-US" sz="2400" smtClean="0">
                <a:effectLst/>
                <a:latin typeface="Times New Roman" pitchFamily="18" charset="0"/>
              </a:rPr>
              <a:t>The Nile River flows </a:t>
            </a:r>
            <a:r>
              <a:rPr lang="en-US" sz="2400" u="sng" smtClean="0">
                <a:effectLst/>
                <a:latin typeface="Times New Roman" pitchFamily="18" charset="0"/>
              </a:rPr>
              <a:t>north</a:t>
            </a:r>
            <a:r>
              <a:rPr lang="en-US" sz="2400" smtClean="0">
                <a:effectLst/>
                <a:latin typeface="Times New Roman" pitchFamily="18" charset="0"/>
              </a:rPr>
              <a:t> from the mountains of central </a:t>
            </a:r>
            <a:r>
              <a:rPr lang="en-US" sz="2400" u="sng" smtClean="0">
                <a:effectLst/>
                <a:latin typeface="Times New Roman" pitchFamily="18" charset="0"/>
              </a:rPr>
              <a:t>Africa</a:t>
            </a:r>
            <a:r>
              <a:rPr lang="en-US" sz="2400" smtClean="0">
                <a:effectLst/>
                <a:latin typeface="Times New Roman" pitchFamily="18" charset="0"/>
              </a:rPr>
              <a:t> to the </a:t>
            </a:r>
            <a:r>
              <a:rPr lang="en-US" sz="2400" u="sng" smtClean="0">
                <a:effectLst/>
                <a:latin typeface="Times New Roman" pitchFamily="18" charset="0"/>
              </a:rPr>
              <a:t>Mediterranean Sea.</a:t>
            </a:r>
          </a:p>
          <a:p>
            <a:pPr marL="571500" lvl="2" indent="-342900" eaLnBrk="1" hangingPunct="1">
              <a:buSzTx/>
              <a:buFont typeface="Wingdings" pitchFamily="2" charset="2"/>
              <a:buAutoNum type="arabicPeriod"/>
              <a:defRPr/>
            </a:pPr>
            <a:r>
              <a:rPr lang="en-US" sz="2400" smtClean="0">
                <a:effectLst/>
                <a:latin typeface="Times New Roman" pitchFamily="18" charset="0"/>
              </a:rPr>
              <a:t>The river cuts a </a:t>
            </a:r>
            <a:r>
              <a:rPr lang="en-US" sz="2400" u="sng" smtClean="0">
                <a:effectLst/>
                <a:latin typeface="Times New Roman" pitchFamily="18" charset="0"/>
              </a:rPr>
              <a:t>narrow</a:t>
            </a:r>
            <a:r>
              <a:rPr lang="en-US" sz="2400" smtClean="0">
                <a:effectLst/>
                <a:latin typeface="Times New Roman" pitchFamily="18" charset="0"/>
              </a:rPr>
              <a:t>, </a:t>
            </a:r>
            <a:r>
              <a:rPr lang="en-US" sz="2400" u="sng" smtClean="0">
                <a:effectLst/>
                <a:latin typeface="Times New Roman" pitchFamily="18" charset="0"/>
              </a:rPr>
              <a:t>green</a:t>
            </a:r>
            <a:r>
              <a:rPr lang="en-US" sz="2400" smtClean="0">
                <a:effectLst/>
                <a:latin typeface="Times New Roman" pitchFamily="18" charset="0"/>
              </a:rPr>
              <a:t> valley through the </a:t>
            </a:r>
            <a:r>
              <a:rPr lang="en-US" sz="2400" u="sng" smtClean="0">
                <a:effectLst/>
                <a:latin typeface="Times New Roman" pitchFamily="18" charset="0"/>
              </a:rPr>
              <a:t>desert</a:t>
            </a:r>
            <a:r>
              <a:rPr lang="en-US" sz="2400" smtClean="0">
                <a:effectLst/>
                <a:latin typeface="Times New Roman" pitchFamily="18" charset="0"/>
              </a:rPr>
              <a:t>.</a:t>
            </a:r>
          </a:p>
          <a:p>
            <a:pPr marL="571500" lvl="2" indent="-342900" eaLnBrk="1" hangingPunct="1">
              <a:buSzTx/>
              <a:buFont typeface="Wingdings" pitchFamily="2" charset="2"/>
              <a:buAutoNum type="arabicPeriod"/>
              <a:defRPr/>
            </a:pPr>
            <a:r>
              <a:rPr lang="en-US" sz="2400" smtClean="0">
                <a:effectLst/>
                <a:latin typeface="Times New Roman" pitchFamily="18" charset="0"/>
              </a:rPr>
              <a:t>Shortly before it reaches the sea, it forms a </a:t>
            </a:r>
            <a:r>
              <a:rPr lang="en-US" sz="2400" u="sng" smtClean="0">
                <a:effectLst/>
                <a:latin typeface="Times New Roman" pitchFamily="18" charset="0"/>
              </a:rPr>
              <a:t>fan-shaped</a:t>
            </a:r>
            <a:r>
              <a:rPr lang="en-US" sz="2400" smtClean="0">
                <a:effectLst/>
                <a:latin typeface="Times New Roman" pitchFamily="18" charset="0"/>
              </a:rPr>
              <a:t> area of fertile land called a </a:t>
            </a:r>
            <a:r>
              <a:rPr lang="en-US" sz="2400" u="sng" smtClean="0">
                <a:effectLst/>
                <a:latin typeface="Times New Roman" pitchFamily="18" charset="0"/>
              </a:rPr>
              <a:t>delta</a:t>
            </a:r>
            <a:r>
              <a:rPr lang="en-US" sz="2400" smtClean="0">
                <a:effectLst/>
                <a:latin typeface="Times New Roman" pitchFamily="18" charset="0"/>
              </a:rPr>
              <a:t>.</a:t>
            </a:r>
            <a:r>
              <a:rPr lang="en-US" sz="2400" smtClean="0">
                <a:latin typeface="Times New Roman" pitchFamily="18" charset="0"/>
              </a:rPr>
              <a:t> </a:t>
            </a:r>
          </a:p>
        </p:txBody>
      </p:sp>
      <p:pic>
        <p:nvPicPr>
          <p:cNvPr id="16388" name="Picture 6" descr="nasa-fayoum-nile-delta-suez-aqaba"/>
          <p:cNvPicPr>
            <a:picLocks noGrp="1" noChangeAspect="1" noChangeArrowheads="1"/>
          </p:cNvPicPr>
          <p:nvPr>
            <p:ph type="body" sz="half" idx="2"/>
          </p:nvPr>
        </p:nvPicPr>
        <p:blipFill>
          <a:blip r:embed="rId2"/>
          <a:srcRect/>
          <a:stretch>
            <a:fillRect/>
          </a:stretch>
        </p:blipFill>
        <p:spPr>
          <a:xfrm>
            <a:off x="4343400" y="1752600"/>
            <a:ext cx="4343400" cy="336867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ppt_w</p:attrName>
                                        </p:attrNameLst>
                                      </p:cBhvr>
                                      <p:tavLst>
                                        <p:tav tm="0">
                                          <p:val>
                                            <p:fltVal val="0"/>
                                          </p:val>
                                        </p:tav>
                                        <p:tav tm="100000">
                                          <p:val>
                                            <p:strVal val="#ppt_w"/>
                                          </p:val>
                                        </p:tav>
                                      </p:tavLst>
                                    </p:anim>
                                    <p:anim calcmode="lin" valueType="num">
                                      <p:cBhvr>
                                        <p:cTn id="8" dur="1000" fill="hold"/>
                                        <p:tgtEl>
                                          <p:spTgt spid="583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8371">
                                            <p:txEl>
                                              <p:pRg st="0" end="0"/>
                                            </p:txEl>
                                          </p:spTgt>
                                        </p:tgtEl>
                                        <p:attrNameLst>
                                          <p:attrName>style.visibility</p:attrName>
                                        </p:attrNameLst>
                                      </p:cBhvr>
                                      <p:to>
                                        <p:strVal val="visible"/>
                                      </p:to>
                                    </p:set>
                                    <p:anim calcmode="lin" valueType="num">
                                      <p:cBhvr additive="base">
                                        <p:cTn id="13" dur="10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8371">
                                            <p:txEl>
                                              <p:pRg st="1" end="1"/>
                                            </p:txEl>
                                          </p:spTgt>
                                        </p:tgtEl>
                                        <p:attrNameLst>
                                          <p:attrName>style.visibility</p:attrName>
                                        </p:attrNameLst>
                                      </p:cBhvr>
                                      <p:to>
                                        <p:strVal val="visible"/>
                                      </p:to>
                                    </p:set>
                                    <p:anim calcmode="lin" valueType="num">
                                      <p:cBhvr additive="base">
                                        <p:cTn id="19" dur="10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8371">
                                            <p:txEl>
                                              <p:pRg st="2" end="2"/>
                                            </p:txEl>
                                          </p:spTgt>
                                        </p:tgtEl>
                                        <p:attrNameLst>
                                          <p:attrName>style.visibility</p:attrName>
                                        </p:attrNameLst>
                                      </p:cBhvr>
                                      <p:to>
                                        <p:strVal val="visible"/>
                                      </p:to>
                                    </p:set>
                                    <p:anim calcmode="lin" valueType="num">
                                      <p:cBhvr additive="base">
                                        <p:cTn id="25" dur="10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E.  Describe, or tell me about, the Nile River.</a:t>
            </a:r>
          </a:p>
        </p:txBody>
      </p:sp>
      <p:sp>
        <p:nvSpPr>
          <p:cNvPr id="61443" name="Rectangle 3"/>
          <p:cNvSpPr>
            <a:spLocks noGrp="1" noChangeArrowheads="1"/>
          </p:cNvSpPr>
          <p:nvPr>
            <p:ph type="body" sz="half" idx="1"/>
          </p:nvPr>
        </p:nvSpPr>
        <p:spPr/>
        <p:txBody>
          <a:bodyPr/>
          <a:lstStyle/>
          <a:p>
            <a:pPr marL="609600" lvl="2" indent="-381000" eaLnBrk="1" hangingPunct="1">
              <a:buSzTx/>
              <a:buFont typeface="Wingdings" pitchFamily="2" charset="2"/>
              <a:buAutoNum type="arabicPeriod" startAt="4"/>
            </a:pPr>
            <a:r>
              <a:rPr lang="en-US" altLang="zh-CN" sz="2400" smtClean="0">
                <a:effectLst/>
                <a:latin typeface="Times New Roman" pitchFamily="18" charset="0"/>
                <a:ea typeface="宋体" charset="-122"/>
              </a:rPr>
              <a:t>Define </a:t>
            </a:r>
            <a:r>
              <a:rPr lang="en-US" altLang="zh-CN" sz="2400" b="1" smtClean="0">
                <a:effectLst/>
                <a:latin typeface="Times New Roman" pitchFamily="18" charset="0"/>
                <a:ea typeface="宋体" charset="-122"/>
              </a:rPr>
              <a:t>delta</a:t>
            </a:r>
            <a:r>
              <a:rPr lang="en-US" altLang="zh-CN" sz="2400" smtClean="0">
                <a:effectLst/>
                <a:latin typeface="Times New Roman" pitchFamily="18" charset="0"/>
                <a:ea typeface="宋体" charset="-122"/>
              </a:rPr>
              <a:t> – </a:t>
            </a:r>
            <a:r>
              <a:rPr lang="en-US" altLang="zh-CN" sz="2400" u="sng" smtClean="0">
                <a:effectLst/>
                <a:latin typeface="Times New Roman" pitchFamily="18" charset="0"/>
                <a:ea typeface="宋体" charset="-122"/>
              </a:rPr>
              <a:t>fan-shaped area of fertile land</a:t>
            </a:r>
          </a:p>
          <a:p>
            <a:pPr marL="609600" lvl="2" indent="-381000" eaLnBrk="1" hangingPunct="1">
              <a:buSzTx/>
              <a:buFont typeface="Wingdings" pitchFamily="2" charset="2"/>
              <a:buAutoNum type="arabicPeriod" startAt="4"/>
            </a:pPr>
            <a:r>
              <a:rPr lang="en-US" altLang="zh-CN" sz="2400" smtClean="0">
                <a:effectLst/>
                <a:latin typeface="Times New Roman" pitchFamily="18" charset="0"/>
                <a:ea typeface="宋体" charset="-122"/>
              </a:rPr>
              <a:t>Most ancient Egyptians lived in the </a:t>
            </a:r>
            <a:r>
              <a:rPr lang="en-US" altLang="zh-CN" sz="2400" u="sng" smtClean="0">
                <a:effectLst/>
                <a:latin typeface="Times New Roman" pitchFamily="18" charset="0"/>
                <a:ea typeface="宋体" charset="-122"/>
              </a:rPr>
              <a:t>delta</a:t>
            </a:r>
            <a:r>
              <a:rPr lang="en-US" altLang="zh-CN" sz="2400" smtClean="0">
                <a:effectLst/>
                <a:latin typeface="Times New Roman" pitchFamily="18" charset="0"/>
                <a:ea typeface="宋体" charset="-122"/>
              </a:rPr>
              <a:t>.</a:t>
            </a:r>
          </a:p>
          <a:p>
            <a:pPr marL="609600" lvl="2" indent="-381000" eaLnBrk="1" hangingPunct="1">
              <a:buSzTx/>
              <a:buFont typeface="Wingdings" pitchFamily="2" charset="2"/>
              <a:buAutoNum type="arabicPeriod" startAt="4"/>
            </a:pPr>
            <a:r>
              <a:rPr lang="en-US" altLang="zh-CN" sz="2400" smtClean="0">
                <a:effectLst/>
                <a:latin typeface="Times New Roman" pitchFamily="18" charset="0"/>
                <a:ea typeface="宋体" charset="-122"/>
              </a:rPr>
              <a:t>For a long time, they were </a:t>
            </a:r>
            <a:r>
              <a:rPr lang="en-US" altLang="zh-CN" sz="2400" u="sng" smtClean="0">
                <a:effectLst/>
                <a:latin typeface="Times New Roman" pitchFamily="18" charset="0"/>
                <a:ea typeface="宋体" charset="-122"/>
              </a:rPr>
              <a:t>protected</a:t>
            </a:r>
            <a:r>
              <a:rPr lang="en-US" altLang="zh-CN" sz="2400" smtClean="0">
                <a:effectLst/>
                <a:latin typeface="Times New Roman" pitchFamily="18" charset="0"/>
                <a:ea typeface="宋体" charset="-122"/>
              </a:rPr>
              <a:t> from foreign invasion by the </a:t>
            </a:r>
            <a:r>
              <a:rPr lang="en-US" altLang="zh-CN" sz="2400" u="sng" smtClean="0">
                <a:effectLst/>
                <a:latin typeface="Times New Roman" pitchFamily="18" charset="0"/>
                <a:ea typeface="宋体" charset="-122"/>
              </a:rPr>
              <a:t>desert</a:t>
            </a:r>
            <a:r>
              <a:rPr lang="en-US" altLang="zh-CN" sz="2400" smtClean="0">
                <a:effectLst/>
                <a:latin typeface="Times New Roman" pitchFamily="18" charset="0"/>
                <a:ea typeface="宋体" charset="-122"/>
              </a:rPr>
              <a:t>, the </a:t>
            </a:r>
            <a:r>
              <a:rPr lang="en-US" altLang="zh-CN" sz="2400" u="sng" smtClean="0">
                <a:effectLst/>
                <a:latin typeface="Times New Roman" pitchFamily="18" charset="0"/>
                <a:ea typeface="宋体" charset="-122"/>
              </a:rPr>
              <a:t>sea</a:t>
            </a:r>
            <a:r>
              <a:rPr lang="en-US" altLang="zh-CN" sz="2400" smtClean="0">
                <a:effectLst/>
                <a:latin typeface="Times New Roman" pitchFamily="18" charset="0"/>
                <a:ea typeface="宋体" charset="-122"/>
              </a:rPr>
              <a:t>, and waterfalls called </a:t>
            </a:r>
            <a:r>
              <a:rPr lang="en-US" altLang="zh-CN" sz="2400" u="sng" smtClean="0">
                <a:effectLst/>
                <a:latin typeface="Times New Roman" pitchFamily="18" charset="0"/>
                <a:ea typeface="宋体" charset="-122"/>
              </a:rPr>
              <a:t>cataracts</a:t>
            </a:r>
            <a:r>
              <a:rPr lang="en-US" altLang="zh-CN" sz="2400" smtClean="0">
                <a:effectLst/>
                <a:latin typeface="Times New Roman" pitchFamily="18" charset="0"/>
                <a:ea typeface="宋体" charset="-122"/>
              </a:rPr>
              <a:t>.</a:t>
            </a:r>
          </a:p>
          <a:p>
            <a:pPr marL="609600" lvl="2" indent="-381000" eaLnBrk="1" hangingPunct="1">
              <a:buSzTx/>
              <a:buFont typeface="Wingdings" pitchFamily="2" charset="2"/>
              <a:buAutoNum type="arabicPeriod" startAt="4"/>
            </a:pPr>
            <a:r>
              <a:rPr lang="en-US" altLang="zh-CN" sz="2400" smtClean="0">
                <a:effectLst/>
                <a:latin typeface="Times New Roman" pitchFamily="18" charset="0"/>
                <a:ea typeface="宋体" charset="-122"/>
              </a:rPr>
              <a:t>Define </a:t>
            </a:r>
            <a:r>
              <a:rPr lang="en-US" altLang="zh-CN" sz="2400" b="1" smtClean="0">
                <a:effectLst/>
                <a:latin typeface="Times New Roman" pitchFamily="18" charset="0"/>
                <a:ea typeface="宋体" charset="-122"/>
              </a:rPr>
              <a:t>cataracts</a:t>
            </a:r>
            <a:r>
              <a:rPr lang="en-US" altLang="zh-CN" sz="2400" smtClean="0">
                <a:effectLst/>
                <a:latin typeface="Times New Roman" pitchFamily="18" charset="0"/>
                <a:ea typeface="宋体" charset="-122"/>
              </a:rPr>
              <a:t> - </a:t>
            </a:r>
            <a:r>
              <a:rPr lang="en-US" altLang="zh-CN" sz="2400" u="sng" smtClean="0">
                <a:effectLst/>
                <a:latin typeface="Times New Roman" pitchFamily="18" charset="0"/>
                <a:ea typeface="宋体" charset="-122"/>
              </a:rPr>
              <a:t>waterfalls</a:t>
            </a:r>
          </a:p>
        </p:txBody>
      </p:sp>
      <p:pic>
        <p:nvPicPr>
          <p:cNvPr id="17412" name="Picture 5" descr="nasa-fayoum-nile-delta-suez-aqaba"/>
          <p:cNvPicPr>
            <a:picLocks noGrp="1" noChangeAspect="1" noChangeArrowheads="1"/>
          </p:cNvPicPr>
          <p:nvPr>
            <p:ph type="body" sz="half" idx="2"/>
          </p:nvPr>
        </p:nvPicPr>
        <p:blipFill>
          <a:blip r:embed="rId2"/>
          <a:srcRect/>
          <a:stretch>
            <a:fillRect/>
          </a:stretch>
        </p:blipFill>
        <p:spPr>
          <a:xfrm>
            <a:off x="4572000" y="1676400"/>
            <a:ext cx="4038600" cy="3132138"/>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10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10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61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10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10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614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E.  Describe, or tell me about, the Nile River.</a:t>
            </a:r>
          </a:p>
        </p:txBody>
      </p:sp>
      <p:pic>
        <p:nvPicPr>
          <p:cNvPr id="146438" name="Picture 6" descr="bugalifall1"/>
          <p:cNvPicPr>
            <a:picLocks noChangeAspect="1" noChangeArrowheads="1"/>
          </p:cNvPicPr>
          <p:nvPr/>
        </p:nvPicPr>
        <p:blipFill>
          <a:blip r:embed="rId2"/>
          <a:srcRect/>
          <a:stretch>
            <a:fillRect/>
          </a:stretch>
        </p:blipFill>
        <p:spPr bwMode="auto">
          <a:xfrm>
            <a:off x="1600200" y="1752600"/>
            <a:ext cx="6019800" cy="4105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46438"/>
                                        </p:tgtEl>
                                        <p:attrNameLst>
                                          <p:attrName>style.visibility</p:attrName>
                                        </p:attrNameLst>
                                      </p:cBhvr>
                                      <p:to>
                                        <p:strVal val="visible"/>
                                      </p:to>
                                    </p:set>
                                    <p:animEffect transition="in" filter="dissolve">
                                      <p:cBhvr>
                                        <p:cTn id="7" dur="500"/>
                                        <p:tgtEl>
                                          <p:spTgt spid="146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marL="838200" indent="-838200" eaLnBrk="1" hangingPunct="1">
              <a:defRPr/>
            </a:pPr>
            <a:r>
              <a:rPr lang="en-US" sz="4000" smtClean="0"/>
              <a:t> </a:t>
            </a:r>
            <a:r>
              <a:rPr lang="en-US" sz="4000" smtClean="0">
                <a:solidFill>
                  <a:srgbClr val="663300"/>
                </a:solidFill>
                <a:effectLst/>
                <a:latin typeface="Times New Roman" pitchFamily="18" charset="0"/>
              </a:rPr>
              <a:t>F.  </a:t>
            </a:r>
            <a:r>
              <a:rPr lang="en-US" sz="3600" smtClean="0">
                <a:solidFill>
                  <a:srgbClr val="663300"/>
                </a:solidFill>
                <a:effectLst/>
                <a:latin typeface="Times New Roman" pitchFamily="18" charset="0"/>
              </a:rPr>
              <a:t>What advantage did the Egyptians have over other river valley civilizations?</a:t>
            </a:r>
          </a:p>
        </p:txBody>
      </p:sp>
      <p:sp>
        <p:nvSpPr>
          <p:cNvPr id="64515" name="Rectangle 3"/>
          <p:cNvSpPr>
            <a:spLocks noGrp="1" noChangeArrowheads="1"/>
          </p:cNvSpPr>
          <p:nvPr>
            <p:ph type="body" idx="1"/>
          </p:nvPr>
        </p:nvSpPr>
        <p:spPr>
          <a:xfrm>
            <a:off x="457200" y="2133600"/>
            <a:ext cx="8229600" cy="3997325"/>
          </a:xfrm>
        </p:spPr>
        <p:txBody>
          <a:bodyPr/>
          <a:lstStyle/>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Every July the Nile would flood.</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When the flood waters went down, it left behind rich soil to grow crops.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1000" fill="hold"/>
                                        <p:tgtEl>
                                          <p:spTgt spid="64514"/>
                                        </p:tgtEl>
                                        <p:attrNameLst>
                                          <p:attrName>ppt_w</p:attrName>
                                        </p:attrNameLst>
                                      </p:cBhvr>
                                      <p:tavLst>
                                        <p:tav tm="0">
                                          <p:val>
                                            <p:fltVal val="0"/>
                                          </p:val>
                                        </p:tav>
                                        <p:tav tm="100000">
                                          <p:val>
                                            <p:strVal val="#ppt_w"/>
                                          </p:val>
                                        </p:tav>
                                      </p:tavLst>
                                    </p:anim>
                                    <p:anim calcmode="lin" valueType="num">
                                      <p:cBhvr>
                                        <p:cTn id="8" dur="1000" fill="hold"/>
                                        <p:tgtEl>
                                          <p:spTgt spid="645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4515">
                                            <p:txEl>
                                              <p:pRg st="0" end="0"/>
                                            </p:txEl>
                                          </p:spTgt>
                                        </p:tgtEl>
                                        <p:attrNameLst>
                                          <p:attrName>style.visibility</p:attrName>
                                        </p:attrNameLst>
                                      </p:cBhvr>
                                      <p:to>
                                        <p:strVal val="visible"/>
                                      </p:to>
                                    </p:set>
                                    <p:anim calcmode="lin" valueType="num">
                                      <p:cBhvr additive="base">
                                        <p:cTn id="13" dur="10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4515">
                                            <p:txEl>
                                              <p:pRg st="1" end="1"/>
                                            </p:txEl>
                                          </p:spTgt>
                                        </p:tgtEl>
                                        <p:attrNameLst>
                                          <p:attrName>style.visibility</p:attrName>
                                        </p:attrNameLst>
                                      </p:cBhvr>
                                      <p:to>
                                        <p:strVal val="visible"/>
                                      </p:to>
                                    </p:set>
                                    <p:anim calcmode="lin" valueType="num">
                                      <p:cBhvr additive="base">
                                        <p:cTn id="19" dur="10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G.  How did the Egyptians water their crops during the dry season?</a:t>
            </a:r>
            <a:r>
              <a:rPr lang="en-US" sz="4000" smtClean="0"/>
              <a:t> </a:t>
            </a:r>
          </a:p>
        </p:txBody>
      </p:sp>
      <p:sp>
        <p:nvSpPr>
          <p:cNvPr id="65539"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The Egyptians dug out bowl-shaped holes called basins.  They used a machine called a shadoof to lift water from the Nile to the basins.</a:t>
            </a:r>
          </a:p>
        </p:txBody>
      </p:sp>
      <p:pic>
        <p:nvPicPr>
          <p:cNvPr id="65543" name="Picture 7" descr="ipui"/>
          <p:cNvPicPr>
            <a:picLocks noChangeAspect="1" noChangeArrowheads="1"/>
          </p:cNvPicPr>
          <p:nvPr/>
        </p:nvPicPr>
        <p:blipFill>
          <a:blip r:embed="rId2"/>
          <a:srcRect/>
          <a:stretch>
            <a:fillRect/>
          </a:stretch>
        </p:blipFill>
        <p:spPr bwMode="auto">
          <a:xfrm>
            <a:off x="609600" y="3886200"/>
            <a:ext cx="3676650" cy="2286000"/>
          </a:xfrm>
          <a:prstGeom prst="rect">
            <a:avLst/>
          </a:prstGeom>
          <a:noFill/>
          <a:ln w="9525">
            <a:noFill/>
            <a:miter lim="800000"/>
            <a:headEnd/>
            <a:tailEnd/>
          </a:ln>
        </p:spPr>
      </p:pic>
      <p:pic>
        <p:nvPicPr>
          <p:cNvPr id="65545" name="Picture 9" descr="shaduf1"/>
          <p:cNvPicPr>
            <a:picLocks noChangeAspect="1" noChangeArrowheads="1"/>
          </p:cNvPicPr>
          <p:nvPr/>
        </p:nvPicPr>
        <p:blipFill>
          <a:blip r:embed="rId3"/>
          <a:srcRect/>
          <a:stretch>
            <a:fillRect/>
          </a:stretch>
        </p:blipFill>
        <p:spPr bwMode="auto">
          <a:xfrm>
            <a:off x="4724400" y="3657600"/>
            <a:ext cx="396240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1000" fill="hold"/>
                                        <p:tgtEl>
                                          <p:spTgt spid="65538"/>
                                        </p:tgtEl>
                                        <p:attrNameLst>
                                          <p:attrName>ppt_x</p:attrName>
                                        </p:attrNameLst>
                                      </p:cBhvr>
                                      <p:tavLst>
                                        <p:tav tm="0">
                                          <p:val>
                                            <p:strVal val="#ppt_x"/>
                                          </p:val>
                                        </p:tav>
                                        <p:tav tm="100000">
                                          <p:val>
                                            <p:strVal val="#ppt_x"/>
                                          </p:val>
                                        </p:tav>
                                      </p:tavLst>
                                    </p:anim>
                                    <p:anim calcmode="lin" valueType="num">
                                      <p:cBhvr additive="base">
                                        <p:cTn id="8" dur="1000" fill="hold"/>
                                        <p:tgtEl>
                                          <p:spTgt spid="655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Effect transition="in" filter="wipe(left)">
                                      <p:cBhvr>
                                        <p:cTn id="13" dur="1000"/>
                                        <p:tgtEl>
                                          <p:spTgt spid="6553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65543"/>
                                        </p:tgtEl>
                                        <p:attrNameLst>
                                          <p:attrName>style.visibility</p:attrName>
                                        </p:attrNameLst>
                                      </p:cBhvr>
                                      <p:to>
                                        <p:strVal val="visible"/>
                                      </p:to>
                                    </p:set>
                                    <p:animEffect transition="in" filter="wedge">
                                      <p:cBhvr>
                                        <p:cTn id="18" dur="2000"/>
                                        <p:tgtEl>
                                          <p:spTgt spid="65543"/>
                                        </p:tgtEl>
                                      </p:cBhvr>
                                    </p:animEffect>
                                  </p:childTnLst>
                                </p:cTn>
                              </p:par>
                              <p:par>
                                <p:cTn id="19" presetID="20" presetClass="entr" presetSubtype="0" fill="hold" nodeType="withEffect">
                                  <p:stCondLst>
                                    <p:cond delay="0"/>
                                  </p:stCondLst>
                                  <p:childTnLst>
                                    <p:set>
                                      <p:cBhvr>
                                        <p:cTn id="20" dur="1" fill="hold">
                                          <p:stCondLst>
                                            <p:cond delay="0"/>
                                          </p:stCondLst>
                                        </p:cTn>
                                        <p:tgtEl>
                                          <p:spTgt spid="65545"/>
                                        </p:tgtEl>
                                        <p:attrNameLst>
                                          <p:attrName>style.visibility</p:attrName>
                                        </p:attrNameLst>
                                      </p:cBhvr>
                                      <p:to>
                                        <p:strVal val="visible"/>
                                      </p:to>
                                    </p:set>
                                    <p:animEffect transition="in" filter="wedge">
                                      <p:cBhvr>
                                        <p:cTn id="21" dur="2000"/>
                                        <p:tgtEl>
                                          <p:spTgt spid="65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zh-CN" smtClean="0">
                <a:solidFill>
                  <a:srgbClr val="663300"/>
                </a:solidFill>
                <a:effectLst/>
                <a:latin typeface="Times New Roman" pitchFamily="18" charset="0"/>
                <a:ea typeface="宋体" charset="-122"/>
              </a:rPr>
              <a:t>H.  Define </a:t>
            </a:r>
            <a:r>
              <a:rPr lang="en-US" altLang="zh-CN" b="1" u="sng" smtClean="0">
                <a:solidFill>
                  <a:srgbClr val="663300"/>
                </a:solidFill>
                <a:effectLst/>
                <a:latin typeface="Times New Roman" pitchFamily="18" charset="0"/>
                <a:ea typeface="宋体" charset="-122"/>
              </a:rPr>
              <a:t>shadoof</a:t>
            </a:r>
            <a:r>
              <a:rPr lang="en-US" altLang="zh-CN" smtClean="0">
                <a:solidFill>
                  <a:srgbClr val="663300"/>
                </a:solidFill>
                <a:effectLst/>
                <a:latin typeface="Times New Roman" pitchFamily="18" charset="0"/>
                <a:ea typeface="宋体" charset="-122"/>
              </a:rPr>
              <a:t> –</a:t>
            </a:r>
            <a:r>
              <a:rPr lang="en-US" altLang="zh-CN" smtClean="0">
                <a:ea typeface="宋体" charset="-122"/>
              </a:rPr>
              <a:t> </a:t>
            </a:r>
          </a:p>
        </p:txBody>
      </p:sp>
      <p:sp>
        <p:nvSpPr>
          <p:cNvPr id="69635" name="Rectangle 3"/>
          <p:cNvSpPr>
            <a:spLocks noGrp="1" noChangeArrowheads="1"/>
          </p:cNvSpPr>
          <p:nvPr>
            <p:ph type="body" sz="half" idx="1"/>
          </p:nvPr>
        </p:nvSpPr>
        <p:spPr/>
        <p:txBody>
          <a:bodyPr/>
          <a:lstStyle/>
          <a:p>
            <a:pPr algn="ctr" eaLnBrk="1" hangingPunct="1">
              <a:buFont typeface="Wingdings" pitchFamily="2" charset="2"/>
              <a:buNone/>
              <a:defRPr/>
            </a:pPr>
            <a:r>
              <a:rPr lang="en-US" u="sng" smtClean="0">
                <a:solidFill>
                  <a:srgbClr val="663300"/>
                </a:solidFill>
                <a:effectLst/>
                <a:latin typeface="Times New Roman" pitchFamily="18" charset="0"/>
              </a:rPr>
              <a:t>a machine used to raise water</a:t>
            </a:r>
            <a:r>
              <a:rPr lang="en-US" smtClean="0"/>
              <a:t> </a:t>
            </a:r>
          </a:p>
        </p:txBody>
      </p:sp>
      <p:pic>
        <p:nvPicPr>
          <p:cNvPr id="69638" name="Picture 6" descr="shadoof"/>
          <p:cNvPicPr>
            <a:picLocks noChangeAspect="1" noChangeArrowheads="1"/>
          </p:cNvPicPr>
          <p:nvPr/>
        </p:nvPicPr>
        <p:blipFill>
          <a:blip r:embed="rId2"/>
          <a:srcRect/>
          <a:stretch>
            <a:fillRect/>
          </a:stretch>
        </p:blipFill>
        <p:spPr bwMode="auto">
          <a:xfrm>
            <a:off x="4800600" y="1981200"/>
            <a:ext cx="3548063"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1000" fill="hold"/>
                                        <p:tgtEl>
                                          <p:spTgt spid="69634"/>
                                        </p:tgtEl>
                                        <p:attrNameLst>
                                          <p:attrName>ppt_w</p:attrName>
                                        </p:attrNameLst>
                                      </p:cBhvr>
                                      <p:tavLst>
                                        <p:tav tm="0">
                                          <p:val>
                                            <p:fltVal val="0"/>
                                          </p:val>
                                        </p:tav>
                                        <p:tav tm="100000">
                                          <p:val>
                                            <p:strVal val="#ppt_w"/>
                                          </p:val>
                                        </p:tav>
                                      </p:tavLst>
                                    </p:anim>
                                    <p:anim calcmode="lin" valueType="num">
                                      <p:cBhvr>
                                        <p:cTn id="8" dur="1000" fill="hold"/>
                                        <p:tgtEl>
                                          <p:spTgt spid="696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9635">
                                            <p:txEl>
                                              <p:pRg st="0" end="0"/>
                                            </p:txEl>
                                          </p:spTgt>
                                        </p:tgtEl>
                                        <p:attrNameLst>
                                          <p:attrName>style.visibility</p:attrName>
                                        </p:attrNameLst>
                                      </p:cBhvr>
                                      <p:to>
                                        <p:strVal val="visible"/>
                                      </p:to>
                                    </p:set>
                                    <p:anim calcmode="lin" valueType="num">
                                      <p:cBhvr>
                                        <p:cTn id="13" dur="10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9635">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69638"/>
                                        </p:tgtEl>
                                        <p:attrNameLst>
                                          <p:attrName>style.visibility</p:attrName>
                                        </p:attrNameLst>
                                      </p:cBhvr>
                                      <p:to>
                                        <p:strVal val="visible"/>
                                      </p:to>
                                    </p:set>
                                    <p:anim calcmode="lin" valueType="num">
                                      <p:cBhvr>
                                        <p:cTn id="17" dur="1000" fill="hold"/>
                                        <p:tgtEl>
                                          <p:spTgt spid="69638"/>
                                        </p:tgtEl>
                                        <p:attrNameLst>
                                          <p:attrName>ppt_w</p:attrName>
                                        </p:attrNameLst>
                                      </p:cBhvr>
                                      <p:tavLst>
                                        <p:tav tm="0">
                                          <p:val>
                                            <p:fltVal val="0"/>
                                          </p:val>
                                        </p:tav>
                                        <p:tav tm="100000">
                                          <p:val>
                                            <p:strVal val="#ppt_w"/>
                                          </p:val>
                                        </p:tav>
                                      </p:tavLst>
                                    </p:anim>
                                    <p:anim calcmode="lin" valueType="num">
                                      <p:cBhvr>
                                        <p:cTn id="18" dur="1000" fill="hold"/>
                                        <p:tgtEl>
                                          <p:spTgt spid="696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zh-CN" sz="4000" b="1" dirty="0" smtClean="0">
                <a:solidFill>
                  <a:srgbClr val="663300"/>
                </a:solidFill>
                <a:effectLst/>
                <a:latin typeface="Times New Roman" pitchFamily="18" charset="0"/>
                <a:ea typeface="宋体" charset="-122"/>
              </a:rPr>
              <a:t>The </a:t>
            </a:r>
            <a:r>
              <a:rPr lang="en-US" altLang="zh-CN" sz="4000" b="1" dirty="0" smtClean="0">
                <a:solidFill>
                  <a:srgbClr val="663300"/>
                </a:solidFill>
                <a:effectLst/>
                <a:latin typeface="Times New Roman" pitchFamily="18" charset="0"/>
                <a:ea typeface="宋体" charset="-122"/>
              </a:rPr>
              <a:t>Old Kingdom </a:t>
            </a:r>
            <a:br>
              <a:rPr lang="en-US" altLang="zh-CN" sz="4000" b="1" dirty="0" smtClean="0">
                <a:solidFill>
                  <a:srgbClr val="663300"/>
                </a:solidFill>
                <a:effectLst/>
                <a:latin typeface="Times New Roman" pitchFamily="18" charset="0"/>
                <a:ea typeface="宋体" charset="-122"/>
              </a:rPr>
            </a:br>
            <a:endParaRPr lang="en-US" altLang="zh-CN" sz="4000" b="1" dirty="0" smtClean="0">
              <a:solidFill>
                <a:srgbClr val="663300"/>
              </a:solidFill>
              <a:effectLst/>
              <a:latin typeface="Times New Roman" pitchFamily="18" charset="0"/>
              <a:ea typeface="宋体" charset="-122"/>
            </a:endParaRPr>
          </a:p>
        </p:txBody>
      </p:sp>
      <p:pic>
        <p:nvPicPr>
          <p:cNvPr id="27651" name="Picture 5" descr="egypt"/>
          <p:cNvPicPr>
            <a:picLocks noChangeAspect="1" noChangeArrowheads="1"/>
          </p:cNvPicPr>
          <p:nvPr/>
        </p:nvPicPr>
        <p:blipFill>
          <a:blip r:embed="rId2"/>
          <a:srcRect/>
          <a:stretch>
            <a:fillRect/>
          </a:stretch>
        </p:blipFill>
        <p:spPr bwMode="auto">
          <a:xfrm>
            <a:off x="457200" y="1676400"/>
            <a:ext cx="3810000" cy="2571750"/>
          </a:xfrm>
          <a:prstGeom prst="rect">
            <a:avLst/>
          </a:prstGeom>
          <a:noFill/>
          <a:ln w="9525">
            <a:noFill/>
            <a:miter lim="800000"/>
            <a:headEnd/>
            <a:tailEnd/>
          </a:ln>
        </p:spPr>
      </p:pic>
      <p:pic>
        <p:nvPicPr>
          <p:cNvPr id="27652" name="Picture 7" descr="6a00d8341c562c53ef0148c8530d97970c-800wi"/>
          <p:cNvPicPr>
            <a:picLocks noChangeAspect="1" noChangeArrowheads="1"/>
          </p:cNvPicPr>
          <p:nvPr/>
        </p:nvPicPr>
        <p:blipFill>
          <a:blip r:embed="rId3"/>
          <a:srcRect/>
          <a:stretch>
            <a:fillRect/>
          </a:stretch>
        </p:blipFill>
        <p:spPr bwMode="auto">
          <a:xfrm>
            <a:off x="4876800" y="388620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marL="838200" indent="-838200" eaLnBrk="1" hangingPunct="1">
              <a:defRPr/>
            </a:pPr>
            <a:r>
              <a:rPr lang="en-US" smtClean="0">
                <a:solidFill>
                  <a:srgbClr val="663300"/>
                </a:solidFill>
                <a:effectLst/>
                <a:latin typeface="Times New Roman" pitchFamily="18" charset="0"/>
              </a:rPr>
              <a:t>I.  What was Egypt like at first?</a:t>
            </a:r>
            <a:r>
              <a:rPr lang="en-US" smtClean="0"/>
              <a:t> </a:t>
            </a:r>
          </a:p>
        </p:txBody>
      </p:sp>
      <p:sp>
        <p:nvSpPr>
          <p:cNvPr id="73731" name="Rectangle 3"/>
          <p:cNvSpPr>
            <a:spLocks noGrp="1" noChangeArrowheads="1"/>
          </p:cNvSpPr>
          <p:nvPr>
            <p:ph type="body" idx="1"/>
          </p:nvPr>
        </p:nvSpPr>
        <p:spPr/>
        <p:txBody>
          <a:bodyPr/>
          <a:lstStyle/>
          <a:p>
            <a:pPr marL="990600" lvl="1" indent="-533400" eaLnBrk="1" hangingPunct="1">
              <a:buFontTx/>
              <a:buAutoNum type="arabicPeriod"/>
            </a:pPr>
            <a:r>
              <a:rPr lang="en-US" altLang="zh-CN" smtClean="0">
                <a:solidFill>
                  <a:srgbClr val="663300"/>
                </a:solidFill>
                <a:effectLst/>
                <a:latin typeface="Times New Roman" pitchFamily="18" charset="0"/>
                <a:ea typeface="宋体" charset="-122"/>
              </a:rPr>
              <a:t>At first, Egypt was made up of </a:t>
            </a:r>
            <a:r>
              <a:rPr lang="en-US" altLang="zh-CN" u="sng" smtClean="0">
                <a:solidFill>
                  <a:srgbClr val="663300"/>
                </a:solidFill>
                <a:effectLst/>
                <a:latin typeface="Times New Roman" pitchFamily="18" charset="0"/>
                <a:ea typeface="宋体" charset="-122"/>
              </a:rPr>
              <a:t>two</a:t>
            </a:r>
            <a:r>
              <a:rPr lang="en-US" altLang="zh-CN" smtClean="0">
                <a:solidFill>
                  <a:srgbClr val="663300"/>
                </a:solidFill>
                <a:effectLst/>
                <a:latin typeface="Times New Roman" pitchFamily="18" charset="0"/>
                <a:ea typeface="宋体" charset="-122"/>
              </a:rPr>
              <a:t> kingdoms.</a:t>
            </a:r>
          </a:p>
          <a:p>
            <a:pPr marL="990600" lvl="1" indent="-533400" eaLnBrk="1" hangingPunct="1">
              <a:buFontTx/>
              <a:buAutoNum type="arabicPeriod"/>
            </a:pPr>
            <a:r>
              <a:rPr lang="en-US" altLang="zh-CN" smtClean="0">
                <a:solidFill>
                  <a:srgbClr val="663300"/>
                </a:solidFill>
                <a:effectLst/>
                <a:latin typeface="Times New Roman" pitchFamily="18" charset="0"/>
                <a:ea typeface="宋体" charset="-122"/>
              </a:rPr>
              <a:t>One was </a:t>
            </a:r>
            <a:r>
              <a:rPr lang="en-US" altLang="zh-CN" u="sng" smtClean="0">
                <a:solidFill>
                  <a:srgbClr val="663300"/>
                </a:solidFill>
                <a:effectLst/>
                <a:latin typeface="Times New Roman" pitchFamily="18" charset="0"/>
                <a:ea typeface="宋体" charset="-122"/>
              </a:rPr>
              <a:t>Upper Egypt</a:t>
            </a:r>
            <a:r>
              <a:rPr lang="en-US" altLang="zh-CN" smtClean="0">
                <a:solidFill>
                  <a:srgbClr val="663300"/>
                </a:solidFill>
                <a:effectLst/>
                <a:latin typeface="Times New Roman" pitchFamily="18" charset="0"/>
                <a:ea typeface="宋体" charset="-122"/>
              </a:rPr>
              <a:t>, which lay in the </a:t>
            </a:r>
            <a:r>
              <a:rPr lang="en-US" altLang="zh-CN" u="sng" smtClean="0">
                <a:solidFill>
                  <a:srgbClr val="663300"/>
                </a:solidFill>
                <a:effectLst/>
                <a:latin typeface="Times New Roman" pitchFamily="18" charset="0"/>
                <a:ea typeface="宋体" charset="-122"/>
              </a:rPr>
              <a:t>southern</a:t>
            </a:r>
            <a:r>
              <a:rPr lang="en-US" altLang="zh-CN" smtClean="0">
                <a:solidFill>
                  <a:srgbClr val="663300"/>
                </a:solidFill>
                <a:effectLst/>
                <a:latin typeface="Times New Roman" pitchFamily="18" charset="0"/>
                <a:ea typeface="宋体" charset="-122"/>
              </a:rPr>
              <a:t> part of the Nile River valley.</a:t>
            </a:r>
          </a:p>
          <a:p>
            <a:pPr marL="990600" lvl="1" indent="-533400" eaLnBrk="1" hangingPunct="1">
              <a:buFontTx/>
              <a:buAutoNum type="arabicPeriod"/>
            </a:pPr>
            <a:r>
              <a:rPr lang="en-US" altLang="zh-CN" smtClean="0">
                <a:solidFill>
                  <a:srgbClr val="663300"/>
                </a:solidFill>
                <a:effectLst/>
                <a:latin typeface="Times New Roman" pitchFamily="18" charset="0"/>
                <a:ea typeface="宋体" charset="-122"/>
              </a:rPr>
              <a:t>The other was </a:t>
            </a:r>
            <a:r>
              <a:rPr lang="en-US" altLang="zh-CN" u="sng" smtClean="0">
                <a:solidFill>
                  <a:srgbClr val="663300"/>
                </a:solidFill>
                <a:effectLst/>
                <a:latin typeface="Times New Roman" pitchFamily="18" charset="0"/>
                <a:ea typeface="宋体" charset="-122"/>
              </a:rPr>
              <a:t>Lower Egypt</a:t>
            </a:r>
            <a:r>
              <a:rPr lang="en-US" altLang="zh-CN" smtClean="0">
                <a:solidFill>
                  <a:srgbClr val="663300"/>
                </a:solidFill>
                <a:effectLst/>
                <a:latin typeface="Times New Roman" pitchFamily="18" charset="0"/>
                <a:ea typeface="宋体" charset="-122"/>
              </a:rPr>
              <a:t>, which lay in the </a:t>
            </a:r>
            <a:r>
              <a:rPr lang="en-US" altLang="zh-CN" u="sng" smtClean="0">
                <a:solidFill>
                  <a:srgbClr val="663300"/>
                </a:solidFill>
                <a:effectLst/>
                <a:latin typeface="Times New Roman" pitchFamily="18" charset="0"/>
                <a:ea typeface="宋体" charset="-122"/>
              </a:rPr>
              <a:t>north delta</a:t>
            </a:r>
            <a:r>
              <a:rPr lang="en-US" altLang="zh-CN" smtClean="0">
                <a:solidFill>
                  <a:srgbClr val="663300"/>
                </a:solidFill>
                <a:effectLst/>
                <a:latin typeface="Times New Roman" pitchFamily="18" charset="0"/>
                <a:ea typeface="宋体" charset="-122"/>
              </a:rPr>
              <a:t>.</a:t>
            </a:r>
            <a:endParaRPr lang="en-US" altLang="zh-CN" u="sng" smtClean="0">
              <a:solidFill>
                <a:srgbClr val="663300"/>
              </a:solidFill>
              <a:effectLst/>
              <a:latin typeface="Times New Roman" pitchFamily="18"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1000" fill="hold"/>
                                        <p:tgtEl>
                                          <p:spTgt spid="73730"/>
                                        </p:tgtEl>
                                        <p:attrNameLst>
                                          <p:attrName>ppt_w</p:attrName>
                                        </p:attrNameLst>
                                      </p:cBhvr>
                                      <p:tavLst>
                                        <p:tav tm="0">
                                          <p:val>
                                            <p:fltVal val="0"/>
                                          </p:val>
                                        </p:tav>
                                        <p:tav tm="100000">
                                          <p:val>
                                            <p:strVal val="#ppt_w"/>
                                          </p:val>
                                        </p:tav>
                                      </p:tavLst>
                                    </p:anim>
                                    <p:anim calcmode="lin" valueType="num">
                                      <p:cBhvr>
                                        <p:cTn id="8" dur="1000" fill="hold"/>
                                        <p:tgtEl>
                                          <p:spTgt spid="737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1">
                                            <p:txEl>
                                              <p:pRg st="0" end="0"/>
                                            </p:txEl>
                                          </p:spTgt>
                                        </p:tgtEl>
                                        <p:attrNameLst>
                                          <p:attrName>style.visibility</p:attrName>
                                        </p:attrNameLst>
                                      </p:cBhvr>
                                      <p:to>
                                        <p:strVal val="visible"/>
                                      </p:to>
                                    </p:set>
                                    <p:anim calcmode="lin" valueType="num">
                                      <p:cBhvr additive="base">
                                        <p:cTn id="13" dur="10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3731">
                                            <p:txEl>
                                              <p:pRg st="1" end="1"/>
                                            </p:txEl>
                                          </p:spTgt>
                                        </p:tgtEl>
                                        <p:attrNameLst>
                                          <p:attrName>style.visibility</p:attrName>
                                        </p:attrNameLst>
                                      </p:cBhvr>
                                      <p:to>
                                        <p:strVal val="visible"/>
                                      </p:to>
                                    </p:set>
                                    <p:anim calcmode="lin" valueType="num">
                                      <p:cBhvr additive="base">
                                        <p:cTn id="19" dur="10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3731">
                                            <p:txEl>
                                              <p:pRg st="2" end="2"/>
                                            </p:txEl>
                                          </p:spTgt>
                                        </p:tgtEl>
                                        <p:attrNameLst>
                                          <p:attrName>style.visibility</p:attrName>
                                        </p:attrNameLst>
                                      </p:cBhvr>
                                      <p:to>
                                        <p:strVal val="visible"/>
                                      </p:to>
                                    </p:set>
                                    <p:anim calcmode="lin" valueType="num">
                                      <p:cBhvr additive="base">
                                        <p:cTn id="25" dur="10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1325" y="0"/>
            <a:ext cx="8229600" cy="1139825"/>
          </a:xfrm>
        </p:spPr>
        <p:txBody>
          <a:bodyPr/>
          <a:lstStyle/>
          <a:p>
            <a:pPr marL="838200" indent="-838200" eaLnBrk="1" hangingPunct="1"/>
            <a:r>
              <a:rPr lang="en-US" altLang="zh-CN" sz="3600" dirty="0" smtClean="0">
                <a:solidFill>
                  <a:srgbClr val="663300"/>
                </a:solidFill>
                <a:effectLst/>
                <a:latin typeface="Times New Roman" pitchFamily="18" charset="0"/>
                <a:ea typeface="宋体" charset="-122"/>
              </a:rPr>
              <a:t>A.  Locate and label items on the ancient Egypt map (pg. 89, 103)</a:t>
            </a:r>
          </a:p>
        </p:txBody>
      </p:sp>
      <p:pic>
        <p:nvPicPr>
          <p:cNvPr id="6147" name="Picture 6" descr="egyptmap"/>
          <p:cNvPicPr>
            <a:picLocks noChangeAspect="1" noChangeArrowheads="1"/>
          </p:cNvPicPr>
          <p:nvPr/>
        </p:nvPicPr>
        <p:blipFill>
          <a:blip r:embed="rId2"/>
          <a:srcRect/>
          <a:stretch>
            <a:fillRect/>
          </a:stretch>
        </p:blipFill>
        <p:spPr bwMode="auto">
          <a:xfrm>
            <a:off x="4648200" y="1317566"/>
            <a:ext cx="4267200" cy="5540434"/>
          </a:xfrm>
          <a:prstGeom prst="rect">
            <a:avLst/>
          </a:prstGeom>
          <a:noFill/>
          <a:ln w="9525">
            <a:noFill/>
            <a:miter lim="800000"/>
            <a:headEnd/>
            <a:tailEnd/>
          </a:ln>
        </p:spPr>
      </p:pic>
      <p:pic>
        <p:nvPicPr>
          <p:cNvPr id="6148" name="Picture 1"/>
          <p:cNvPicPr>
            <a:picLocks noChangeAspect="1" noChangeArrowheads="1"/>
          </p:cNvPicPr>
          <p:nvPr/>
        </p:nvPicPr>
        <p:blipFill>
          <a:blip r:embed="rId3" cstate="print"/>
          <a:srcRect/>
          <a:stretch>
            <a:fillRect/>
          </a:stretch>
        </p:blipFill>
        <p:spPr bwMode="auto">
          <a:xfrm>
            <a:off x="228600" y="1260475"/>
            <a:ext cx="4191000" cy="559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marL="838200" indent="-838200" eaLnBrk="1" hangingPunct="1">
              <a:defRPr/>
            </a:pPr>
            <a:r>
              <a:rPr lang="en-US" sz="4000" smtClean="0">
                <a:solidFill>
                  <a:srgbClr val="663300"/>
                </a:solidFill>
                <a:effectLst/>
                <a:latin typeface="Times New Roman" pitchFamily="18" charset="0"/>
              </a:rPr>
              <a:t>J.  Who was Narmer and what did he do?</a:t>
            </a:r>
            <a:r>
              <a:rPr lang="en-US" sz="4000" smtClean="0"/>
              <a:t> </a:t>
            </a:r>
          </a:p>
        </p:txBody>
      </p:sp>
      <p:sp>
        <p:nvSpPr>
          <p:cNvPr id="74755" name="Rectangle 3"/>
          <p:cNvSpPr>
            <a:spLocks noGrp="1" noChangeArrowheads="1"/>
          </p:cNvSpPr>
          <p:nvPr>
            <p:ph type="body" sz="half" idx="1"/>
          </p:nvPr>
        </p:nvSpPr>
        <p:spPr/>
        <p:txBody>
          <a:bodyPr/>
          <a:lstStyle/>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Narmer was king of Upper Egypt.  </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He led his armies north into the delta.  He conquered Lower Egypt and married one of its princesses, uniting the two kingdoms.</a:t>
            </a:r>
          </a:p>
        </p:txBody>
      </p:sp>
      <p:pic>
        <p:nvPicPr>
          <p:cNvPr id="74757" name="Picture 5" descr="scorpionking"/>
          <p:cNvPicPr>
            <a:picLocks noChangeAspect="1" noChangeArrowheads="1"/>
          </p:cNvPicPr>
          <p:nvPr/>
        </p:nvPicPr>
        <p:blipFill>
          <a:blip r:embed="rId2"/>
          <a:srcRect/>
          <a:stretch>
            <a:fillRect/>
          </a:stretch>
        </p:blipFill>
        <p:spPr bwMode="auto">
          <a:xfrm>
            <a:off x="5181600" y="1752600"/>
            <a:ext cx="2997200"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1000" fill="hold"/>
                                        <p:tgtEl>
                                          <p:spTgt spid="74754"/>
                                        </p:tgtEl>
                                        <p:attrNameLst>
                                          <p:attrName>ppt_w</p:attrName>
                                        </p:attrNameLst>
                                      </p:cBhvr>
                                      <p:tavLst>
                                        <p:tav tm="0">
                                          <p:val>
                                            <p:fltVal val="0"/>
                                          </p:val>
                                        </p:tav>
                                        <p:tav tm="100000">
                                          <p:val>
                                            <p:strVal val="#ppt_w"/>
                                          </p:val>
                                        </p:tav>
                                      </p:tavLst>
                                    </p:anim>
                                    <p:anim calcmode="lin" valueType="num">
                                      <p:cBhvr>
                                        <p:cTn id="8" dur="1000" fill="hold"/>
                                        <p:tgtEl>
                                          <p:spTgt spid="7475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4755">
                                            <p:txEl>
                                              <p:pRg st="0" end="0"/>
                                            </p:txEl>
                                          </p:spTgt>
                                        </p:tgtEl>
                                        <p:attrNameLst>
                                          <p:attrName>style.visibility</p:attrName>
                                        </p:attrNameLst>
                                      </p:cBhvr>
                                      <p:to>
                                        <p:strVal val="visible"/>
                                      </p:to>
                                    </p:set>
                                    <p:anim calcmode="lin" valueType="num">
                                      <p:cBhvr additive="base">
                                        <p:cTn id="13" dur="10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74755">
                                            <p:txEl>
                                              <p:pRg st="0" end="0"/>
                                            </p:txEl>
                                          </p:spTgt>
                                        </p:tgtEl>
                                        <p:attrNameLst>
                                          <p:attrName>ppt_y</p:attrName>
                                        </p:attrNameLst>
                                      </p:cBhvr>
                                      <p:tavLst>
                                        <p:tav tm="0">
                                          <p:val>
                                            <p:strVal val="#ppt_y"/>
                                          </p:val>
                                        </p:tav>
                                        <p:tav tm="100000">
                                          <p:val>
                                            <p:strVal val="#ppt_y"/>
                                          </p:val>
                                        </p:tav>
                                      </p:tavLst>
                                    </p:anim>
                                  </p:childTnLst>
                                </p:cTn>
                              </p:par>
                              <p:par>
                                <p:cTn id="15" presetID="8" presetClass="entr" presetSubtype="16" fill="hold" nodeType="withEffect">
                                  <p:stCondLst>
                                    <p:cond delay="0"/>
                                  </p:stCondLst>
                                  <p:childTnLst>
                                    <p:set>
                                      <p:cBhvr>
                                        <p:cTn id="16" dur="1" fill="hold">
                                          <p:stCondLst>
                                            <p:cond delay="0"/>
                                          </p:stCondLst>
                                        </p:cTn>
                                        <p:tgtEl>
                                          <p:spTgt spid="74757"/>
                                        </p:tgtEl>
                                        <p:attrNameLst>
                                          <p:attrName>style.visibility</p:attrName>
                                        </p:attrNameLst>
                                      </p:cBhvr>
                                      <p:to>
                                        <p:strVal val="visible"/>
                                      </p:to>
                                    </p:set>
                                    <p:animEffect transition="in" filter="diamond(in)">
                                      <p:cBhvr>
                                        <p:cTn id="17" dur="2000"/>
                                        <p:tgtEl>
                                          <p:spTgt spid="747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74755">
                                            <p:txEl>
                                              <p:pRg st="1" end="1"/>
                                            </p:txEl>
                                          </p:spTgt>
                                        </p:tgtEl>
                                        <p:attrNameLst>
                                          <p:attrName>style.visibility</p:attrName>
                                        </p:attrNameLst>
                                      </p:cBhvr>
                                      <p:to>
                                        <p:strVal val="visible"/>
                                      </p:to>
                                    </p:set>
                                    <p:anim calcmode="lin" valueType="num">
                                      <p:cBhvr additive="base">
                                        <p:cTn id="22" dur="1000" fill="hold"/>
                                        <p:tgtEl>
                                          <p:spTgt spid="74755">
                                            <p:txEl>
                                              <p:pRg st="1" end="1"/>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747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mtClean="0">
                <a:solidFill>
                  <a:srgbClr val="663300"/>
                </a:solidFill>
                <a:effectLst/>
                <a:latin typeface="Times New Roman" pitchFamily="18" charset="0"/>
              </a:rPr>
              <a:t>K.  Describe Narmer’s crown.</a:t>
            </a:r>
            <a:r>
              <a:rPr lang="en-US" smtClean="0"/>
              <a:t> </a:t>
            </a:r>
          </a:p>
        </p:txBody>
      </p:sp>
      <p:sp>
        <p:nvSpPr>
          <p:cNvPr id="75779" name="Rectangle 3"/>
          <p:cNvSpPr>
            <a:spLocks noGrp="1" noChangeArrowheads="1"/>
          </p:cNvSpPr>
          <p:nvPr>
            <p:ph type="body" sz="half" idx="1"/>
          </p:nvPr>
        </p:nvSpPr>
        <p:spPr/>
        <p:txBody>
          <a:bodyPr/>
          <a:lstStyle/>
          <a:p>
            <a:pPr marL="58738" indent="-36513"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Narmer wore a double crown, the high white one of the south and the shallow red of the north</a:t>
            </a:r>
          </a:p>
        </p:txBody>
      </p:sp>
      <p:pic>
        <p:nvPicPr>
          <p:cNvPr id="75782" name="Picture 6" descr="image004"/>
          <p:cNvPicPr>
            <a:picLocks noChangeAspect="1" noChangeArrowheads="1"/>
          </p:cNvPicPr>
          <p:nvPr/>
        </p:nvPicPr>
        <p:blipFill>
          <a:blip r:embed="rId2"/>
          <a:srcRect/>
          <a:stretch>
            <a:fillRect/>
          </a:stretch>
        </p:blipFill>
        <p:spPr bwMode="auto">
          <a:xfrm>
            <a:off x="5181600" y="1752600"/>
            <a:ext cx="3162300" cy="1744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1000" fill="hold"/>
                                        <p:tgtEl>
                                          <p:spTgt spid="75778"/>
                                        </p:tgtEl>
                                        <p:attrNameLst>
                                          <p:attrName>ppt_w</p:attrName>
                                        </p:attrNameLst>
                                      </p:cBhvr>
                                      <p:tavLst>
                                        <p:tav tm="0">
                                          <p:val>
                                            <p:fltVal val="0"/>
                                          </p:val>
                                        </p:tav>
                                        <p:tav tm="100000">
                                          <p:val>
                                            <p:strVal val="#ppt_w"/>
                                          </p:val>
                                        </p:tav>
                                      </p:tavLst>
                                    </p:anim>
                                    <p:anim calcmode="lin" valueType="num">
                                      <p:cBhvr>
                                        <p:cTn id="8" dur="1000" fill="hold"/>
                                        <p:tgtEl>
                                          <p:spTgt spid="757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Effect transition="in" filter="wipe(left)">
                                      <p:cBhvr>
                                        <p:cTn id="13" dur="1000"/>
                                        <p:tgtEl>
                                          <p:spTgt spid="75779">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75782"/>
                                        </p:tgtEl>
                                        <p:attrNameLst>
                                          <p:attrName>style.visibility</p:attrName>
                                        </p:attrNameLst>
                                      </p:cBhvr>
                                      <p:to>
                                        <p:strVal val="visible"/>
                                      </p:to>
                                    </p:set>
                                    <p:animEffect transition="in" filter="dissolve">
                                      <p:cBhvr>
                                        <p:cTn id="16" dur="5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marL="838200" indent="-838200" eaLnBrk="1" hangingPunct="1"/>
            <a:r>
              <a:rPr lang="en-US" altLang="zh-CN" smtClean="0">
                <a:solidFill>
                  <a:srgbClr val="663300"/>
                </a:solidFill>
                <a:effectLst/>
                <a:latin typeface="Times New Roman" pitchFamily="18" charset="0"/>
                <a:ea typeface="宋体" charset="-122"/>
              </a:rPr>
              <a:t>L.  What was Narmer called?</a:t>
            </a:r>
          </a:p>
        </p:txBody>
      </p:sp>
      <p:sp>
        <p:nvSpPr>
          <p:cNvPr id="77827"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“Lord of Upper and Lower Egypt”</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“Wearer of Both Crowns”</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“Lord of the Two Lands”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p:cTn id="7" dur="1000" fill="hold"/>
                                        <p:tgtEl>
                                          <p:spTgt spid="77826"/>
                                        </p:tgtEl>
                                        <p:attrNameLst>
                                          <p:attrName>ppt_w</p:attrName>
                                        </p:attrNameLst>
                                      </p:cBhvr>
                                      <p:tavLst>
                                        <p:tav tm="0">
                                          <p:val>
                                            <p:fltVal val="0"/>
                                          </p:val>
                                        </p:tav>
                                        <p:tav tm="100000">
                                          <p:val>
                                            <p:strVal val="#ppt_w"/>
                                          </p:val>
                                        </p:tav>
                                      </p:tavLst>
                                    </p:anim>
                                    <p:anim calcmode="lin" valueType="num">
                                      <p:cBhvr>
                                        <p:cTn id="8" dur="1000" fill="hold"/>
                                        <p:tgtEl>
                                          <p:spTgt spid="778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27">
                                            <p:txEl>
                                              <p:pRg st="0" end="0"/>
                                            </p:txEl>
                                          </p:spTgt>
                                        </p:tgtEl>
                                        <p:attrNameLst>
                                          <p:attrName>style.visibility</p:attrName>
                                        </p:attrNameLst>
                                      </p:cBhvr>
                                      <p:to>
                                        <p:strVal val="visible"/>
                                      </p:to>
                                    </p:set>
                                    <p:anim calcmode="lin" valueType="num">
                                      <p:cBhvr additive="base">
                                        <p:cTn id="13" dur="10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27">
                                            <p:txEl>
                                              <p:pRg st="1" end="1"/>
                                            </p:txEl>
                                          </p:spTgt>
                                        </p:tgtEl>
                                        <p:attrNameLst>
                                          <p:attrName>style.visibility</p:attrName>
                                        </p:attrNameLst>
                                      </p:cBhvr>
                                      <p:to>
                                        <p:strVal val="visible"/>
                                      </p:to>
                                    </p:set>
                                    <p:anim calcmode="lin" valueType="num">
                                      <p:cBhvr additive="base">
                                        <p:cTn id="19" dur="10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7827">
                                            <p:txEl>
                                              <p:pRg st="2" end="2"/>
                                            </p:txEl>
                                          </p:spTgt>
                                        </p:tgtEl>
                                        <p:attrNameLst>
                                          <p:attrName>style.visibility</p:attrName>
                                        </p:attrNameLst>
                                      </p:cBhvr>
                                      <p:to>
                                        <p:strVal val="visible"/>
                                      </p:to>
                                    </p:set>
                                    <p:anim calcmode="lin" valueType="num">
                                      <p:cBhvr additive="base">
                                        <p:cTn id="25" dur="10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marL="838200" indent="-838200" eaLnBrk="1" hangingPunct="1"/>
            <a:r>
              <a:rPr lang="en-US" altLang="zh-CN" sz="4000" smtClean="0">
                <a:solidFill>
                  <a:srgbClr val="663300"/>
                </a:solidFill>
                <a:effectLst/>
                <a:latin typeface="Times New Roman" pitchFamily="18" charset="0"/>
                <a:ea typeface="宋体" charset="-122"/>
              </a:rPr>
              <a:t>M.  Where was Narmer’s new capital?</a:t>
            </a:r>
          </a:p>
        </p:txBody>
      </p:sp>
      <p:sp>
        <p:nvSpPr>
          <p:cNvPr id="78851" name="Rectangle 3"/>
          <p:cNvSpPr>
            <a:spLocks noGrp="1" noChangeArrowheads="1"/>
          </p:cNvSpPr>
          <p:nvPr>
            <p:ph type="body" sz="half" idx="1"/>
          </p:nvPr>
        </p:nvSpPr>
        <p:spPr/>
        <p:txBody>
          <a:bodyPr/>
          <a:lstStyle/>
          <a:p>
            <a:pPr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Memphis, on the border of Upper and Lower Egypt</a:t>
            </a:r>
          </a:p>
        </p:txBody>
      </p:sp>
      <p:pic>
        <p:nvPicPr>
          <p:cNvPr id="78854" name="Picture 6" descr="memphis-egypt-profile"/>
          <p:cNvPicPr>
            <a:picLocks noChangeAspect="1" noChangeArrowheads="1"/>
          </p:cNvPicPr>
          <p:nvPr/>
        </p:nvPicPr>
        <p:blipFill>
          <a:blip r:embed="rId2"/>
          <a:srcRect/>
          <a:stretch>
            <a:fillRect/>
          </a:stretch>
        </p:blipFill>
        <p:spPr bwMode="auto">
          <a:xfrm>
            <a:off x="4953000" y="1752600"/>
            <a:ext cx="3471863"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1000" fill="hold"/>
                                        <p:tgtEl>
                                          <p:spTgt spid="78850"/>
                                        </p:tgtEl>
                                        <p:attrNameLst>
                                          <p:attrName>ppt_x</p:attrName>
                                        </p:attrNameLst>
                                      </p:cBhvr>
                                      <p:tavLst>
                                        <p:tav tm="0">
                                          <p:val>
                                            <p:strVal val="#ppt_x"/>
                                          </p:val>
                                        </p:tav>
                                        <p:tav tm="100000">
                                          <p:val>
                                            <p:strVal val="#ppt_x"/>
                                          </p:val>
                                        </p:tav>
                                      </p:tavLst>
                                    </p:anim>
                                    <p:anim calcmode="lin" valueType="num">
                                      <p:cBhvr additive="base">
                                        <p:cTn id="8" dur="1000" fill="hold"/>
                                        <p:tgtEl>
                                          <p:spTgt spid="788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78851">
                                            <p:txEl>
                                              <p:pRg st="0" end="0"/>
                                            </p:txEl>
                                          </p:spTgt>
                                        </p:tgtEl>
                                        <p:attrNameLst>
                                          <p:attrName>style.visibility</p:attrName>
                                        </p:attrNameLst>
                                      </p:cBhvr>
                                      <p:to>
                                        <p:strVal val="visible"/>
                                      </p:to>
                                    </p:set>
                                    <p:anim calcmode="lin" valueType="num">
                                      <p:cBhvr>
                                        <p:cTn id="13" dur="1000" fill="hold"/>
                                        <p:tgtEl>
                                          <p:spTgt spid="7885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78851">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78854"/>
                                        </p:tgtEl>
                                        <p:attrNameLst>
                                          <p:attrName>style.visibility</p:attrName>
                                        </p:attrNameLst>
                                      </p:cBhvr>
                                      <p:to>
                                        <p:strVal val="visible"/>
                                      </p:to>
                                    </p:set>
                                    <p:anim calcmode="lin" valueType="num">
                                      <p:cBhvr>
                                        <p:cTn id="17" dur="500" fill="hold"/>
                                        <p:tgtEl>
                                          <p:spTgt spid="78854"/>
                                        </p:tgtEl>
                                        <p:attrNameLst>
                                          <p:attrName>ppt_w</p:attrName>
                                        </p:attrNameLst>
                                      </p:cBhvr>
                                      <p:tavLst>
                                        <p:tav tm="0">
                                          <p:val>
                                            <p:fltVal val="0"/>
                                          </p:val>
                                        </p:tav>
                                        <p:tav tm="100000">
                                          <p:val>
                                            <p:strVal val="#ppt_w"/>
                                          </p:val>
                                        </p:tav>
                                      </p:tavLst>
                                    </p:anim>
                                    <p:anim calcmode="lin" valueType="num">
                                      <p:cBhvr>
                                        <p:cTn id="18" dur="500" fill="hold"/>
                                        <p:tgtEl>
                                          <p:spTgt spid="788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CN" sz="3600" b="1" smtClean="0">
                <a:solidFill>
                  <a:srgbClr val="663300"/>
                </a:solidFill>
                <a:effectLst/>
                <a:latin typeface="Times New Roman" pitchFamily="18" charset="0"/>
                <a:ea typeface="宋体" charset="-122"/>
              </a:rPr>
              <a:t>**This when the Old Kingdom begins.  Narmer was not in the Old Kingdom.**</a:t>
            </a:r>
          </a:p>
        </p:txBody>
      </p:sp>
      <p:sp>
        <p:nvSpPr>
          <p:cNvPr id="34819" name="Rectangle 3"/>
          <p:cNvSpPr>
            <a:spLocks noGrp="1" noChangeArrowheads="1"/>
          </p:cNvSpPr>
          <p:nvPr>
            <p:ph type="body" idx="1"/>
          </p:nvPr>
        </p:nvSpPr>
        <p:spPr/>
        <p:txBody>
          <a:bodyPr/>
          <a:lstStyle/>
          <a:p>
            <a:pPr eaLnBrk="1" hangingPunct="1">
              <a:buClr>
                <a:srgbClr val="663300"/>
              </a:buClr>
              <a:buFont typeface="Wingdings" pitchFamily="2" charset="2"/>
              <a:buChar char="Ø"/>
            </a:pPr>
            <a:r>
              <a:rPr lang="en-US" altLang="zh-CN" b="1" dirty="0" smtClean="0">
                <a:solidFill>
                  <a:srgbClr val="663300"/>
                </a:solidFill>
                <a:effectLst/>
                <a:latin typeface="Times New Roman" pitchFamily="18" charset="0"/>
                <a:ea typeface="宋体" charset="-122"/>
              </a:rPr>
              <a:t>Lesson Essential Question </a:t>
            </a:r>
            <a:r>
              <a:rPr lang="en-US" altLang="zh-CN" b="1" dirty="0" smtClean="0">
                <a:solidFill>
                  <a:srgbClr val="663300"/>
                </a:solidFill>
                <a:effectLst/>
                <a:latin typeface="Times New Roman" pitchFamily="18" charset="0"/>
                <a:ea typeface="宋体" charset="-122"/>
              </a:rPr>
              <a:t> </a:t>
            </a:r>
            <a:r>
              <a:rPr lang="en-US" altLang="zh-CN" b="1" dirty="0" smtClean="0">
                <a:solidFill>
                  <a:srgbClr val="663300"/>
                </a:solidFill>
                <a:effectLst/>
                <a:latin typeface="Times New Roman" pitchFamily="18" charset="0"/>
                <a:ea typeface="宋体" charset="-122"/>
              </a:rPr>
              <a:t>– </a:t>
            </a:r>
            <a:r>
              <a:rPr lang="en-US" altLang="zh-CN" b="1" u="sng" dirty="0" smtClean="0">
                <a:solidFill>
                  <a:srgbClr val="663300"/>
                </a:solidFill>
                <a:effectLst/>
                <a:latin typeface="Times New Roman" pitchFamily="18" charset="0"/>
                <a:ea typeface="宋体" charset="-122"/>
              </a:rPr>
              <a:t>How did culture change throughout the three kingdoms?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N.  When did the Old Kingdom start and how long did it last?</a:t>
            </a:r>
            <a:r>
              <a:rPr lang="en-US" sz="4000" smtClean="0"/>
              <a:t> </a:t>
            </a:r>
          </a:p>
        </p:txBody>
      </p:sp>
      <p:sp>
        <p:nvSpPr>
          <p:cNvPr id="81923"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The Old Kingdom started around 2600 B. C. and lasted about 500 years.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1000" fill="hold"/>
                                        <p:tgtEl>
                                          <p:spTgt spid="81922"/>
                                        </p:tgtEl>
                                        <p:attrNameLst>
                                          <p:attrName>ppt_w</p:attrName>
                                        </p:attrNameLst>
                                      </p:cBhvr>
                                      <p:tavLst>
                                        <p:tav tm="0">
                                          <p:val>
                                            <p:fltVal val="0"/>
                                          </p:val>
                                        </p:tav>
                                        <p:tav tm="100000">
                                          <p:val>
                                            <p:strVal val="#ppt_w"/>
                                          </p:val>
                                        </p:tav>
                                      </p:tavLst>
                                    </p:anim>
                                    <p:anim calcmode="lin" valueType="num">
                                      <p:cBhvr>
                                        <p:cTn id="8" dur="1000" fill="hold"/>
                                        <p:tgtEl>
                                          <p:spTgt spid="819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81923">
                                            <p:txEl>
                                              <p:pRg st="0" end="0"/>
                                            </p:txEl>
                                          </p:spTgt>
                                        </p:tgtEl>
                                        <p:attrNameLst>
                                          <p:attrName>style.visibility</p:attrName>
                                        </p:attrNameLst>
                                      </p:cBhvr>
                                      <p:to>
                                        <p:strVal val="visible"/>
                                      </p:to>
                                    </p:set>
                                    <p:anim calcmode="lin" valueType="num">
                                      <p:cBhvr>
                                        <p:cTn id="13" dur="1000" fill="hold"/>
                                        <p:tgtEl>
                                          <p:spTgt spid="8192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8192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marL="838200" indent="-838200" eaLnBrk="1" hangingPunct="1"/>
            <a:r>
              <a:rPr lang="en-US" altLang="zh-CN" sz="4000" smtClean="0">
                <a:solidFill>
                  <a:srgbClr val="663300"/>
                </a:solidFill>
                <a:effectLst/>
                <a:latin typeface="Times New Roman" pitchFamily="18" charset="0"/>
                <a:ea typeface="宋体" charset="-122"/>
              </a:rPr>
              <a:t>O.  Describe the following parts of ancient Egypt.</a:t>
            </a:r>
          </a:p>
        </p:txBody>
      </p:sp>
      <p:sp>
        <p:nvSpPr>
          <p:cNvPr id="82947" name="Rectangle 3"/>
          <p:cNvSpPr>
            <a:spLocks noGrp="1" noChangeArrowheads="1"/>
          </p:cNvSpPr>
          <p:nvPr>
            <p:ph type="body" idx="1"/>
          </p:nvPr>
        </p:nvSpPr>
        <p:spPr/>
        <p:txBody>
          <a:bodyPr/>
          <a:lstStyle/>
          <a:p>
            <a:pPr marL="609600" indent="-609600" eaLnBrk="1" hangingPunct="1">
              <a:buFont typeface="Wingdings" pitchFamily="2" charset="2"/>
              <a:buNone/>
            </a:pPr>
            <a:r>
              <a:rPr lang="en-US" altLang="zh-CN" smtClean="0">
                <a:solidFill>
                  <a:srgbClr val="663300"/>
                </a:solidFill>
                <a:effectLst/>
                <a:latin typeface="Times New Roman" pitchFamily="18" charset="0"/>
                <a:ea typeface="宋体" charset="-122"/>
              </a:rPr>
              <a:t>1.  Cities</a:t>
            </a:r>
          </a:p>
          <a:p>
            <a:pPr marL="990600" lvl="1" indent="-533400" eaLnBrk="1" hangingPunct="1">
              <a:buFont typeface="Wingdings" pitchFamily="2" charset="2"/>
              <a:buAutoNum type="alphaLcPeriod"/>
            </a:pPr>
            <a:r>
              <a:rPr lang="en-US" altLang="zh-CN" sz="2000" smtClean="0">
                <a:solidFill>
                  <a:srgbClr val="663300"/>
                </a:solidFill>
                <a:effectLst/>
                <a:latin typeface="Times New Roman" pitchFamily="18" charset="0"/>
                <a:ea typeface="宋体" charset="-122"/>
              </a:rPr>
              <a:t>During the Old Kingdom, cities became centers of </a:t>
            </a:r>
            <a:r>
              <a:rPr lang="en-US" altLang="zh-CN" sz="2000" u="sng" smtClean="0">
                <a:solidFill>
                  <a:srgbClr val="663300"/>
                </a:solidFill>
                <a:effectLst/>
                <a:latin typeface="Times New Roman" pitchFamily="18" charset="0"/>
                <a:ea typeface="宋体" charset="-122"/>
              </a:rPr>
              <a:t>religion</a:t>
            </a:r>
            <a:r>
              <a:rPr lang="en-US" altLang="zh-CN" sz="2000" smtClean="0">
                <a:solidFill>
                  <a:srgbClr val="663300"/>
                </a:solidFill>
                <a:effectLst/>
                <a:latin typeface="Times New Roman" pitchFamily="18" charset="0"/>
                <a:ea typeface="宋体" charset="-122"/>
              </a:rPr>
              <a:t> and </a:t>
            </a:r>
            <a:r>
              <a:rPr lang="en-US" altLang="zh-CN" sz="2000" u="sng" smtClean="0">
                <a:solidFill>
                  <a:srgbClr val="663300"/>
                </a:solidFill>
                <a:effectLst/>
                <a:latin typeface="Times New Roman" pitchFamily="18" charset="0"/>
                <a:ea typeface="宋体" charset="-122"/>
              </a:rPr>
              <a:t>government</a:t>
            </a:r>
            <a:r>
              <a:rPr lang="en-US" altLang="zh-CN" sz="2000" smtClean="0">
                <a:solidFill>
                  <a:srgbClr val="663300"/>
                </a:solidFill>
                <a:effectLst/>
                <a:latin typeface="Times New Roman" pitchFamily="18" charset="0"/>
                <a:ea typeface="宋体" charset="-122"/>
              </a:rPr>
              <a:t>.</a:t>
            </a:r>
          </a:p>
          <a:p>
            <a:pPr marL="990600" lvl="1" indent="-533400" eaLnBrk="1" hangingPunct="1">
              <a:buFont typeface="Wingdings" pitchFamily="2" charset="2"/>
              <a:buAutoNum type="alphaLcPeriod"/>
            </a:pPr>
            <a:r>
              <a:rPr lang="en-US" altLang="zh-CN" sz="2000" u="sng" smtClean="0">
                <a:solidFill>
                  <a:srgbClr val="663300"/>
                </a:solidFill>
                <a:effectLst/>
                <a:latin typeface="Times New Roman" pitchFamily="18" charset="0"/>
                <a:ea typeface="宋体" charset="-122"/>
              </a:rPr>
              <a:t>Kings</a:t>
            </a:r>
            <a:r>
              <a:rPr lang="en-US" altLang="zh-CN" sz="2000" smtClean="0">
                <a:solidFill>
                  <a:srgbClr val="663300"/>
                </a:solidFill>
                <a:effectLst/>
                <a:latin typeface="Times New Roman" pitchFamily="18" charset="0"/>
                <a:ea typeface="宋体" charset="-122"/>
              </a:rPr>
              <a:t>, </a:t>
            </a:r>
            <a:r>
              <a:rPr lang="en-US" altLang="zh-CN" sz="2000" u="sng" smtClean="0">
                <a:solidFill>
                  <a:srgbClr val="663300"/>
                </a:solidFill>
                <a:effectLst/>
                <a:latin typeface="Times New Roman" pitchFamily="18" charset="0"/>
                <a:ea typeface="宋体" charset="-122"/>
              </a:rPr>
              <a:t>priests</a:t>
            </a:r>
            <a:r>
              <a:rPr lang="en-US" altLang="zh-CN" sz="2000" smtClean="0">
                <a:solidFill>
                  <a:srgbClr val="663300"/>
                </a:solidFill>
                <a:effectLst/>
                <a:latin typeface="Times New Roman" pitchFamily="18" charset="0"/>
                <a:ea typeface="宋体" charset="-122"/>
              </a:rPr>
              <a:t>, </a:t>
            </a:r>
            <a:r>
              <a:rPr lang="en-US" altLang="zh-CN" sz="2000" u="sng" smtClean="0">
                <a:solidFill>
                  <a:srgbClr val="663300"/>
                </a:solidFill>
                <a:effectLst/>
                <a:latin typeface="Times New Roman" pitchFamily="18" charset="0"/>
                <a:ea typeface="宋体" charset="-122"/>
              </a:rPr>
              <a:t>government officials</a:t>
            </a:r>
            <a:r>
              <a:rPr lang="en-US" altLang="zh-CN" sz="2000" smtClean="0">
                <a:solidFill>
                  <a:srgbClr val="663300"/>
                </a:solidFill>
                <a:effectLst/>
                <a:latin typeface="Times New Roman" pitchFamily="18" charset="0"/>
                <a:ea typeface="宋体" charset="-122"/>
              </a:rPr>
              <a:t> and </a:t>
            </a:r>
            <a:r>
              <a:rPr lang="en-US" altLang="zh-CN" sz="2000" u="sng" smtClean="0">
                <a:solidFill>
                  <a:srgbClr val="663300"/>
                </a:solidFill>
                <a:effectLst/>
                <a:latin typeface="Times New Roman" pitchFamily="18" charset="0"/>
                <a:ea typeface="宋体" charset="-122"/>
              </a:rPr>
              <a:t>artisans</a:t>
            </a:r>
            <a:r>
              <a:rPr lang="en-US" altLang="zh-CN" sz="2000" smtClean="0">
                <a:solidFill>
                  <a:srgbClr val="663300"/>
                </a:solidFill>
                <a:effectLst/>
                <a:latin typeface="Times New Roman" pitchFamily="18" charset="0"/>
                <a:ea typeface="宋体" charset="-122"/>
              </a:rPr>
              <a:t> lived there.</a:t>
            </a:r>
          </a:p>
        </p:txBody>
      </p:sp>
      <p:pic>
        <p:nvPicPr>
          <p:cNvPr id="82950" name="Picture 6" descr="Karnak-Temple_Luxor"/>
          <p:cNvPicPr>
            <a:picLocks noChangeAspect="1" noChangeArrowheads="1"/>
          </p:cNvPicPr>
          <p:nvPr/>
        </p:nvPicPr>
        <p:blipFill>
          <a:blip r:embed="rId2"/>
          <a:srcRect/>
          <a:stretch>
            <a:fillRect/>
          </a:stretch>
        </p:blipFill>
        <p:spPr bwMode="auto">
          <a:xfrm>
            <a:off x="4572000" y="3886200"/>
            <a:ext cx="428625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p:cTn id="7" dur="1000" fill="hold"/>
                                        <p:tgtEl>
                                          <p:spTgt spid="82946"/>
                                        </p:tgtEl>
                                        <p:attrNameLst>
                                          <p:attrName>ppt_w</p:attrName>
                                        </p:attrNameLst>
                                      </p:cBhvr>
                                      <p:tavLst>
                                        <p:tav tm="0">
                                          <p:val>
                                            <p:fltVal val="0"/>
                                          </p:val>
                                        </p:tav>
                                        <p:tav tm="100000">
                                          <p:val>
                                            <p:strVal val="#ppt_w"/>
                                          </p:val>
                                        </p:tav>
                                      </p:tavLst>
                                    </p:anim>
                                    <p:anim calcmode="lin" valueType="num">
                                      <p:cBhvr>
                                        <p:cTn id="8" dur="1000" fill="hold"/>
                                        <p:tgtEl>
                                          <p:spTgt spid="829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2947">
                                            <p:txEl>
                                              <p:pRg st="0" end="0"/>
                                            </p:txEl>
                                          </p:spTgt>
                                        </p:tgtEl>
                                        <p:attrNameLst>
                                          <p:attrName>style.visibility</p:attrName>
                                        </p:attrNameLst>
                                      </p:cBhvr>
                                      <p:to>
                                        <p:strVal val="visible"/>
                                      </p:to>
                                    </p:set>
                                    <p:anim calcmode="lin" valueType="num">
                                      <p:cBhvr additive="base">
                                        <p:cTn id="13" dur="10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2947">
                                            <p:txEl>
                                              <p:pRg st="1" end="1"/>
                                            </p:txEl>
                                          </p:spTgt>
                                        </p:tgtEl>
                                        <p:attrNameLst>
                                          <p:attrName>style.visibility</p:attrName>
                                        </p:attrNameLst>
                                      </p:cBhvr>
                                      <p:to>
                                        <p:strVal val="visible"/>
                                      </p:to>
                                    </p:set>
                                    <p:anim calcmode="lin" valueType="num">
                                      <p:cBhvr additive="base">
                                        <p:cTn id="19" dur="10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2947">
                                            <p:txEl>
                                              <p:pRg st="2" end="2"/>
                                            </p:txEl>
                                          </p:spTgt>
                                        </p:tgtEl>
                                        <p:attrNameLst>
                                          <p:attrName>style.visibility</p:attrName>
                                        </p:attrNameLst>
                                      </p:cBhvr>
                                      <p:to>
                                        <p:strVal val="visible"/>
                                      </p:to>
                                    </p:set>
                                    <p:anim calcmode="lin" valueType="num">
                                      <p:cBhvr additive="base">
                                        <p:cTn id="25" dur="10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82947">
                                            <p:txEl>
                                              <p:pRg st="2" end="2"/>
                                            </p:txEl>
                                          </p:spTgt>
                                        </p:tgtEl>
                                        <p:attrNameLst>
                                          <p:attrName>ppt_y</p:attrName>
                                        </p:attrNameLst>
                                      </p:cBhvr>
                                      <p:tavLst>
                                        <p:tav tm="0">
                                          <p:val>
                                            <p:strVal val="#ppt_y"/>
                                          </p:val>
                                        </p:tav>
                                        <p:tav tm="100000">
                                          <p:val>
                                            <p:strVal val="#ppt_y"/>
                                          </p:val>
                                        </p:tav>
                                      </p:tavLst>
                                    </p:anim>
                                  </p:childTnLst>
                                </p:cTn>
                              </p:par>
                              <p:par>
                                <p:cTn id="27" presetID="20" presetClass="entr" presetSubtype="0" fill="hold" nodeType="withEffect">
                                  <p:stCondLst>
                                    <p:cond delay="0"/>
                                  </p:stCondLst>
                                  <p:childTnLst>
                                    <p:set>
                                      <p:cBhvr>
                                        <p:cTn id="28" dur="1" fill="hold">
                                          <p:stCondLst>
                                            <p:cond delay="0"/>
                                          </p:stCondLst>
                                        </p:cTn>
                                        <p:tgtEl>
                                          <p:spTgt spid="82950"/>
                                        </p:tgtEl>
                                        <p:attrNameLst>
                                          <p:attrName>style.visibility</p:attrName>
                                        </p:attrNameLst>
                                      </p:cBhvr>
                                      <p:to>
                                        <p:strVal val="visible"/>
                                      </p:to>
                                    </p:set>
                                    <p:animEffect transition="in" filter="wedge">
                                      <p:cBhvr>
                                        <p:cTn id="29" dur="20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O.  Describe the following parts of ancient Egypt.</a:t>
            </a:r>
          </a:p>
        </p:txBody>
      </p:sp>
      <p:sp>
        <p:nvSpPr>
          <p:cNvPr id="83971" name="Rectangle 3"/>
          <p:cNvSpPr>
            <a:spLocks noGrp="1" noChangeArrowheads="1"/>
          </p:cNvSpPr>
          <p:nvPr>
            <p:ph type="body" sz="half" idx="1"/>
          </p:nvPr>
        </p:nvSpPr>
        <p:spPr/>
        <p:txBody>
          <a:bodyPr/>
          <a:lstStyle/>
          <a:p>
            <a:pPr marL="533400" indent="-533400" eaLnBrk="1" hangingPunct="1">
              <a:buFont typeface="Wingdings" pitchFamily="2" charset="2"/>
              <a:buNone/>
            </a:pPr>
            <a:r>
              <a:rPr lang="en-US" altLang="zh-CN" smtClean="0">
                <a:solidFill>
                  <a:srgbClr val="663300"/>
                </a:solidFill>
                <a:effectLst/>
                <a:latin typeface="Times New Roman" pitchFamily="18" charset="0"/>
                <a:ea typeface="宋体" charset="-122"/>
              </a:rPr>
              <a:t>2.  Egyptian Estates</a:t>
            </a:r>
          </a:p>
          <a:p>
            <a:pPr marL="685800" lvl="3" indent="-342900" eaLnBrk="1" hangingPunct="1">
              <a:buFontTx/>
              <a:buAutoNum type="alphaLcPeriod"/>
            </a:pPr>
            <a:r>
              <a:rPr lang="en-US" altLang="zh-CN" sz="2400" smtClean="0">
                <a:solidFill>
                  <a:srgbClr val="663300"/>
                </a:solidFill>
                <a:effectLst/>
                <a:latin typeface="Times New Roman" pitchFamily="18" charset="0"/>
                <a:ea typeface="宋体" charset="-122"/>
              </a:rPr>
              <a:t>Most Egyptians </a:t>
            </a:r>
            <a:r>
              <a:rPr lang="en-US" altLang="zh-CN" sz="2400" u="sng" smtClean="0">
                <a:solidFill>
                  <a:srgbClr val="663300"/>
                </a:solidFill>
                <a:effectLst/>
                <a:latin typeface="Times New Roman" pitchFamily="18" charset="0"/>
                <a:ea typeface="宋体" charset="-122"/>
              </a:rPr>
              <a:t>did not</a:t>
            </a:r>
            <a:r>
              <a:rPr lang="en-US" altLang="zh-CN" sz="2400" smtClean="0">
                <a:solidFill>
                  <a:srgbClr val="663300"/>
                </a:solidFill>
                <a:effectLst/>
                <a:latin typeface="Times New Roman" pitchFamily="18" charset="0"/>
                <a:ea typeface="宋体" charset="-122"/>
              </a:rPr>
              <a:t> live in cities.</a:t>
            </a:r>
          </a:p>
          <a:p>
            <a:pPr marL="685800" lvl="3" indent="-342900" eaLnBrk="1" hangingPunct="1">
              <a:buFontTx/>
              <a:buAutoNum type="alphaLcPeriod"/>
            </a:pPr>
            <a:r>
              <a:rPr lang="en-US" altLang="zh-CN" sz="2400" smtClean="0">
                <a:solidFill>
                  <a:srgbClr val="663300"/>
                </a:solidFill>
                <a:effectLst/>
                <a:latin typeface="Times New Roman" pitchFamily="18" charset="0"/>
                <a:ea typeface="宋体" charset="-122"/>
              </a:rPr>
              <a:t>The lived in large </a:t>
            </a:r>
            <a:r>
              <a:rPr lang="en-US" altLang="zh-CN" sz="2400" u="sng" smtClean="0">
                <a:solidFill>
                  <a:srgbClr val="663300"/>
                </a:solidFill>
                <a:effectLst/>
                <a:latin typeface="Times New Roman" pitchFamily="18" charset="0"/>
                <a:ea typeface="宋体" charset="-122"/>
              </a:rPr>
              <a:t>estates</a:t>
            </a:r>
            <a:r>
              <a:rPr lang="en-US" altLang="zh-CN" sz="2400" smtClean="0">
                <a:solidFill>
                  <a:srgbClr val="663300"/>
                </a:solidFill>
                <a:effectLst/>
                <a:latin typeface="Times New Roman" pitchFamily="18" charset="0"/>
                <a:ea typeface="宋体" charset="-122"/>
              </a:rPr>
              <a:t> along the </a:t>
            </a:r>
            <a:r>
              <a:rPr lang="en-US" altLang="zh-CN" sz="2400" u="sng" smtClean="0">
                <a:solidFill>
                  <a:srgbClr val="663300"/>
                </a:solidFill>
                <a:effectLst/>
                <a:latin typeface="Times New Roman" pitchFamily="18" charset="0"/>
                <a:ea typeface="宋体" charset="-122"/>
              </a:rPr>
              <a:t>Nile</a:t>
            </a:r>
            <a:r>
              <a:rPr lang="en-US" altLang="zh-CN" sz="2400" smtClean="0">
                <a:solidFill>
                  <a:srgbClr val="663300"/>
                </a:solidFill>
                <a:effectLst/>
                <a:latin typeface="Times New Roman" pitchFamily="18" charset="0"/>
                <a:ea typeface="宋体" charset="-122"/>
              </a:rPr>
              <a:t>.</a:t>
            </a:r>
          </a:p>
          <a:p>
            <a:pPr marL="685800" lvl="3" indent="-342900" eaLnBrk="1" hangingPunct="1">
              <a:buFontTx/>
              <a:buAutoNum type="alphaLcPeriod"/>
            </a:pPr>
            <a:r>
              <a:rPr lang="en-US" altLang="zh-CN" sz="2400" smtClean="0">
                <a:solidFill>
                  <a:srgbClr val="663300"/>
                </a:solidFill>
                <a:effectLst/>
                <a:latin typeface="Times New Roman" pitchFamily="18" charset="0"/>
                <a:ea typeface="宋体" charset="-122"/>
              </a:rPr>
              <a:t>The </a:t>
            </a:r>
            <a:r>
              <a:rPr lang="en-US" altLang="zh-CN" sz="2400" u="sng" smtClean="0">
                <a:solidFill>
                  <a:srgbClr val="663300"/>
                </a:solidFill>
                <a:effectLst/>
                <a:latin typeface="Times New Roman" pitchFamily="18" charset="0"/>
                <a:ea typeface="宋体" charset="-122"/>
              </a:rPr>
              <a:t>rich</a:t>
            </a:r>
            <a:r>
              <a:rPr lang="en-US" altLang="zh-CN" sz="2400" smtClean="0">
                <a:solidFill>
                  <a:srgbClr val="663300"/>
                </a:solidFill>
                <a:effectLst/>
                <a:latin typeface="Times New Roman" pitchFamily="18" charset="0"/>
                <a:ea typeface="宋体" charset="-122"/>
              </a:rPr>
              <a:t> Egyptians who owned the estates lived in wood and brick houses with beautiful </a:t>
            </a:r>
            <a:r>
              <a:rPr lang="en-US" altLang="zh-CN" sz="2400" u="sng" smtClean="0">
                <a:solidFill>
                  <a:srgbClr val="663300"/>
                </a:solidFill>
                <a:effectLst/>
                <a:latin typeface="Times New Roman" pitchFamily="18" charset="0"/>
                <a:ea typeface="宋体" charset="-122"/>
              </a:rPr>
              <a:t>gardens</a:t>
            </a:r>
            <a:r>
              <a:rPr lang="en-US" altLang="zh-CN" sz="2400" smtClean="0">
                <a:solidFill>
                  <a:srgbClr val="663300"/>
                </a:solidFill>
                <a:effectLst/>
                <a:latin typeface="Times New Roman" pitchFamily="18" charset="0"/>
                <a:ea typeface="宋体" charset="-122"/>
              </a:rPr>
              <a:t> and </a:t>
            </a:r>
            <a:r>
              <a:rPr lang="en-US" altLang="zh-CN" sz="2400" u="sng" smtClean="0">
                <a:solidFill>
                  <a:srgbClr val="663300"/>
                </a:solidFill>
                <a:effectLst/>
                <a:latin typeface="Times New Roman" pitchFamily="18" charset="0"/>
                <a:ea typeface="宋体" charset="-122"/>
              </a:rPr>
              <a:t>pools</a:t>
            </a:r>
            <a:r>
              <a:rPr lang="en-US" altLang="zh-CN" sz="2400" smtClean="0">
                <a:solidFill>
                  <a:srgbClr val="663300"/>
                </a:solidFill>
                <a:effectLst/>
                <a:latin typeface="Times New Roman" pitchFamily="18" charset="0"/>
                <a:ea typeface="宋体" charset="-122"/>
              </a:rPr>
              <a:t>.</a:t>
            </a:r>
          </a:p>
        </p:txBody>
      </p:sp>
      <p:pic>
        <p:nvPicPr>
          <p:cNvPr id="83974" name="Picture 6" descr="img_0791"/>
          <p:cNvPicPr>
            <a:picLocks noChangeAspect="1" noChangeArrowheads="1"/>
          </p:cNvPicPr>
          <p:nvPr/>
        </p:nvPicPr>
        <p:blipFill>
          <a:blip r:embed="rId2"/>
          <a:srcRect/>
          <a:stretch>
            <a:fillRect/>
          </a:stretch>
        </p:blipFill>
        <p:spPr bwMode="auto">
          <a:xfrm>
            <a:off x="4495800" y="1752600"/>
            <a:ext cx="4495800" cy="2809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1000" fill="hold"/>
                                        <p:tgtEl>
                                          <p:spTgt spid="83970"/>
                                        </p:tgtEl>
                                        <p:attrNameLst>
                                          <p:attrName>ppt_w</p:attrName>
                                        </p:attrNameLst>
                                      </p:cBhvr>
                                      <p:tavLst>
                                        <p:tav tm="0">
                                          <p:val>
                                            <p:fltVal val="0"/>
                                          </p:val>
                                        </p:tav>
                                        <p:tav tm="100000">
                                          <p:val>
                                            <p:strVal val="#ppt_w"/>
                                          </p:val>
                                        </p:tav>
                                      </p:tavLst>
                                    </p:anim>
                                    <p:anim calcmode="lin" valueType="num">
                                      <p:cBhvr>
                                        <p:cTn id="8" dur="1000" fill="hold"/>
                                        <p:tgtEl>
                                          <p:spTgt spid="839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3971">
                                            <p:txEl>
                                              <p:pRg st="0" end="0"/>
                                            </p:txEl>
                                          </p:spTgt>
                                        </p:tgtEl>
                                        <p:attrNameLst>
                                          <p:attrName>style.visibility</p:attrName>
                                        </p:attrNameLst>
                                      </p:cBhvr>
                                      <p:to>
                                        <p:strVal val="visible"/>
                                      </p:to>
                                    </p:set>
                                    <p:anim calcmode="lin" valueType="num">
                                      <p:cBhvr additive="base">
                                        <p:cTn id="13" dur="10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3971">
                                            <p:txEl>
                                              <p:pRg st="1" end="1"/>
                                            </p:txEl>
                                          </p:spTgt>
                                        </p:tgtEl>
                                        <p:attrNameLst>
                                          <p:attrName>style.visibility</p:attrName>
                                        </p:attrNameLst>
                                      </p:cBhvr>
                                      <p:to>
                                        <p:strVal val="visible"/>
                                      </p:to>
                                    </p:set>
                                    <p:anim calcmode="lin" valueType="num">
                                      <p:cBhvr additive="base">
                                        <p:cTn id="19" dur="10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839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3971">
                                            <p:txEl>
                                              <p:pRg st="2" end="2"/>
                                            </p:txEl>
                                          </p:spTgt>
                                        </p:tgtEl>
                                        <p:attrNameLst>
                                          <p:attrName>style.visibility</p:attrName>
                                        </p:attrNameLst>
                                      </p:cBhvr>
                                      <p:to>
                                        <p:strVal val="visible"/>
                                      </p:to>
                                    </p:set>
                                    <p:anim calcmode="lin" valueType="num">
                                      <p:cBhvr additive="base">
                                        <p:cTn id="25" dur="10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839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83971">
                                            <p:txEl>
                                              <p:pRg st="3" end="3"/>
                                            </p:txEl>
                                          </p:spTgt>
                                        </p:tgtEl>
                                        <p:attrNameLst>
                                          <p:attrName>style.visibility</p:attrName>
                                        </p:attrNameLst>
                                      </p:cBhvr>
                                      <p:to>
                                        <p:strVal val="visible"/>
                                      </p:to>
                                    </p:set>
                                    <p:anim calcmode="lin" valueType="num">
                                      <p:cBhvr additive="base">
                                        <p:cTn id="31" dur="1000" fill="hold"/>
                                        <p:tgtEl>
                                          <p:spTgt spid="83971">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83971">
                                            <p:txEl>
                                              <p:pRg st="3" end="3"/>
                                            </p:txEl>
                                          </p:spTgt>
                                        </p:tgtEl>
                                        <p:attrNameLst>
                                          <p:attrName>ppt_y</p:attrName>
                                        </p:attrNameLst>
                                      </p:cBhvr>
                                      <p:tavLst>
                                        <p:tav tm="0">
                                          <p:val>
                                            <p:strVal val="#ppt_y"/>
                                          </p:val>
                                        </p:tav>
                                        <p:tav tm="100000">
                                          <p:val>
                                            <p:strVal val="#ppt_y"/>
                                          </p:val>
                                        </p:tav>
                                      </p:tavLst>
                                    </p:anim>
                                  </p:childTnLst>
                                </p:cTn>
                              </p:par>
                              <p:par>
                                <p:cTn id="33" presetID="22" presetClass="entr" presetSubtype="8" fill="hold" nodeType="withEffect">
                                  <p:stCondLst>
                                    <p:cond delay="0"/>
                                  </p:stCondLst>
                                  <p:childTnLst>
                                    <p:set>
                                      <p:cBhvr>
                                        <p:cTn id="34" dur="1" fill="hold">
                                          <p:stCondLst>
                                            <p:cond delay="0"/>
                                          </p:stCondLst>
                                        </p:cTn>
                                        <p:tgtEl>
                                          <p:spTgt spid="83974"/>
                                        </p:tgtEl>
                                        <p:attrNameLst>
                                          <p:attrName>style.visibility</p:attrName>
                                        </p:attrNameLst>
                                      </p:cBhvr>
                                      <p:to>
                                        <p:strVal val="visible"/>
                                      </p:to>
                                    </p:set>
                                    <p:animEffect transition="in" filter="wipe(left)">
                                      <p:cBhvr>
                                        <p:cTn id="35" dur="10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O.  Describe the following parts of ancient Egypt.</a:t>
            </a:r>
          </a:p>
        </p:txBody>
      </p:sp>
      <p:sp>
        <p:nvSpPr>
          <p:cNvPr id="149507" name="Rectangle 3"/>
          <p:cNvSpPr>
            <a:spLocks noGrp="1" noChangeArrowheads="1"/>
          </p:cNvSpPr>
          <p:nvPr>
            <p:ph type="body" sz="half" idx="1"/>
          </p:nvPr>
        </p:nvSpPr>
        <p:spPr>
          <a:xfrm>
            <a:off x="457200" y="1600200"/>
            <a:ext cx="7924800" cy="2286000"/>
          </a:xfrm>
        </p:spPr>
        <p:txBody>
          <a:bodyPr/>
          <a:lstStyle/>
          <a:p>
            <a:pPr marL="457200" indent="-457200" eaLnBrk="1" hangingPunct="1">
              <a:lnSpc>
                <a:spcPct val="90000"/>
              </a:lnSpc>
              <a:buFont typeface="Wingdings" pitchFamily="2" charset="2"/>
              <a:buNone/>
            </a:pPr>
            <a:r>
              <a:rPr lang="en-US" altLang="zh-CN" sz="2400" smtClean="0">
                <a:solidFill>
                  <a:srgbClr val="663300"/>
                </a:solidFill>
                <a:effectLst/>
                <a:latin typeface="Times New Roman" pitchFamily="18" charset="0"/>
                <a:ea typeface="宋体" charset="-122"/>
              </a:rPr>
              <a:t>2.  Egyptian Estates</a:t>
            </a:r>
          </a:p>
          <a:p>
            <a:pPr marL="1276350" lvl="1" indent="-533400" eaLnBrk="1" hangingPunct="1">
              <a:lnSpc>
                <a:spcPct val="90000"/>
              </a:lnSpc>
              <a:buFont typeface="Wingdings" pitchFamily="2" charset="2"/>
              <a:buAutoNum type="alphaLcPeriod" startAt="4"/>
            </a:pPr>
            <a:r>
              <a:rPr lang="en-US" altLang="zh-CN" sz="2000" smtClean="0">
                <a:solidFill>
                  <a:srgbClr val="663300"/>
                </a:solidFill>
                <a:effectLst/>
                <a:latin typeface="Times New Roman" pitchFamily="18" charset="0"/>
                <a:ea typeface="宋体" charset="-122"/>
              </a:rPr>
              <a:t>Walls were </a:t>
            </a:r>
            <a:r>
              <a:rPr lang="en-US" altLang="zh-CN" sz="2000" u="sng" smtClean="0">
                <a:solidFill>
                  <a:srgbClr val="663300"/>
                </a:solidFill>
                <a:effectLst/>
                <a:latin typeface="Times New Roman" pitchFamily="18" charset="0"/>
                <a:ea typeface="宋体" charset="-122"/>
              </a:rPr>
              <a:t>painted</a:t>
            </a:r>
            <a:r>
              <a:rPr lang="en-US" altLang="zh-CN" sz="2000" smtClean="0">
                <a:solidFill>
                  <a:srgbClr val="663300"/>
                </a:solidFill>
                <a:effectLst/>
                <a:latin typeface="Times New Roman" pitchFamily="18" charset="0"/>
                <a:ea typeface="宋体" charset="-122"/>
              </a:rPr>
              <a:t> with brightly colored </a:t>
            </a:r>
            <a:r>
              <a:rPr lang="en-US" altLang="zh-CN" sz="2000" u="sng" smtClean="0">
                <a:solidFill>
                  <a:srgbClr val="663300"/>
                </a:solidFill>
                <a:effectLst/>
                <a:latin typeface="Times New Roman" pitchFamily="18" charset="0"/>
                <a:ea typeface="宋体" charset="-122"/>
              </a:rPr>
              <a:t>paintings</a:t>
            </a:r>
            <a:r>
              <a:rPr lang="en-US" altLang="zh-CN" sz="2000" smtClean="0">
                <a:solidFill>
                  <a:srgbClr val="663300"/>
                </a:solidFill>
                <a:effectLst/>
                <a:latin typeface="Times New Roman" pitchFamily="18" charset="0"/>
                <a:ea typeface="宋体" charset="-122"/>
              </a:rPr>
              <a:t> that showed scenes of </a:t>
            </a:r>
            <a:r>
              <a:rPr lang="en-US" altLang="zh-CN" sz="2000" u="sng" smtClean="0">
                <a:solidFill>
                  <a:srgbClr val="663300"/>
                </a:solidFill>
                <a:effectLst/>
                <a:latin typeface="Times New Roman" pitchFamily="18" charset="0"/>
                <a:ea typeface="宋体" charset="-122"/>
              </a:rPr>
              <a:t>daily life</a:t>
            </a:r>
            <a:r>
              <a:rPr lang="en-US" altLang="zh-CN" sz="2000" smtClean="0">
                <a:solidFill>
                  <a:srgbClr val="663300"/>
                </a:solidFill>
                <a:effectLst/>
                <a:latin typeface="Times New Roman" pitchFamily="18" charset="0"/>
                <a:ea typeface="宋体" charset="-122"/>
              </a:rPr>
              <a:t>.</a:t>
            </a:r>
          </a:p>
          <a:p>
            <a:pPr marL="1276350" lvl="1" indent="-533400" eaLnBrk="1" hangingPunct="1">
              <a:lnSpc>
                <a:spcPct val="90000"/>
              </a:lnSpc>
              <a:buFont typeface="Wingdings" pitchFamily="2" charset="2"/>
              <a:buAutoNum type="alphaLcPeriod" startAt="4"/>
            </a:pPr>
            <a:r>
              <a:rPr lang="en-US" altLang="zh-CN" sz="2000" smtClean="0">
                <a:solidFill>
                  <a:srgbClr val="663300"/>
                </a:solidFill>
                <a:effectLst/>
                <a:latin typeface="Times New Roman" pitchFamily="18" charset="0"/>
                <a:ea typeface="宋体" charset="-122"/>
              </a:rPr>
              <a:t>A household was made up of an owner’s </a:t>
            </a:r>
            <a:r>
              <a:rPr lang="en-US" altLang="zh-CN" sz="2000" u="sng" smtClean="0">
                <a:solidFill>
                  <a:srgbClr val="663300"/>
                </a:solidFill>
                <a:effectLst/>
                <a:latin typeface="Times New Roman" pitchFamily="18" charset="0"/>
                <a:ea typeface="宋体" charset="-122"/>
              </a:rPr>
              <a:t>family</a:t>
            </a:r>
            <a:r>
              <a:rPr lang="en-US" altLang="zh-CN" sz="2000" smtClean="0">
                <a:solidFill>
                  <a:srgbClr val="663300"/>
                </a:solidFill>
                <a:effectLst/>
                <a:latin typeface="Times New Roman" pitchFamily="18" charset="0"/>
                <a:ea typeface="宋体" charset="-122"/>
              </a:rPr>
              <a:t>, </a:t>
            </a:r>
            <a:r>
              <a:rPr lang="en-US" altLang="zh-CN" sz="2000" u="sng" smtClean="0">
                <a:solidFill>
                  <a:srgbClr val="663300"/>
                </a:solidFill>
                <a:effectLst/>
                <a:latin typeface="Times New Roman" pitchFamily="18" charset="0"/>
                <a:ea typeface="宋体" charset="-122"/>
              </a:rPr>
              <a:t>servants</a:t>
            </a:r>
            <a:r>
              <a:rPr lang="en-US" altLang="zh-CN" sz="2000" smtClean="0">
                <a:solidFill>
                  <a:srgbClr val="663300"/>
                </a:solidFill>
                <a:effectLst/>
                <a:latin typeface="Times New Roman" pitchFamily="18" charset="0"/>
                <a:ea typeface="宋体" charset="-122"/>
              </a:rPr>
              <a:t>, and </a:t>
            </a:r>
            <a:r>
              <a:rPr lang="en-US" altLang="zh-CN" sz="2000" u="sng" smtClean="0">
                <a:solidFill>
                  <a:srgbClr val="663300"/>
                </a:solidFill>
                <a:effectLst/>
                <a:latin typeface="Times New Roman" pitchFamily="18" charset="0"/>
                <a:ea typeface="宋体" charset="-122"/>
              </a:rPr>
              <a:t>artisans</a:t>
            </a:r>
            <a:r>
              <a:rPr lang="en-US" altLang="zh-CN" sz="2000" smtClean="0">
                <a:solidFill>
                  <a:srgbClr val="663300"/>
                </a:solidFill>
                <a:effectLst/>
                <a:latin typeface="Times New Roman" pitchFamily="18" charset="0"/>
                <a:ea typeface="宋体" charset="-122"/>
              </a:rPr>
              <a:t>.</a:t>
            </a:r>
          </a:p>
          <a:p>
            <a:pPr marL="1276350" lvl="1" indent="-533400" eaLnBrk="1" hangingPunct="1">
              <a:lnSpc>
                <a:spcPct val="90000"/>
              </a:lnSpc>
              <a:buFont typeface="Wingdings" pitchFamily="2" charset="2"/>
              <a:buAutoNum type="alphaLcPeriod" startAt="4"/>
            </a:pPr>
            <a:r>
              <a:rPr lang="en-US" altLang="zh-CN" sz="2000" smtClean="0">
                <a:solidFill>
                  <a:srgbClr val="663300"/>
                </a:solidFill>
                <a:effectLst/>
                <a:latin typeface="Times New Roman" pitchFamily="18" charset="0"/>
                <a:ea typeface="宋体" charset="-122"/>
              </a:rPr>
              <a:t>The </a:t>
            </a:r>
            <a:r>
              <a:rPr lang="en-US" altLang="zh-CN" sz="2000" u="sng" smtClean="0">
                <a:solidFill>
                  <a:srgbClr val="663300"/>
                </a:solidFill>
                <a:effectLst/>
                <a:latin typeface="Times New Roman" pitchFamily="18" charset="0"/>
                <a:ea typeface="宋体" charset="-122"/>
              </a:rPr>
              <a:t>artisans</a:t>
            </a:r>
            <a:r>
              <a:rPr lang="en-US" altLang="zh-CN" sz="2000" smtClean="0">
                <a:solidFill>
                  <a:srgbClr val="663300"/>
                </a:solidFill>
                <a:effectLst/>
                <a:latin typeface="Times New Roman" pitchFamily="18" charset="0"/>
                <a:ea typeface="宋体" charset="-122"/>
              </a:rPr>
              <a:t> were hired to build </a:t>
            </a:r>
            <a:r>
              <a:rPr lang="en-US" altLang="zh-CN" sz="2000" u="sng" smtClean="0">
                <a:solidFill>
                  <a:srgbClr val="663300"/>
                </a:solidFill>
                <a:effectLst/>
                <a:latin typeface="Times New Roman" pitchFamily="18" charset="0"/>
                <a:ea typeface="宋体" charset="-122"/>
              </a:rPr>
              <a:t>boats</a:t>
            </a:r>
            <a:r>
              <a:rPr lang="en-US" altLang="zh-CN" sz="2000" smtClean="0">
                <a:solidFill>
                  <a:srgbClr val="663300"/>
                </a:solidFill>
                <a:effectLst/>
                <a:latin typeface="Times New Roman" pitchFamily="18" charset="0"/>
                <a:ea typeface="宋体" charset="-122"/>
              </a:rPr>
              <a:t>, weave </a:t>
            </a:r>
            <a:r>
              <a:rPr lang="en-US" altLang="zh-CN" sz="2000" u="sng" smtClean="0">
                <a:solidFill>
                  <a:srgbClr val="663300"/>
                </a:solidFill>
                <a:effectLst/>
                <a:latin typeface="Times New Roman" pitchFamily="18" charset="0"/>
                <a:ea typeface="宋体" charset="-122"/>
              </a:rPr>
              <a:t>linen</a:t>
            </a:r>
            <a:r>
              <a:rPr lang="en-US" altLang="zh-CN" sz="2000" smtClean="0">
                <a:solidFill>
                  <a:srgbClr val="663300"/>
                </a:solidFill>
                <a:effectLst/>
                <a:latin typeface="Times New Roman" pitchFamily="18" charset="0"/>
                <a:ea typeface="宋体" charset="-122"/>
              </a:rPr>
              <a:t>, and make tools and pottery.</a:t>
            </a:r>
          </a:p>
          <a:p>
            <a:pPr marL="457200" indent="-457200" eaLnBrk="1" hangingPunct="1">
              <a:lnSpc>
                <a:spcPct val="90000"/>
              </a:lnSpc>
              <a:buFont typeface="Wingdings" pitchFamily="2" charset="2"/>
              <a:buNone/>
            </a:pPr>
            <a:endParaRPr lang="en-US" altLang="zh-CN" sz="2400" smtClean="0">
              <a:solidFill>
                <a:srgbClr val="663300"/>
              </a:solidFill>
              <a:effectLst/>
              <a:latin typeface="Times New Roman" pitchFamily="18" charset="0"/>
              <a:ea typeface="宋体" charset="-122"/>
            </a:endParaRPr>
          </a:p>
          <a:p>
            <a:pPr marL="457200" indent="-457200" eaLnBrk="1" hangingPunct="1">
              <a:lnSpc>
                <a:spcPct val="90000"/>
              </a:lnSpc>
            </a:pPr>
            <a:endParaRPr lang="en-US" altLang="zh-CN" sz="2400" smtClean="0">
              <a:solidFill>
                <a:srgbClr val="663300"/>
              </a:solidFill>
              <a:latin typeface="Times New Roman" pitchFamily="18" charset="0"/>
              <a:ea typeface="宋体" charset="-122"/>
            </a:endParaRPr>
          </a:p>
        </p:txBody>
      </p:sp>
      <p:pic>
        <p:nvPicPr>
          <p:cNvPr id="149510" name="Picture 6" descr="img_0788"/>
          <p:cNvPicPr>
            <a:picLocks noChangeAspect="1" noChangeArrowheads="1"/>
          </p:cNvPicPr>
          <p:nvPr/>
        </p:nvPicPr>
        <p:blipFill>
          <a:blip r:embed="rId2"/>
          <a:srcRect/>
          <a:stretch>
            <a:fillRect/>
          </a:stretch>
        </p:blipFill>
        <p:spPr bwMode="auto">
          <a:xfrm>
            <a:off x="1447800" y="4352925"/>
            <a:ext cx="6096000" cy="2505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anim calcmode="lin" valueType="num">
                                      <p:cBhvr>
                                        <p:cTn id="7" dur="1000" fill="hold"/>
                                        <p:tgtEl>
                                          <p:spTgt spid="149506"/>
                                        </p:tgtEl>
                                        <p:attrNameLst>
                                          <p:attrName>ppt_w</p:attrName>
                                        </p:attrNameLst>
                                      </p:cBhvr>
                                      <p:tavLst>
                                        <p:tav tm="0">
                                          <p:val>
                                            <p:fltVal val="0"/>
                                          </p:val>
                                        </p:tav>
                                        <p:tav tm="100000">
                                          <p:val>
                                            <p:strVal val="#ppt_w"/>
                                          </p:val>
                                        </p:tav>
                                      </p:tavLst>
                                    </p:anim>
                                    <p:anim calcmode="lin" valueType="num">
                                      <p:cBhvr>
                                        <p:cTn id="8" dur="1000" fill="hold"/>
                                        <p:tgtEl>
                                          <p:spTgt spid="1495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9507">
                                            <p:txEl>
                                              <p:pRg st="0" end="0"/>
                                            </p:txEl>
                                          </p:spTgt>
                                        </p:tgtEl>
                                        <p:attrNameLst>
                                          <p:attrName>style.visibility</p:attrName>
                                        </p:attrNameLst>
                                      </p:cBhvr>
                                      <p:to>
                                        <p:strVal val="visible"/>
                                      </p:to>
                                    </p:set>
                                    <p:anim calcmode="lin" valueType="num">
                                      <p:cBhvr additive="base">
                                        <p:cTn id="13" dur="1000" fill="hold"/>
                                        <p:tgtEl>
                                          <p:spTgt spid="149507">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49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49507">
                                            <p:txEl>
                                              <p:pRg st="1" end="1"/>
                                            </p:txEl>
                                          </p:spTgt>
                                        </p:tgtEl>
                                        <p:attrNameLst>
                                          <p:attrName>style.visibility</p:attrName>
                                        </p:attrNameLst>
                                      </p:cBhvr>
                                      <p:to>
                                        <p:strVal val="visible"/>
                                      </p:to>
                                    </p:set>
                                    <p:anim calcmode="lin" valueType="num">
                                      <p:cBhvr additive="base">
                                        <p:cTn id="19" dur="1000" fill="hold"/>
                                        <p:tgtEl>
                                          <p:spTgt spid="149507">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49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49507">
                                            <p:txEl>
                                              <p:pRg st="2" end="2"/>
                                            </p:txEl>
                                          </p:spTgt>
                                        </p:tgtEl>
                                        <p:attrNameLst>
                                          <p:attrName>style.visibility</p:attrName>
                                        </p:attrNameLst>
                                      </p:cBhvr>
                                      <p:to>
                                        <p:strVal val="visible"/>
                                      </p:to>
                                    </p:set>
                                    <p:anim calcmode="lin" valueType="num">
                                      <p:cBhvr additive="base">
                                        <p:cTn id="25" dur="1000" fill="hold"/>
                                        <p:tgtEl>
                                          <p:spTgt spid="149507">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49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49507">
                                            <p:txEl>
                                              <p:pRg st="3" end="3"/>
                                            </p:txEl>
                                          </p:spTgt>
                                        </p:tgtEl>
                                        <p:attrNameLst>
                                          <p:attrName>style.visibility</p:attrName>
                                        </p:attrNameLst>
                                      </p:cBhvr>
                                      <p:to>
                                        <p:strVal val="visible"/>
                                      </p:to>
                                    </p:set>
                                    <p:anim calcmode="lin" valueType="num">
                                      <p:cBhvr additive="base">
                                        <p:cTn id="31" dur="1000" fill="hold"/>
                                        <p:tgtEl>
                                          <p:spTgt spid="149507">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49507">
                                            <p:txEl>
                                              <p:pRg st="3" end="3"/>
                                            </p:txEl>
                                          </p:spTgt>
                                        </p:tgtEl>
                                        <p:attrNameLst>
                                          <p:attrName>ppt_y</p:attrName>
                                        </p:attrNameLst>
                                      </p:cBhvr>
                                      <p:tavLst>
                                        <p:tav tm="0">
                                          <p:val>
                                            <p:strVal val="#ppt_y"/>
                                          </p:val>
                                        </p:tav>
                                        <p:tav tm="100000">
                                          <p:val>
                                            <p:strVal val="#ppt_y"/>
                                          </p:val>
                                        </p:tav>
                                      </p:tavLst>
                                    </p:anim>
                                  </p:childTnLst>
                                </p:cTn>
                              </p:par>
                              <p:par>
                                <p:cTn id="33" presetID="22" presetClass="entr" presetSubtype="8" fill="hold" nodeType="withEffect">
                                  <p:stCondLst>
                                    <p:cond delay="0"/>
                                  </p:stCondLst>
                                  <p:childTnLst>
                                    <p:set>
                                      <p:cBhvr>
                                        <p:cTn id="34" dur="1" fill="hold">
                                          <p:stCondLst>
                                            <p:cond delay="0"/>
                                          </p:stCondLst>
                                        </p:cTn>
                                        <p:tgtEl>
                                          <p:spTgt spid="149510"/>
                                        </p:tgtEl>
                                        <p:attrNameLst>
                                          <p:attrName>style.visibility</p:attrName>
                                        </p:attrNameLst>
                                      </p:cBhvr>
                                      <p:to>
                                        <p:strVal val="visible"/>
                                      </p:to>
                                    </p:set>
                                    <p:animEffect transition="in" filter="wipe(left)">
                                      <p:cBhvr>
                                        <p:cTn id="35" dur="500"/>
                                        <p:tgtEl>
                                          <p:spTgt spid="149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O.  Describe the following parts of ancient Egypt.</a:t>
            </a:r>
          </a:p>
        </p:txBody>
      </p:sp>
      <p:sp>
        <p:nvSpPr>
          <p:cNvPr id="84995" name="Rectangle 3"/>
          <p:cNvSpPr>
            <a:spLocks noGrp="1" noChangeArrowheads="1"/>
          </p:cNvSpPr>
          <p:nvPr>
            <p:ph type="body" idx="1"/>
          </p:nvPr>
        </p:nvSpPr>
        <p:spPr/>
        <p:txBody>
          <a:bodyPr/>
          <a:lstStyle/>
          <a:p>
            <a:pPr marL="0" indent="0" eaLnBrk="1" hangingPunct="1">
              <a:buFont typeface="Wingdings" pitchFamily="2" charset="2"/>
              <a:buNone/>
            </a:pPr>
            <a:r>
              <a:rPr lang="en-US" altLang="zh-CN" sz="2800" smtClean="0">
                <a:solidFill>
                  <a:srgbClr val="663300"/>
                </a:solidFill>
                <a:effectLst/>
                <a:latin typeface="Times New Roman" pitchFamily="18" charset="0"/>
                <a:ea typeface="宋体" charset="-122"/>
              </a:rPr>
              <a:t>3.  Farmers</a:t>
            </a:r>
          </a:p>
          <a:p>
            <a:pPr marL="342900" lvl="3" indent="0" eaLnBrk="1" hangingPunct="1">
              <a:buFontTx/>
              <a:buAutoNum type="alphaLcPeriod"/>
            </a:pPr>
            <a:r>
              <a:rPr lang="en-US" altLang="zh-CN" smtClean="0">
                <a:solidFill>
                  <a:srgbClr val="663300"/>
                </a:solidFill>
                <a:effectLst/>
                <a:latin typeface="Times New Roman" pitchFamily="18" charset="0"/>
                <a:ea typeface="宋体" charset="-122"/>
              </a:rPr>
              <a:t>  Most Egyptians, however, were </a:t>
            </a:r>
            <a:r>
              <a:rPr lang="en-US" altLang="zh-CN" u="sng" smtClean="0">
                <a:solidFill>
                  <a:srgbClr val="663300"/>
                </a:solidFill>
                <a:effectLst/>
                <a:latin typeface="Times New Roman" pitchFamily="18" charset="0"/>
                <a:ea typeface="宋体" charset="-122"/>
              </a:rPr>
              <a:t>farmers</a:t>
            </a:r>
            <a:r>
              <a:rPr lang="en-US" altLang="zh-CN" smtClean="0">
                <a:solidFill>
                  <a:srgbClr val="663300"/>
                </a:solidFill>
                <a:effectLst/>
                <a:latin typeface="Times New Roman" pitchFamily="18" charset="0"/>
                <a:ea typeface="宋体" charset="-122"/>
              </a:rPr>
              <a:t>, who lived in </a:t>
            </a:r>
            <a:r>
              <a:rPr lang="en-US" altLang="zh-CN" u="sng" smtClean="0">
                <a:solidFill>
                  <a:srgbClr val="663300"/>
                </a:solidFill>
                <a:effectLst/>
                <a:latin typeface="Times New Roman" pitchFamily="18" charset="0"/>
                <a:ea typeface="宋体" charset="-122"/>
              </a:rPr>
              <a:t>villages</a:t>
            </a:r>
            <a:r>
              <a:rPr lang="en-US" altLang="zh-CN" smtClean="0">
                <a:solidFill>
                  <a:srgbClr val="663300"/>
                </a:solidFill>
                <a:effectLst/>
                <a:latin typeface="Times New Roman" pitchFamily="18" charset="0"/>
                <a:ea typeface="宋体" charset="-122"/>
              </a:rPr>
              <a:t> on the estates.</a:t>
            </a:r>
          </a:p>
          <a:p>
            <a:pPr marL="342900" lvl="3" indent="0" eaLnBrk="1" hangingPunct="1">
              <a:buFontTx/>
              <a:buAutoNum type="alphaLcPeriod"/>
            </a:pPr>
            <a:r>
              <a:rPr lang="en-US" altLang="zh-CN" smtClean="0">
                <a:solidFill>
                  <a:srgbClr val="663300"/>
                </a:solidFill>
                <a:effectLst/>
                <a:latin typeface="Times New Roman" pitchFamily="18" charset="0"/>
                <a:ea typeface="宋体" charset="-122"/>
              </a:rPr>
              <a:t>  At first, their houses were made of </a:t>
            </a:r>
            <a:r>
              <a:rPr lang="en-US" altLang="zh-CN" u="sng" smtClean="0">
                <a:solidFill>
                  <a:srgbClr val="663300"/>
                </a:solidFill>
                <a:effectLst/>
                <a:latin typeface="Times New Roman" pitchFamily="18" charset="0"/>
                <a:ea typeface="宋体" charset="-122"/>
              </a:rPr>
              <a:t>reeds</a:t>
            </a:r>
            <a:r>
              <a:rPr lang="en-US" altLang="zh-CN" smtClean="0">
                <a:solidFill>
                  <a:srgbClr val="663300"/>
                </a:solidFill>
                <a:effectLst/>
                <a:latin typeface="Times New Roman" pitchFamily="18" charset="0"/>
                <a:ea typeface="宋体" charset="-122"/>
              </a:rPr>
              <a:t> and </a:t>
            </a:r>
            <a:r>
              <a:rPr lang="en-US" altLang="zh-CN" u="sng" smtClean="0">
                <a:solidFill>
                  <a:srgbClr val="663300"/>
                </a:solidFill>
                <a:effectLst/>
                <a:latin typeface="Times New Roman" pitchFamily="18" charset="0"/>
                <a:ea typeface="宋体" charset="-122"/>
              </a:rPr>
              <a:t>mud</a:t>
            </a:r>
            <a:r>
              <a:rPr lang="en-US" altLang="zh-CN" smtClean="0">
                <a:solidFill>
                  <a:srgbClr val="663300"/>
                </a:solidFill>
                <a:effectLst/>
                <a:latin typeface="Times New Roman" pitchFamily="18" charset="0"/>
                <a:ea typeface="宋体" charset="-122"/>
              </a:rPr>
              <a:t>.</a:t>
            </a:r>
          </a:p>
          <a:p>
            <a:pPr marL="342900" lvl="3" indent="0" eaLnBrk="1" hangingPunct="1">
              <a:buFontTx/>
              <a:buAutoNum type="alphaLcPeriod"/>
            </a:pPr>
            <a:r>
              <a:rPr lang="en-US" altLang="zh-CN" smtClean="0">
                <a:solidFill>
                  <a:srgbClr val="663300"/>
                </a:solidFill>
                <a:effectLst/>
                <a:latin typeface="Times New Roman" pitchFamily="18" charset="0"/>
                <a:ea typeface="宋体" charset="-122"/>
              </a:rPr>
              <a:t>  Later, they were made of </a:t>
            </a:r>
            <a:r>
              <a:rPr lang="en-US" altLang="zh-CN" u="sng" smtClean="0">
                <a:solidFill>
                  <a:srgbClr val="663300"/>
                </a:solidFill>
                <a:effectLst/>
                <a:latin typeface="Times New Roman" pitchFamily="18" charset="0"/>
                <a:ea typeface="宋体" charset="-122"/>
              </a:rPr>
              <a:t>sun-dried, mud-brick.</a:t>
            </a:r>
          </a:p>
          <a:p>
            <a:pPr marL="342900" lvl="3" indent="0" eaLnBrk="1" hangingPunct="1">
              <a:buFontTx/>
              <a:buAutoNum type="alphaLcPeriod"/>
            </a:pPr>
            <a:r>
              <a:rPr lang="en-US" altLang="zh-CN" smtClean="0">
                <a:solidFill>
                  <a:srgbClr val="663300"/>
                </a:solidFill>
                <a:effectLst/>
                <a:latin typeface="Times New Roman" pitchFamily="18" charset="0"/>
                <a:ea typeface="宋体" charset="-122"/>
              </a:rPr>
              <a:t>  These houses had usually had </a:t>
            </a:r>
            <a:r>
              <a:rPr lang="en-US" altLang="zh-CN" u="sng" smtClean="0">
                <a:solidFill>
                  <a:srgbClr val="663300"/>
                </a:solidFill>
                <a:effectLst/>
                <a:latin typeface="Times New Roman" pitchFamily="18" charset="0"/>
                <a:ea typeface="宋体" charset="-122"/>
              </a:rPr>
              <a:t>one</a:t>
            </a:r>
            <a:r>
              <a:rPr lang="en-US" altLang="zh-CN" smtClean="0">
                <a:solidFill>
                  <a:srgbClr val="663300"/>
                </a:solidFill>
                <a:effectLst/>
                <a:latin typeface="Times New Roman" pitchFamily="18" charset="0"/>
                <a:ea typeface="宋体" charset="-122"/>
              </a:rPr>
              <a:t> room with a roof made of palm leaves.</a:t>
            </a:r>
          </a:p>
          <a:p>
            <a:pPr marL="342900" lvl="3" indent="0" eaLnBrk="1" hangingPunct="1">
              <a:buFontTx/>
              <a:buAutoNum type="alphaLcPeriod"/>
            </a:pPr>
            <a:r>
              <a:rPr lang="en-US" altLang="zh-CN" smtClean="0">
                <a:solidFill>
                  <a:srgbClr val="663300"/>
                </a:solidFill>
                <a:effectLst/>
                <a:latin typeface="Times New Roman" pitchFamily="18" charset="0"/>
                <a:ea typeface="宋体" charset="-122"/>
              </a:rPr>
              <a:t>  They were built on </a:t>
            </a:r>
            <a:r>
              <a:rPr lang="en-US" altLang="zh-CN" u="sng" smtClean="0">
                <a:solidFill>
                  <a:srgbClr val="663300"/>
                </a:solidFill>
                <a:effectLst/>
                <a:latin typeface="Times New Roman" pitchFamily="18" charset="0"/>
                <a:ea typeface="宋体" charset="-122"/>
              </a:rPr>
              <a:t>high ground</a:t>
            </a:r>
            <a:r>
              <a:rPr lang="en-US" altLang="zh-CN" smtClean="0">
                <a:solidFill>
                  <a:srgbClr val="663300"/>
                </a:solidFill>
                <a:effectLst/>
                <a:latin typeface="Times New Roman" pitchFamily="18" charset="0"/>
                <a:ea typeface="宋体" charset="-122"/>
              </a:rPr>
              <a:t> so that they would safe from the yearly </a:t>
            </a:r>
            <a:r>
              <a:rPr lang="en-US" altLang="zh-CN" u="sng" smtClean="0">
                <a:solidFill>
                  <a:srgbClr val="663300"/>
                </a:solidFill>
                <a:effectLst/>
                <a:latin typeface="Times New Roman" pitchFamily="18" charset="0"/>
                <a:ea typeface="宋体" charset="-122"/>
              </a:rPr>
              <a:t>flood</a:t>
            </a:r>
            <a:r>
              <a:rPr lang="en-US" altLang="zh-CN" smtClean="0">
                <a:solidFill>
                  <a:srgbClr val="663300"/>
                </a:solidFill>
                <a:effectLst/>
                <a:latin typeface="Times New Roman" pitchFamily="18" charset="0"/>
                <a:ea typeface="宋体" charset="-122"/>
              </a:rPr>
              <a:t>.</a:t>
            </a:r>
          </a:p>
          <a:p>
            <a:pPr marL="342900" lvl="3" indent="0" eaLnBrk="1" hangingPunct="1">
              <a:buFontTx/>
              <a:buAutoNum type="alphaLcPeriod"/>
            </a:pPr>
            <a:r>
              <a:rPr lang="en-US" altLang="zh-CN" smtClean="0">
                <a:solidFill>
                  <a:srgbClr val="663300"/>
                </a:solidFill>
                <a:effectLst/>
                <a:latin typeface="Times New Roman" pitchFamily="18" charset="0"/>
                <a:ea typeface="宋体" charset="-122"/>
              </a:rPr>
              <a:t>  Egyptian </a:t>
            </a:r>
            <a:r>
              <a:rPr lang="en-US" altLang="zh-CN" u="sng" smtClean="0">
                <a:solidFill>
                  <a:srgbClr val="663300"/>
                </a:solidFill>
                <a:effectLst/>
                <a:latin typeface="Times New Roman" pitchFamily="18" charset="0"/>
                <a:ea typeface="宋体" charset="-122"/>
              </a:rPr>
              <a:t>farmers</a:t>
            </a:r>
            <a:r>
              <a:rPr lang="en-US" altLang="zh-CN" smtClean="0">
                <a:solidFill>
                  <a:srgbClr val="663300"/>
                </a:solidFill>
                <a:effectLst/>
                <a:latin typeface="Times New Roman" pitchFamily="18" charset="0"/>
                <a:ea typeface="宋体" charset="-122"/>
              </a:rPr>
              <a:t> worked in the fields and took care of the cattle.  </a:t>
            </a:r>
          </a:p>
          <a:p>
            <a:pPr marL="342900" lvl="3" indent="0" eaLnBrk="1" hangingPunct="1">
              <a:buFontTx/>
              <a:buAutoNum type="alphaLcPeriod"/>
            </a:pPr>
            <a:r>
              <a:rPr lang="en-US" altLang="zh-CN" smtClean="0">
                <a:solidFill>
                  <a:srgbClr val="663300"/>
                </a:solidFill>
                <a:effectLst/>
                <a:latin typeface="Times New Roman" pitchFamily="18" charset="0"/>
                <a:ea typeface="宋体" charset="-122"/>
              </a:rPr>
              <a:t>  When they were not farming, they built </a:t>
            </a:r>
            <a:r>
              <a:rPr lang="en-US" altLang="zh-CN" u="sng" smtClean="0">
                <a:solidFill>
                  <a:srgbClr val="663300"/>
                </a:solidFill>
                <a:effectLst/>
                <a:latin typeface="Times New Roman" pitchFamily="18" charset="0"/>
                <a:ea typeface="宋体" charset="-122"/>
              </a:rPr>
              <a:t>monuments</a:t>
            </a:r>
            <a:r>
              <a:rPr lang="en-US" altLang="zh-CN" smtClean="0">
                <a:solidFill>
                  <a:srgbClr val="663300"/>
                </a:solidFill>
                <a:effectLst/>
                <a:latin typeface="Times New Roman" pitchFamily="18" charset="0"/>
                <a:ea typeface="宋体" charset="-122"/>
              </a:rPr>
              <a:t>, dug </a:t>
            </a:r>
            <a:r>
              <a:rPr lang="en-US" altLang="zh-CN" u="sng" smtClean="0">
                <a:solidFill>
                  <a:srgbClr val="663300"/>
                </a:solidFill>
                <a:effectLst/>
                <a:latin typeface="Times New Roman" pitchFamily="18" charset="0"/>
                <a:ea typeface="宋体" charset="-122"/>
              </a:rPr>
              <a:t>ditches</a:t>
            </a:r>
            <a:r>
              <a:rPr lang="en-US" altLang="zh-CN" smtClean="0">
                <a:solidFill>
                  <a:srgbClr val="663300"/>
                </a:solidFill>
                <a:effectLst/>
                <a:latin typeface="Times New Roman" pitchFamily="18" charset="0"/>
                <a:ea typeface="宋体" charset="-122"/>
              </a:rPr>
              <a:t>, and repaired </a:t>
            </a:r>
            <a:r>
              <a:rPr lang="en-US" altLang="zh-CN" u="sng" smtClean="0">
                <a:solidFill>
                  <a:srgbClr val="663300"/>
                </a:solidFill>
                <a:effectLst/>
                <a:latin typeface="Times New Roman" pitchFamily="18" charset="0"/>
                <a:ea typeface="宋体" charset="-122"/>
              </a:rPr>
              <a:t>roads</a:t>
            </a:r>
            <a:r>
              <a:rPr lang="en-US" altLang="zh-CN" smtClean="0">
                <a:solidFill>
                  <a:srgbClr val="663300"/>
                </a:solidFill>
                <a:effectLst/>
                <a:latin typeface="Times New Roman" pitchFamily="18" charset="0"/>
                <a:ea typeface="宋体"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1000" fill="hold"/>
                                        <p:tgtEl>
                                          <p:spTgt spid="84994"/>
                                        </p:tgtEl>
                                        <p:attrNameLst>
                                          <p:attrName>ppt_w</p:attrName>
                                        </p:attrNameLst>
                                      </p:cBhvr>
                                      <p:tavLst>
                                        <p:tav tm="0">
                                          <p:val>
                                            <p:fltVal val="0"/>
                                          </p:val>
                                        </p:tav>
                                        <p:tav tm="100000">
                                          <p:val>
                                            <p:strVal val="#ppt_w"/>
                                          </p:val>
                                        </p:tav>
                                      </p:tavLst>
                                    </p:anim>
                                    <p:anim calcmode="lin" valueType="num">
                                      <p:cBhvr>
                                        <p:cTn id="8" dur="1000" fill="hold"/>
                                        <p:tgtEl>
                                          <p:spTgt spid="8499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84995">
                                            <p:txEl>
                                              <p:pRg st="0" end="0"/>
                                            </p:txEl>
                                          </p:spTgt>
                                        </p:tgtEl>
                                        <p:attrNameLst>
                                          <p:attrName>style.visibility</p:attrName>
                                        </p:attrNameLst>
                                      </p:cBhvr>
                                      <p:to>
                                        <p:strVal val="visible"/>
                                      </p:to>
                                    </p:set>
                                    <p:anim calcmode="lin" valueType="num">
                                      <p:cBhvr>
                                        <p:cTn id="13" dur="500" fill="hold"/>
                                        <p:tgtEl>
                                          <p:spTgt spid="8499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49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84995">
                                            <p:txEl>
                                              <p:pRg st="1" end="1"/>
                                            </p:txEl>
                                          </p:spTgt>
                                        </p:tgtEl>
                                        <p:attrNameLst>
                                          <p:attrName>style.visibility</p:attrName>
                                        </p:attrNameLst>
                                      </p:cBhvr>
                                      <p:to>
                                        <p:strVal val="visible"/>
                                      </p:to>
                                    </p:set>
                                    <p:anim calcmode="lin" valueType="num">
                                      <p:cBhvr>
                                        <p:cTn id="19" dur="500" fill="hold"/>
                                        <p:tgtEl>
                                          <p:spTgt spid="8499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8499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84995">
                                            <p:txEl>
                                              <p:pRg st="2" end="2"/>
                                            </p:txEl>
                                          </p:spTgt>
                                        </p:tgtEl>
                                        <p:attrNameLst>
                                          <p:attrName>style.visibility</p:attrName>
                                        </p:attrNameLst>
                                      </p:cBhvr>
                                      <p:to>
                                        <p:strVal val="visible"/>
                                      </p:to>
                                    </p:set>
                                    <p:anim calcmode="lin" valueType="num">
                                      <p:cBhvr>
                                        <p:cTn id="25" dur="500" fill="hold"/>
                                        <p:tgtEl>
                                          <p:spTgt spid="8499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8499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84995">
                                            <p:txEl>
                                              <p:pRg st="3" end="3"/>
                                            </p:txEl>
                                          </p:spTgt>
                                        </p:tgtEl>
                                        <p:attrNameLst>
                                          <p:attrName>style.visibility</p:attrName>
                                        </p:attrNameLst>
                                      </p:cBhvr>
                                      <p:to>
                                        <p:strVal val="visible"/>
                                      </p:to>
                                    </p:set>
                                    <p:anim calcmode="lin" valueType="num">
                                      <p:cBhvr>
                                        <p:cTn id="31" dur="500" fill="hold"/>
                                        <p:tgtEl>
                                          <p:spTgt spid="8499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8499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84995">
                                            <p:txEl>
                                              <p:pRg st="4" end="4"/>
                                            </p:txEl>
                                          </p:spTgt>
                                        </p:tgtEl>
                                        <p:attrNameLst>
                                          <p:attrName>style.visibility</p:attrName>
                                        </p:attrNameLst>
                                      </p:cBhvr>
                                      <p:to>
                                        <p:strVal val="visible"/>
                                      </p:to>
                                    </p:set>
                                    <p:anim calcmode="lin" valueType="num">
                                      <p:cBhvr>
                                        <p:cTn id="37" dur="500" fill="hold"/>
                                        <p:tgtEl>
                                          <p:spTgt spid="8499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8499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84995">
                                            <p:txEl>
                                              <p:pRg st="5" end="5"/>
                                            </p:txEl>
                                          </p:spTgt>
                                        </p:tgtEl>
                                        <p:attrNameLst>
                                          <p:attrName>style.visibility</p:attrName>
                                        </p:attrNameLst>
                                      </p:cBhvr>
                                      <p:to>
                                        <p:strVal val="visible"/>
                                      </p:to>
                                    </p:set>
                                    <p:anim calcmode="lin" valueType="num">
                                      <p:cBhvr>
                                        <p:cTn id="43" dur="500" fill="hold"/>
                                        <p:tgtEl>
                                          <p:spTgt spid="84995">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8499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84995">
                                            <p:txEl>
                                              <p:pRg st="6" end="6"/>
                                            </p:txEl>
                                          </p:spTgt>
                                        </p:tgtEl>
                                        <p:attrNameLst>
                                          <p:attrName>style.visibility</p:attrName>
                                        </p:attrNameLst>
                                      </p:cBhvr>
                                      <p:to>
                                        <p:strVal val="visible"/>
                                      </p:to>
                                    </p:set>
                                    <p:anim calcmode="lin" valueType="num">
                                      <p:cBhvr>
                                        <p:cTn id="49" dur="500" fill="hold"/>
                                        <p:tgtEl>
                                          <p:spTgt spid="8499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8499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nodeType="clickEffect">
                                  <p:stCondLst>
                                    <p:cond delay="0"/>
                                  </p:stCondLst>
                                  <p:childTnLst>
                                    <p:set>
                                      <p:cBhvr>
                                        <p:cTn id="54" dur="1" fill="hold">
                                          <p:stCondLst>
                                            <p:cond delay="0"/>
                                          </p:stCondLst>
                                        </p:cTn>
                                        <p:tgtEl>
                                          <p:spTgt spid="84995">
                                            <p:txEl>
                                              <p:pRg st="7" end="7"/>
                                            </p:txEl>
                                          </p:spTgt>
                                        </p:tgtEl>
                                        <p:attrNameLst>
                                          <p:attrName>style.visibility</p:attrName>
                                        </p:attrNameLst>
                                      </p:cBhvr>
                                      <p:to>
                                        <p:strVal val="visible"/>
                                      </p:to>
                                    </p:set>
                                    <p:anim calcmode="lin" valueType="num">
                                      <p:cBhvr>
                                        <p:cTn id="55" dur="500" fill="hold"/>
                                        <p:tgtEl>
                                          <p:spTgt spid="84995">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84995">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en-US" b="1" dirty="0" smtClean="0">
                <a:solidFill>
                  <a:srgbClr val="663300"/>
                </a:solidFill>
                <a:effectLst/>
                <a:latin typeface="Times New Roman" pitchFamily="18" charset="0"/>
              </a:rPr>
              <a:t>Unit 3:  Ancient Egypt</a:t>
            </a:r>
            <a:r>
              <a:rPr lang="en-US" dirty="0" smtClean="0">
                <a:solidFill>
                  <a:schemeClr val="bg2"/>
                </a:solidFill>
              </a:rPr>
              <a:t> </a:t>
            </a:r>
          </a:p>
        </p:txBody>
      </p:sp>
      <p:pic>
        <p:nvPicPr>
          <p:cNvPr id="4099" name="il_fi" descr="ancegympa3"/>
          <p:cNvPicPr>
            <a:picLocks noGrp="1" noChangeAspect="1" noChangeArrowheads="1"/>
          </p:cNvPicPr>
          <p:nvPr>
            <p:ph type="body" idx="1"/>
          </p:nvPr>
        </p:nvPicPr>
        <p:blipFill>
          <a:blip r:embed="rId2"/>
          <a:srcRect/>
          <a:stretch>
            <a:fillRect/>
          </a:stretch>
        </p:blipFill>
        <p:spPr>
          <a:xfrm>
            <a:off x="609600" y="1295400"/>
            <a:ext cx="3124200" cy="5410200"/>
          </a:xfrm>
          <a:noFill/>
        </p:spPr>
      </p:pic>
      <p:pic>
        <p:nvPicPr>
          <p:cNvPr id="4100" name="Picture 7" descr="ancient-egypt"/>
          <p:cNvPicPr>
            <a:picLocks noChangeAspect="1" noChangeArrowheads="1"/>
          </p:cNvPicPr>
          <p:nvPr/>
        </p:nvPicPr>
        <p:blipFill>
          <a:blip r:embed="rId3"/>
          <a:srcRect/>
          <a:stretch>
            <a:fillRect/>
          </a:stretch>
        </p:blipFill>
        <p:spPr bwMode="auto">
          <a:xfrm>
            <a:off x="4953000" y="1295400"/>
            <a:ext cx="2943225" cy="2638425"/>
          </a:xfrm>
          <a:prstGeom prst="rect">
            <a:avLst/>
          </a:prstGeom>
          <a:noFill/>
          <a:ln w="9525">
            <a:noFill/>
            <a:miter lim="800000"/>
            <a:headEnd/>
            <a:tailEnd/>
          </a:ln>
        </p:spPr>
      </p:pic>
      <p:pic>
        <p:nvPicPr>
          <p:cNvPr id="4101" name="Picture 9" descr="ancinet001"/>
          <p:cNvPicPr>
            <a:picLocks noChangeAspect="1" noChangeArrowheads="1"/>
          </p:cNvPicPr>
          <p:nvPr/>
        </p:nvPicPr>
        <p:blipFill>
          <a:blip r:embed="rId4" cstate="print"/>
          <a:srcRect/>
          <a:stretch>
            <a:fillRect/>
          </a:stretch>
        </p:blipFill>
        <p:spPr bwMode="auto">
          <a:xfrm>
            <a:off x="4724400" y="3962400"/>
            <a:ext cx="3348038" cy="264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zh-CN" b="1" dirty="0" smtClean="0">
                <a:solidFill>
                  <a:srgbClr val="663300"/>
                </a:solidFill>
                <a:effectLst/>
                <a:latin typeface="Times New Roman" pitchFamily="18" charset="0"/>
                <a:ea typeface="宋体" charset="-122"/>
              </a:rPr>
              <a:t>The </a:t>
            </a:r>
            <a:r>
              <a:rPr lang="en-US" altLang="zh-CN" b="1" dirty="0" smtClean="0">
                <a:solidFill>
                  <a:srgbClr val="663300"/>
                </a:solidFill>
                <a:effectLst/>
                <a:latin typeface="Times New Roman" pitchFamily="18" charset="0"/>
                <a:ea typeface="宋体" charset="-122"/>
              </a:rPr>
              <a:t>Pharaoh</a:t>
            </a:r>
            <a:endParaRPr lang="en-US" altLang="zh-CN" b="1" dirty="0" smtClean="0">
              <a:solidFill>
                <a:srgbClr val="663300"/>
              </a:solidFill>
              <a:effectLst/>
              <a:latin typeface="Times New Roman" pitchFamily="18" charset="0"/>
              <a:ea typeface="宋体" charset="-122"/>
            </a:endParaRPr>
          </a:p>
        </p:txBody>
      </p:sp>
      <p:pic>
        <p:nvPicPr>
          <p:cNvPr id="40963" name="Picture 5" descr="djoserstatue"/>
          <p:cNvPicPr>
            <a:picLocks noChangeAspect="1" noChangeArrowheads="1"/>
          </p:cNvPicPr>
          <p:nvPr/>
        </p:nvPicPr>
        <p:blipFill>
          <a:blip r:embed="rId2"/>
          <a:srcRect/>
          <a:stretch>
            <a:fillRect/>
          </a:stretch>
        </p:blipFill>
        <p:spPr bwMode="auto">
          <a:xfrm>
            <a:off x="609600" y="1600200"/>
            <a:ext cx="2043113" cy="2819400"/>
          </a:xfrm>
          <a:prstGeom prst="rect">
            <a:avLst/>
          </a:prstGeom>
          <a:noFill/>
          <a:ln w="9525">
            <a:noFill/>
            <a:miter lim="800000"/>
            <a:headEnd/>
            <a:tailEnd/>
          </a:ln>
        </p:spPr>
      </p:pic>
      <p:pic>
        <p:nvPicPr>
          <p:cNvPr id="40964" name="Picture 7" descr="khufu+statue"/>
          <p:cNvPicPr>
            <a:picLocks noChangeAspect="1" noChangeArrowheads="1"/>
          </p:cNvPicPr>
          <p:nvPr/>
        </p:nvPicPr>
        <p:blipFill>
          <a:blip r:embed="rId3"/>
          <a:srcRect/>
          <a:stretch>
            <a:fillRect/>
          </a:stretch>
        </p:blipFill>
        <p:spPr bwMode="auto">
          <a:xfrm>
            <a:off x="3429000" y="2286000"/>
            <a:ext cx="2228850" cy="2809875"/>
          </a:xfrm>
          <a:prstGeom prst="rect">
            <a:avLst/>
          </a:prstGeom>
          <a:noFill/>
          <a:ln w="9525">
            <a:noFill/>
            <a:miter lim="800000"/>
            <a:headEnd/>
            <a:tailEnd/>
          </a:ln>
        </p:spPr>
      </p:pic>
      <p:pic>
        <p:nvPicPr>
          <p:cNvPr id="40965" name="Picture 9" descr="Khafre%20front"/>
          <p:cNvPicPr>
            <a:picLocks noChangeAspect="1" noChangeArrowheads="1"/>
          </p:cNvPicPr>
          <p:nvPr/>
        </p:nvPicPr>
        <p:blipFill>
          <a:blip r:embed="rId4"/>
          <a:srcRect/>
          <a:stretch>
            <a:fillRect/>
          </a:stretch>
        </p:blipFill>
        <p:spPr bwMode="auto">
          <a:xfrm>
            <a:off x="5943600" y="1600200"/>
            <a:ext cx="2928938"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zh-CN" smtClean="0">
                <a:solidFill>
                  <a:srgbClr val="663300"/>
                </a:solidFill>
                <a:effectLst/>
                <a:latin typeface="Times New Roman" pitchFamily="18" charset="0"/>
                <a:ea typeface="宋体" charset="-122"/>
              </a:rPr>
              <a:t>P.  Define </a:t>
            </a:r>
            <a:r>
              <a:rPr lang="en-US" altLang="zh-CN" b="1" u="sng" smtClean="0">
                <a:solidFill>
                  <a:srgbClr val="663300"/>
                </a:solidFill>
                <a:effectLst/>
                <a:latin typeface="Times New Roman" pitchFamily="18" charset="0"/>
                <a:ea typeface="宋体" charset="-122"/>
              </a:rPr>
              <a:t>pharaoh</a:t>
            </a:r>
            <a:r>
              <a:rPr lang="en-US" altLang="zh-CN" smtClean="0">
                <a:solidFill>
                  <a:srgbClr val="663300"/>
                </a:solidFill>
                <a:effectLst/>
                <a:latin typeface="Times New Roman" pitchFamily="18" charset="0"/>
                <a:ea typeface="宋体" charset="-122"/>
              </a:rPr>
              <a:t> –</a:t>
            </a:r>
            <a:r>
              <a:rPr lang="en-US" altLang="zh-CN" smtClean="0">
                <a:ea typeface="宋体" charset="-122"/>
              </a:rPr>
              <a:t> </a:t>
            </a:r>
          </a:p>
        </p:txBody>
      </p:sp>
      <p:sp>
        <p:nvSpPr>
          <p:cNvPr id="87043" name="Rectangle 3"/>
          <p:cNvSpPr>
            <a:spLocks noGrp="1" noChangeArrowheads="1"/>
          </p:cNvSpPr>
          <p:nvPr>
            <p:ph type="body" idx="1"/>
          </p:nvPr>
        </p:nvSpPr>
        <p:spPr/>
        <p:txBody>
          <a:bodyPr/>
          <a:lstStyle/>
          <a:p>
            <a:pPr algn="ctr" eaLnBrk="1" hangingPunct="1">
              <a:buFont typeface="Wingdings" pitchFamily="2" charset="2"/>
              <a:buNone/>
              <a:defRPr/>
            </a:pPr>
            <a:r>
              <a:rPr lang="en-US" u="sng" smtClean="0">
                <a:solidFill>
                  <a:srgbClr val="663300"/>
                </a:solidFill>
                <a:effectLst/>
                <a:latin typeface="Times New Roman" pitchFamily="18" charset="0"/>
              </a:rPr>
              <a:t>Egyptian ruler</a:t>
            </a:r>
            <a:r>
              <a:rPr lang="en-US" smtClean="0"/>
              <a:t> </a:t>
            </a:r>
          </a:p>
        </p:txBody>
      </p:sp>
      <p:pic>
        <p:nvPicPr>
          <p:cNvPr id="87045" name="Picture 5" descr="Khafre%20front"/>
          <p:cNvPicPr>
            <a:picLocks noChangeAspect="1" noChangeArrowheads="1"/>
          </p:cNvPicPr>
          <p:nvPr/>
        </p:nvPicPr>
        <p:blipFill>
          <a:blip r:embed="rId2"/>
          <a:srcRect/>
          <a:stretch>
            <a:fillRect/>
          </a:stretch>
        </p:blipFill>
        <p:spPr bwMode="auto">
          <a:xfrm>
            <a:off x="5791200" y="1371600"/>
            <a:ext cx="2927350" cy="5100638"/>
          </a:xfrm>
          <a:prstGeom prst="rect">
            <a:avLst/>
          </a:prstGeom>
          <a:noFill/>
          <a:ln w="9525">
            <a:noFill/>
            <a:miter lim="800000"/>
            <a:headEnd/>
            <a:tailEnd/>
          </a:ln>
        </p:spPr>
      </p:pic>
      <p:pic>
        <p:nvPicPr>
          <p:cNvPr id="87046" name="Picture 6" descr="Khafre%20front"/>
          <p:cNvPicPr>
            <a:picLocks noChangeAspect="1" noChangeArrowheads="1"/>
          </p:cNvPicPr>
          <p:nvPr/>
        </p:nvPicPr>
        <p:blipFill>
          <a:blip r:embed="rId3"/>
          <a:srcRect/>
          <a:stretch>
            <a:fillRect/>
          </a:stretch>
        </p:blipFill>
        <p:spPr bwMode="auto">
          <a:xfrm>
            <a:off x="381000" y="1371600"/>
            <a:ext cx="2925763" cy="5153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p:cTn id="7" dur="1000" fill="hold"/>
                                        <p:tgtEl>
                                          <p:spTgt spid="87042"/>
                                        </p:tgtEl>
                                        <p:attrNameLst>
                                          <p:attrName>ppt_w</p:attrName>
                                        </p:attrNameLst>
                                      </p:cBhvr>
                                      <p:tavLst>
                                        <p:tav tm="0">
                                          <p:val>
                                            <p:fltVal val="0"/>
                                          </p:val>
                                        </p:tav>
                                        <p:tav tm="100000">
                                          <p:val>
                                            <p:strVal val="#ppt_w"/>
                                          </p:val>
                                        </p:tav>
                                      </p:tavLst>
                                    </p:anim>
                                    <p:anim calcmode="lin" valueType="num">
                                      <p:cBhvr>
                                        <p:cTn id="8" dur="1000" fill="hold"/>
                                        <p:tgtEl>
                                          <p:spTgt spid="870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87043">
                                            <p:txEl>
                                              <p:pRg st="0" end="0"/>
                                            </p:txEl>
                                          </p:spTgt>
                                        </p:tgtEl>
                                        <p:attrNameLst>
                                          <p:attrName>style.visibility</p:attrName>
                                        </p:attrNameLst>
                                      </p:cBhvr>
                                      <p:to>
                                        <p:strVal val="visible"/>
                                      </p:to>
                                    </p:set>
                                    <p:anim calcmode="lin" valueType="num">
                                      <p:cBhvr>
                                        <p:cTn id="13" dur="500" fill="hold"/>
                                        <p:tgtEl>
                                          <p:spTgt spid="8704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7043">
                                            <p:txEl>
                                              <p:pRg st="0" end="0"/>
                                            </p:txEl>
                                          </p:spTgt>
                                        </p:tgtEl>
                                        <p:attrNameLst>
                                          <p:attrName>ppt_h</p:attrName>
                                        </p:attrNameLst>
                                      </p:cBhvr>
                                      <p:tavLst>
                                        <p:tav tm="0">
                                          <p:val>
                                            <p:fltVal val="0"/>
                                          </p:val>
                                        </p:tav>
                                        <p:tav tm="100000">
                                          <p:val>
                                            <p:strVal val="#ppt_h"/>
                                          </p:val>
                                        </p:tav>
                                      </p:tavLst>
                                    </p:anim>
                                  </p:childTnLst>
                                </p:cTn>
                              </p:par>
                              <p:par>
                                <p:cTn id="15" presetID="9" presetClass="entr" presetSubtype="0" fill="hold" nodeType="withEffect">
                                  <p:stCondLst>
                                    <p:cond delay="0"/>
                                  </p:stCondLst>
                                  <p:childTnLst>
                                    <p:set>
                                      <p:cBhvr>
                                        <p:cTn id="16" dur="1" fill="hold">
                                          <p:stCondLst>
                                            <p:cond delay="0"/>
                                          </p:stCondLst>
                                        </p:cTn>
                                        <p:tgtEl>
                                          <p:spTgt spid="87046"/>
                                        </p:tgtEl>
                                        <p:attrNameLst>
                                          <p:attrName>style.visibility</p:attrName>
                                        </p:attrNameLst>
                                      </p:cBhvr>
                                      <p:to>
                                        <p:strVal val="visible"/>
                                      </p:to>
                                    </p:set>
                                    <p:animEffect transition="in" filter="dissolve">
                                      <p:cBhvr>
                                        <p:cTn id="17" dur="500"/>
                                        <p:tgtEl>
                                          <p:spTgt spid="87046"/>
                                        </p:tgtEl>
                                      </p:cBhvr>
                                    </p:animEffect>
                                  </p:childTnLst>
                                </p:cTn>
                              </p:par>
                              <p:par>
                                <p:cTn id="18" presetID="9" presetClass="entr" presetSubtype="0" fill="hold" nodeType="withEffect">
                                  <p:stCondLst>
                                    <p:cond delay="0"/>
                                  </p:stCondLst>
                                  <p:childTnLst>
                                    <p:set>
                                      <p:cBhvr>
                                        <p:cTn id="19" dur="1" fill="hold">
                                          <p:stCondLst>
                                            <p:cond delay="0"/>
                                          </p:stCondLst>
                                        </p:cTn>
                                        <p:tgtEl>
                                          <p:spTgt spid="87045"/>
                                        </p:tgtEl>
                                        <p:attrNameLst>
                                          <p:attrName>style.visibility</p:attrName>
                                        </p:attrNameLst>
                                      </p:cBhvr>
                                      <p:to>
                                        <p:strVal val="visible"/>
                                      </p:to>
                                    </p:set>
                                    <p:animEffect transition="in" filter="dissolve">
                                      <p:cBhvr>
                                        <p:cTn id="20"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Q.  How did the Egyptians view the pharaoh?</a:t>
            </a:r>
            <a:r>
              <a:rPr lang="en-US" sz="4000" smtClean="0"/>
              <a:t> </a:t>
            </a:r>
          </a:p>
        </p:txBody>
      </p:sp>
      <p:sp>
        <p:nvSpPr>
          <p:cNvPr id="88067"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He was a ruler, a priest, and a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1000" fill="hold"/>
                                        <p:tgtEl>
                                          <p:spTgt spid="88066"/>
                                        </p:tgtEl>
                                        <p:attrNameLst>
                                          <p:attrName>ppt_w</p:attrName>
                                        </p:attrNameLst>
                                      </p:cBhvr>
                                      <p:tavLst>
                                        <p:tav tm="0">
                                          <p:val>
                                            <p:fltVal val="0"/>
                                          </p:val>
                                        </p:tav>
                                        <p:tav tm="100000">
                                          <p:val>
                                            <p:strVal val="#ppt_w"/>
                                          </p:val>
                                        </p:tav>
                                      </p:tavLst>
                                    </p:anim>
                                    <p:anim calcmode="lin" valueType="num">
                                      <p:cBhvr>
                                        <p:cTn id="8" dur="1000" fill="hold"/>
                                        <p:tgtEl>
                                          <p:spTgt spid="880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88067">
                                            <p:txEl>
                                              <p:pRg st="0" end="0"/>
                                            </p:txEl>
                                          </p:spTgt>
                                        </p:tgtEl>
                                        <p:attrNameLst>
                                          <p:attrName>style.visibility</p:attrName>
                                        </p:attrNameLst>
                                      </p:cBhvr>
                                      <p:to>
                                        <p:strVal val="visible"/>
                                      </p:to>
                                    </p:set>
                                    <p:anim calcmode="lin" valueType="num">
                                      <p:cBhvr>
                                        <p:cTn id="13" dur="500" fill="hold"/>
                                        <p:tgtEl>
                                          <p:spTgt spid="8806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8067">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88067">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88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marL="838200" indent="-838200" eaLnBrk="1" hangingPunct="1">
              <a:defRPr/>
            </a:pPr>
            <a:r>
              <a:rPr lang="en-US" sz="4000" smtClean="0">
                <a:solidFill>
                  <a:srgbClr val="663300"/>
                </a:solidFill>
                <a:effectLst/>
                <a:latin typeface="Times New Roman" pitchFamily="18" charset="0"/>
              </a:rPr>
              <a:t>R.  How did the pharaoh take care of the land?</a:t>
            </a:r>
            <a:r>
              <a:rPr lang="en-US" sz="4000" smtClean="0"/>
              <a:t> </a:t>
            </a:r>
          </a:p>
        </p:txBody>
      </p:sp>
      <p:sp>
        <p:nvSpPr>
          <p:cNvPr id="89091"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 pharaoh owned all the land of Egypt, but he gave gifts of land to the rich and to priests.</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 pharaoh saw that dams and irrigation canals were built and repaired.</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He also ordered the building of brick </a:t>
            </a:r>
            <a:r>
              <a:rPr lang="en-US" altLang="zh-CN" b="1" u="sng" smtClean="0">
                <a:solidFill>
                  <a:srgbClr val="663300"/>
                </a:solidFill>
                <a:effectLst/>
                <a:latin typeface="Times New Roman" pitchFamily="18" charset="0"/>
                <a:ea typeface="宋体" charset="-122"/>
              </a:rPr>
              <a:t>granaries</a:t>
            </a:r>
            <a:r>
              <a:rPr lang="en-US" altLang="zh-CN" u="sng" smtClean="0">
                <a:solidFill>
                  <a:srgbClr val="663300"/>
                </a:solidFill>
                <a:effectLst/>
                <a:latin typeface="Times New Roman" pitchFamily="18" charset="0"/>
                <a:ea typeface="宋体" charset="-122"/>
              </a:rPr>
              <a:t>, or buildings for storing grain.</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Granaries were used to store grain from good harvests so people would not starve in times of bad harvests.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1000" fill="hold"/>
                                        <p:tgtEl>
                                          <p:spTgt spid="89090"/>
                                        </p:tgtEl>
                                        <p:attrNameLst>
                                          <p:attrName>ppt_w</p:attrName>
                                        </p:attrNameLst>
                                      </p:cBhvr>
                                      <p:tavLst>
                                        <p:tav tm="0">
                                          <p:val>
                                            <p:fltVal val="0"/>
                                          </p:val>
                                        </p:tav>
                                        <p:tav tm="100000">
                                          <p:val>
                                            <p:strVal val="#ppt_w"/>
                                          </p:val>
                                        </p:tav>
                                      </p:tavLst>
                                    </p:anim>
                                    <p:anim calcmode="lin" valueType="num">
                                      <p:cBhvr>
                                        <p:cTn id="8" dur="1000" fill="hold"/>
                                        <p:tgtEl>
                                          <p:spTgt spid="890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9091">
                                            <p:txEl>
                                              <p:pRg st="0" end="0"/>
                                            </p:txEl>
                                          </p:spTgt>
                                        </p:tgtEl>
                                        <p:attrNameLst>
                                          <p:attrName>style.visibility</p:attrName>
                                        </p:attrNameLst>
                                      </p:cBhvr>
                                      <p:to>
                                        <p:strVal val="visible"/>
                                      </p:to>
                                    </p:set>
                                    <p:anim calcmode="lin" valueType="num">
                                      <p:cBhvr additive="base">
                                        <p:cTn id="13" dur="10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9091">
                                            <p:txEl>
                                              <p:pRg st="1" end="1"/>
                                            </p:txEl>
                                          </p:spTgt>
                                        </p:tgtEl>
                                        <p:attrNameLst>
                                          <p:attrName>style.visibility</p:attrName>
                                        </p:attrNameLst>
                                      </p:cBhvr>
                                      <p:to>
                                        <p:strVal val="visible"/>
                                      </p:to>
                                    </p:set>
                                    <p:anim calcmode="lin" valueType="num">
                                      <p:cBhvr additive="base">
                                        <p:cTn id="19" dur="10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9091">
                                            <p:txEl>
                                              <p:pRg st="2" end="2"/>
                                            </p:txEl>
                                          </p:spTgt>
                                        </p:tgtEl>
                                        <p:attrNameLst>
                                          <p:attrName>style.visibility</p:attrName>
                                        </p:attrNameLst>
                                      </p:cBhvr>
                                      <p:to>
                                        <p:strVal val="visible"/>
                                      </p:to>
                                    </p:set>
                                    <p:anim calcmode="lin" valueType="num">
                                      <p:cBhvr additive="base">
                                        <p:cTn id="25" dur="10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9091">
                                            <p:txEl>
                                              <p:pRg st="3" end="3"/>
                                            </p:txEl>
                                          </p:spTgt>
                                        </p:tgtEl>
                                        <p:attrNameLst>
                                          <p:attrName>style.visibility</p:attrName>
                                        </p:attrNameLst>
                                      </p:cBhvr>
                                      <p:to>
                                        <p:strVal val="visible"/>
                                      </p:to>
                                    </p:set>
                                    <p:anim calcmode="lin" valueType="num">
                                      <p:cBhvr additive="base">
                                        <p:cTn id="31" dur="10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marL="838200" indent="-838200" eaLnBrk="1" hangingPunct="1"/>
            <a:r>
              <a:rPr lang="en-US" altLang="zh-CN" sz="4000" smtClean="0">
                <a:solidFill>
                  <a:srgbClr val="663300"/>
                </a:solidFill>
                <a:effectLst/>
                <a:latin typeface="Times New Roman" pitchFamily="18" charset="0"/>
                <a:ea typeface="宋体" charset="-122"/>
              </a:rPr>
              <a:t>S.  What were the other responsibilities of the pharaoh?</a:t>
            </a:r>
          </a:p>
        </p:txBody>
      </p:sp>
      <p:sp>
        <p:nvSpPr>
          <p:cNvPr id="90115"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 pharaoh chose all government officials.</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They made sure taxes were gathered and building permits were given out.</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They traded with other lands and their word was law.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additive="base">
                                        <p:cTn id="7" dur="1000" fill="hold"/>
                                        <p:tgtEl>
                                          <p:spTgt spid="90114"/>
                                        </p:tgtEl>
                                        <p:attrNameLst>
                                          <p:attrName>ppt_x</p:attrName>
                                        </p:attrNameLst>
                                      </p:cBhvr>
                                      <p:tavLst>
                                        <p:tav tm="0">
                                          <p:val>
                                            <p:strVal val="#ppt_x"/>
                                          </p:val>
                                        </p:tav>
                                        <p:tav tm="100000">
                                          <p:val>
                                            <p:strVal val="#ppt_x"/>
                                          </p:val>
                                        </p:tav>
                                      </p:tavLst>
                                    </p:anim>
                                    <p:anim calcmode="lin" valueType="num">
                                      <p:cBhvr additive="base">
                                        <p:cTn id="8" dur="1000" fill="hold"/>
                                        <p:tgtEl>
                                          <p:spTgt spid="901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0115">
                                            <p:txEl>
                                              <p:pRg st="0" end="0"/>
                                            </p:txEl>
                                          </p:spTgt>
                                        </p:tgtEl>
                                        <p:attrNameLst>
                                          <p:attrName>style.visibility</p:attrName>
                                        </p:attrNameLst>
                                      </p:cBhvr>
                                      <p:to>
                                        <p:strVal val="visible"/>
                                      </p:to>
                                    </p:set>
                                    <p:anim calcmode="lin" valueType="num">
                                      <p:cBhvr>
                                        <p:cTn id="13" dur="1000" fill="hold"/>
                                        <p:tgtEl>
                                          <p:spTgt spid="9011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901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90115">
                                            <p:txEl>
                                              <p:pRg st="1" end="1"/>
                                            </p:txEl>
                                          </p:spTgt>
                                        </p:tgtEl>
                                        <p:attrNameLst>
                                          <p:attrName>style.visibility</p:attrName>
                                        </p:attrNameLst>
                                      </p:cBhvr>
                                      <p:to>
                                        <p:strVal val="visible"/>
                                      </p:to>
                                    </p:set>
                                    <p:anim calcmode="lin" valueType="num">
                                      <p:cBhvr>
                                        <p:cTn id="19" dur="1000" fill="hold"/>
                                        <p:tgtEl>
                                          <p:spTgt spid="90115">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901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90115">
                                            <p:txEl>
                                              <p:pRg st="2" end="2"/>
                                            </p:txEl>
                                          </p:spTgt>
                                        </p:tgtEl>
                                        <p:attrNameLst>
                                          <p:attrName>style.visibility</p:attrName>
                                        </p:attrNameLst>
                                      </p:cBhvr>
                                      <p:to>
                                        <p:strVal val="visible"/>
                                      </p:to>
                                    </p:set>
                                    <p:anim calcmode="lin" valueType="num">
                                      <p:cBhvr>
                                        <p:cTn id="25" dur="1000" fill="hold"/>
                                        <p:tgtEl>
                                          <p:spTgt spid="9011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9011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sz="3600" smtClean="0">
                <a:solidFill>
                  <a:srgbClr val="663300"/>
                </a:solidFill>
                <a:effectLst/>
                <a:latin typeface="Times New Roman" pitchFamily="18" charset="0"/>
              </a:rPr>
              <a:t>T.  How was the pharaoh treated?  Give some examples of what the Egyptians did to honor them.</a:t>
            </a:r>
            <a:r>
              <a:rPr lang="en-US" sz="4000" smtClean="0"/>
              <a:t> </a:t>
            </a:r>
          </a:p>
        </p:txBody>
      </p:sp>
      <p:sp>
        <p:nvSpPr>
          <p:cNvPr id="91139" name="Rectangle 3"/>
          <p:cNvSpPr>
            <a:spLocks noGrp="1" noChangeArrowheads="1"/>
          </p:cNvSpPr>
          <p:nvPr>
            <p:ph type="body" idx="1"/>
          </p:nvPr>
        </p:nvSpPr>
        <p:spPr/>
        <p:txBody>
          <a:bodyPr/>
          <a:lstStyle/>
          <a:p>
            <a:pPr marL="609600" indent="-609600" algn="ctr" eaLnBrk="1" hangingPunct="1">
              <a:buFont typeface="Wingdings" pitchFamily="2" charset="2"/>
              <a:buNone/>
            </a:pPr>
            <a:endParaRPr lang="en-US" altLang="zh-CN" u="sng" smtClean="0">
              <a:solidFill>
                <a:srgbClr val="663300"/>
              </a:solidFill>
              <a:effectLst/>
              <a:latin typeface="Times New Roman" pitchFamily="18" charset="0"/>
              <a:ea typeface="宋体" charset="-122"/>
            </a:endParaRPr>
          </a:p>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Pharaohs were treated with great respect.  When pharaohs appeared in public, people played music on flutes and cymbals.  They bowed and “smelled the earth,” or touched their heads to the ground.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tgtEl>
                                          <p:spTgt spid="91138"/>
                                        </p:tgtEl>
                                        <p:attrNameLst>
                                          <p:attrName>ppt_w</p:attrName>
                                        </p:attrNameLst>
                                      </p:cBhvr>
                                      <p:tavLst>
                                        <p:tav tm="0">
                                          <p:val>
                                            <p:fltVal val="0"/>
                                          </p:val>
                                        </p:tav>
                                        <p:tav tm="100000">
                                          <p:val>
                                            <p:strVal val="#ppt_w"/>
                                          </p:val>
                                        </p:tav>
                                      </p:tavLst>
                                    </p:anim>
                                    <p:anim calcmode="lin" valueType="num">
                                      <p:cBhvr>
                                        <p:cTn id="8" dur="1000" fill="hold"/>
                                        <p:tgtEl>
                                          <p:spTgt spid="911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Effect transition="in" filter="wipe(left)">
                                      <p:cBhvr>
                                        <p:cTn id="13" dur="1000"/>
                                        <p:tgtEl>
                                          <p:spTgt spid="911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zh-CN" b="1" dirty="0" smtClean="0">
                <a:solidFill>
                  <a:srgbClr val="663300"/>
                </a:solidFill>
                <a:effectLst/>
                <a:latin typeface="Times New Roman" pitchFamily="18" charset="0"/>
                <a:ea typeface="宋体" charset="-122"/>
              </a:rPr>
              <a:t>The </a:t>
            </a:r>
            <a:r>
              <a:rPr lang="en-US" altLang="zh-CN" b="1" dirty="0" smtClean="0">
                <a:solidFill>
                  <a:srgbClr val="663300"/>
                </a:solidFill>
                <a:effectLst/>
                <a:latin typeface="Times New Roman" pitchFamily="18" charset="0"/>
                <a:ea typeface="宋体" charset="-122"/>
              </a:rPr>
              <a:t>Pyramids</a:t>
            </a:r>
            <a:endParaRPr lang="en-US" altLang="zh-CN" b="1" dirty="0" smtClean="0">
              <a:solidFill>
                <a:srgbClr val="663300"/>
              </a:solidFill>
              <a:effectLst/>
              <a:latin typeface="Times New Roman" pitchFamily="18" charset="0"/>
              <a:ea typeface="宋体" charset="-122"/>
            </a:endParaRPr>
          </a:p>
        </p:txBody>
      </p:sp>
      <p:pic>
        <p:nvPicPr>
          <p:cNvPr id="51203" name="Picture 5" descr="Pyramids_of_Giza"/>
          <p:cNvPicPr>
            <a:picLocks noChangeAspect="1" noChangeArrowheads="1"/>
          </p:cNvPicPr>
          <p:nvPr/>
        </p:nvPicPr>
        <p:blipFill>
          <a:blip r:embed="rId2"/>
          <a:srcRect/>
          <a:stretch>
            <a:fillRect/>
          </a:stretch>
        </p:blipFill>
        <p:spPr bwMode="auto">
          <a:xfrm>
            <a:off x="1524000" y="14478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ltLang="zh-CN" smtClean="0">
                <a:solidFill>
                  <a:srgbClr val="663300"/>
                </a:solidFill>
                <a:effectLst/>
                <a:latin typeface="Times New Roman" pitchFamily="18" charset="0"/>
                <a:ea typeface="宋体" charset="-122"/>
              </a:rPr>
              <a:t>U.  Define </a:t>
            </a:r>
            <a:r>
              <a:rPr lang="en-US" altLang="zh-CN" b="1" u="sng" smtClean="0">
                <a:solidFill>
                  <a:srgbClr val="663300"/>
                </a:solidFill>
                <a:effectLst/>
                <a:latin typeface="Times New Roman" pitchFamily="18" charset="0"/>
                <a:ea typeface="宋体" charset="-122"/>
              </a:rPr>
              <a:t>pyramids</a:t>
            </a:r>
            <a:r>
              <a:rPr lang="en-US" altLang="zh-CN" smtClean="0">
                <a:solidFill>
                  <a:srgbClr val="663300"/>
                </a:solidFill>
                <a:effectLst/>
                <a:latin typeface="Times New Roman" pitchFamily="18" charset="0"/>
                <a:ea typeface="宋体" charset="-122"/>
              </a:rPr>
              <a:t> –</a:t>
            </a:r>
            <a:r>
              <a:rPr lang="en-US" altLang="zh-CN" smtClean="0">
                <a:ea typeface="宋体" charset="-122"/>
              </a:rPr>
              <a:t> </a:t>
            </a:r>
          </a:p>
        </p:txBody>
      </p:sp>
      <p:sp>
        <p:nvSpPr>
          <p:cNvPr id="93187" name="Rectangle 3"/>
          <p:cNvSpPr>
            <a:spLocks noGrp="1" noChangeArrowheads="1"/>
          </p:cNvSpPr>
          <p:nvPr>
            <p:ph type="body" idx="1"/>
          </p:nvPr>
        </p:nvSpPr>
        <p:spPr/>
        <p:txBody>
          <a:bodyPr/>
          <a:lstStyle/>
          <a:p>
            <a:pPr algn="ctr" eaLnBrk="1" hangingPunct="1">
              <a:buFont typeface="Wingdings" pitchFamily="2" charset="2"/>
              <a:buNone/>
              <a:defRPr/>
            </a:pPr>
            <a:r>
              <a:rPr lang="en-US" u="sng" smtClean="0">
                <a:solidFill>
                  <a:srgbClr val="663300"/>
                </a:solidFill>
                <a:effectLst/>
                <a:latin typeface="Times New Roman" pitchFamily="18" charset="0"/>
              </a:rPr>
              <a:t>Pyramids were used in the Old Kingdom as Egyptian tombs</a:t>
            </a:r>
            <a:r>
              <a:rPr lang="en-US" smtClean="0"/>
              <a:t> </a:t>
            </a:r>
          </a:p>
        </p:txBody>
      </p:sp>
      <p:pic>
        <p:nvPicPr>
          <p:cNvPr id="93189" name="Picture 5" descr="Kheops Pyramid Gyza 10 interesting facts about the Great Pyramid of Giza"/>
          <p:cNvPicPr>
            <a:picLocks noChangeAspect="1" noChangeArrowheads="1"/>
          </p:cNvPicPr>
          <p:nvPr/>
        </p:nvPicPr>
        <p:blipFill>
          <a:blip r:embed="rId2"/>
          <a:srcRect/>
          <a:stretch>
            <a:fillRect/>
          </a:stretch>
        </p:blipFill>
        <p:spPr bwMode="auto">
          <a:xfrm>
            <a:off x="3276600" y="2590800"/>
            <a:ext cx="5715000" cy="3376613"/>
          </a:xfrm>
          <a:prstGeom prst="rect">
            <a:avLst/>
          </a:prstGeom>
          <a:noFill/>
          <a:ln w="9525">
            <a:noFill/>
            <a:miter lim="800000"/>
            <a:headEnd/>
            <a:tailEnd/>
          </a:ln>
        </p:spPr>
      </p:pic>
      <p:pic>
        <p:nvPicPr>
          <p:cNvPr id="93191" name="Picture 7" descr="crosspyr_sm"/>
          <p:cNvPicPr>
            <a:picLocks noChangeAspect="1" noChangeArrowheads="1"/>
          </p:cNvPicPr>
          <p:nvPr/>
        </p:nvPicPr>
        <p:blipFill>
          <a:blip r:embed="rId3"/>
          <a:srcRect/>
          <a:stretch>
            <a:fillRect/>
          </a:stretch>
        </p:blipFill>
        <p:spPr bwMode="auto">
          <a:xfrm>
            <a:off x="228600" y="3657600"/>
            <a:ext cx="3905250" cy="2933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1000" fill="hold"/>
                                        <p:tgtEl>
                                          <p:spTgt spid="93186"/>
                                        </p:tgtEl>
                                        <p:attrNameLst>
                                          <p:attrName>ppt_w</p:attrName>
                                        </p:attrNameLst>
                                      </p:cBhvr>
                                      <p:tavLst>
                                        <p:tav tm="0">
                                          <p:val>
                                            <p:fltVal val="0"/>
                                          </p:val>
                                        </p:tav>
                                        <p:tav tm="100000">
                                          <p:val>
                                            <p:strVal val="#ppt_w"/>
                                          </p:val>
                                        </p:tav>
                                      </p:tavLst>
                                    </p:anim>
                                    <p:anim calcmode="lin" valueType="num">
                                      <p:cBhvr>
                                        <p:cTn id="8" dur="1000" fill="hold"/>
                                        <p:tgtEl>
                                          <p:spTgt spid="931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3187">
                                            <p:txEl>
                                              <p:pRg st="0" end="0"/>
                                            </p:txEl>
                                          </p:spTgt>
                                        </p:tgtEl>
                                        <p:attrNameLst>
                                          <p:attrName>style.visibility</p:attrName>
                                        </p:attrNameLst>
                                      </p:cBhvr>
                                      <p:to>
                                        <p:strVal val="visible"/>
                                      </p:to>
                                    </p:set>
                                    <p:anim calcmode="lin" valueType="num">
                                      <p:cBhvr>
                                        <p:cTn id="13" dur="10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93187">
                                            <p:txEl>
                                              <p:pRg st="0" end="0"/>
                                            </p:txEl>
                                          </p:spTgt>
                                        </p:tgtEl>
                                        <p:attrNameLst>
                                          <p:attrName>ppt_h</p:attrName>
                                        </p:attrNameLst>
                                      </p:cBhvr>
                                      <p:tavLst>
                                        <p:tav tm="0">
                                          <p:val>
                                            <p:fltVal val="0"/>
                                          </p:val>
                                        </p:tav>
                                        <p:tav tm="100000">
                                          <p:val>
                                            <p:strVal val="#ppt_h"/>
                                          </p:val>
                                        </p:tav>
                                      </p:tavLst>
                                    </p:anim>
                                  </p:childTnLst>
                                </p:cTn>
                              </p:par>
                              <p:par>
                                <p:cTn id="15" presetID="8" presetClass="entr" presetSubtype="16" fill="hold" nodeType="withEffect">
                                  <p:stCondLst>
                                    <p:cond delay="0"/>
                                  </p:stCondLst>
                                  <p:childTnLst>
                                    <p:set>
                                      <p:cBhvr>
                                        <p:cTn id="16" dur="1" fill="hold">
                                          <p:stCondLst>
                                            <p:cond delay="0"/>
                                          </p:stCondLst>
                                        </p:cTn>
                                        <p:tgtEl>
                                          <p:spTgt spid="93189"/>
                                        </p:tgtEl>
                                        <p:attrNameLst>
                                          <p:attrName>style.visibility</p:attrName>
                                        </p:attrNameLst>
                                      </p:cBhvr>
                                      <p:to>
                                        <p:strVal val="visible"/>
                                      </p:to>
                                    </p:set>
                                    <p:animEffect transition="in" filter="diamond(in)">
                                      <p:cBhvr>
                                        <p:cTn id="17" dur="2000"/>
                                        <p:tgtEl>
                                          <p:spTgt spid="93189"/>
                                        </p:tgtEl>
                                      </p:cBhvr>
                                    </p:animEffect>
                                  </p:childTnLst>
                                </p:cTn>
                              </p:par>
                              <p:par>
                                <p:cTn id="18" presetID="8" presetClass="entr" presetSubtype="16" fill="hold" nodeType="withEffect">
                                  <p:stCondLst>
                                    <p:cond delay="0"/>
                                  </p:stCondLst>
                                  <p:childTnLst>
                                    <p:set>
                                      <p:cBhvr>
                                        <p:cTn id="19" dur="1" fill="hold">
                                          <p:stCondLst>
                                            <p:cond delay="0"/>
                                          </p:stCondLst>
                                        </p:cTn>
                                        <p:tgtEl>
                                          <p:spTgt spid="93191"/>
                                        </p:tgtEl>
                                        <p:attrNameLst>
                                          <p:attrName>style.visibility</p:attrName>
                                        </p:attrNameLst>
                                      </p:cBhvr>
                                      <p:to>
                                        <p:strVal val="visible"/>
                                      </p:to>
                                    </p:set>
                                    <p:animEffect transition="in" filter="diamond(in)">
                                      <p:cBhvr>
                                        <p:cTn id="20" dur="20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V.  Where were the pyramids built?  Why?</a:t>
            </a:r>
            <a:r>
              <a:rPr lang="en-US" sz="4000" smtClean="0"/>
              <a:t> </a:t>
            </a:r>
          </a:p>
        </p:txBody>
      </p:sp>
      <p:sp>
        <p:nvSpPr>
          <p:cNvPr id="94211" name="Rectangle 3"/>
          <p:cNvSpPr>
            <a:spLocks noGrp="1" noChangeArrowheads="1"/>
          </p:cNvSpPr>
          <p:nvPr>
            <p:ph type="body" idx="1"/>
          </p:nvPr>
        </p:nvSpPr>
        <p:spPr/>
        <p:txBody>
          <a:bodyPr/>
          <a:lstStyle/>
          <a:p>
            <a:pPr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The pyramids were built on the west bank of the Nile because the sun sets in the west.</a:t>
            </a:r>
            <a:r>
              <a:rPr lang="en-US" altLang="zh-CN" smtClean="0">
                <a:solidFill>
                  <a:srgbClr val="663300"/>
                </a:solidFill>
                <a:effectLst/>
                <a:latin typeface="Times New Roman" pitchFamily="18" charset="0"/>
                <a:ea typeface="宋体" charset="-122"/>
              </a:rPr>
              <a:t> </a:t>
            </a:r>
          </a:p>
        </p:txBody>
      </p:sp>
      <p:pic>
        <p:nvPicPr>
          <p:cNvPr id="53252" name="Picture 4" descr="C:\Users\eknauss\Desktop\640px-Sunset_2007-1[1].jpg"/>
          <p:cNvPicPr>
            <a:picLocks noChangeAspect="1" noChangeArrowheads="1"/>
          </p:cNvPicPr>
          <p:nvPr/>
        </p:nvPicPr>
        <p:blipFill>
          <a:blip r:embed="rId2"/>
          <a:srcRect/>
          <a:stretch>
            <a:fillRect/>
          </a:stretch>
        </p:blipFill>
        <p:spPr bwMode="auto">
          <a:xfrm>
            <a:off x="2438400" y="2832100"/>
            <a:ext cx="4648200" cy="3297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1000" fill="hold"/>
                                        <p:tgtEl>
                                          <p:spTgt spid="94210"/>
                                        </p:tgtEl>
                                        <p:attrNameLst>
                                          <p:attrName>ppt_x</p:attrName>
                                        </p:attrNameLst>
                                      </p:cBhvr>
                                      <p:tavLst>
                                        <p:tav tm="0">
                                          <p:val>
                                            <p:strVal val="#ppt_x"/>
                                          </p:val>
                                        </p:tav>
                                        <p:tav tm="100000">
                                          <p:val>
                                            <p:strVal val="#ppt_x"/>
                                          </p:val>
                                        </p:tav>
                                      </p:tavLst>
                                    </p:anim>
                                    <p:anim calcmode="lin" valueType="num">
                                      <p:cBhvr additive="base">
                                        <p:cTn id="8" dur="1000" fill="hold"/>
                                        <p:tgtEl>
                                          <p:spTgt spid="942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94211">
                                            <p:txEl>
                                              <p:pRg st="0" end="0"/>
                                            </p:txEl>
                                          </p:spTgt>
                                        </p:tgtEl>
                                        <p:attrNameLst>
                                          <p:attrName>style.visibility</p:attrName>
                                        </p:attrNameLst>
                                      </p:cBhvr>
                                      <p:to>
                                        <p:strVal val="visible"/>
                                      </p:to>
                                    </p:set>
                                    <p:animEffect transition="in" filter="wipe(left)">
                                      <p:cBhvr>
                                        <p:cTn id="13" dur="1000"/>
                                        <p:tgtEl>
                                          <p:spTgt spid="94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sz="4000" dirty="0" smtClean="0">
                <a:solidFill>
                  <a:srgbClr val="663300"/>
                </a:solidFill>
                <a:effectLst/>
                <a:latin typeface="Times New Roman" pitchFamily="18" charset="0"/>
              </a:rPr>
              <a:t>W.  What were pyramids designed to do?</a:t>
            </a:r>
            <a:r>
              <a:rPr lang="en-US" sz="4000" dirty="0" smtClean="0"/>
              <a:t> </a:t>
            </a:r>
          </a:p>
        </p:txBody>
      </p:sp>
      <p:sp>
        <p:nvSpPr>
          <p:cNvPr id="95235"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They were designed to protect the pharaohs’ bodies from floods, wild animals, and robbers.</a:t>
            </a:r>
          </a:p>
        </p:txBody>
      </p:sp>
      <p:pic>
        <p:nvPicPr>
          <p:cNvPr id="55300" name="Picture 4" descr="C:\Users\eknauss\Desktop\robbers2[1].jpg"/>
          <p:cNvPicPr>
            <a:picLocks noChangeAspect="1" noChangeArrowheads="1"/>
          </p:cNvPicPr>
          <p:nvPr/>
        </p:nvPicPr>
        <p:blipFill>
          <a:blip r:embed="rId2"/>
          <a:srcRect/>
          <a:stretch>
            <a:fillRect/>
          </a:stretch>
        </p:blipFill>
        <p:spPr bwMode="auto">
          <a:xfrm>
            <a:off x="228600" y="3124200"/>
            <a:ext cx="4267200" cy="3189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1000" fill="hold"/>
                                        <p:tgtEl>
                                          <p:spTgt spid="95234"/>
                                        </p:tgtEl>
                                        <p:attrNameLst>
                                          <p:attrName>ppt_w</p:attrName>
                                        </p:attrNameLst>
                                      </p:cBhvr>
                                      <p:tavLst>
                                        <p:tav tm="0">
                                          <p:val>
                                            <p:fltVal val="0"/>
                                          </p:val>
                                        </p:tav>
                                        <p:tav tm="100000">
                                          <p:val>
                                            <p:strVal val="#ppt_w"/>
                                          </p:val>
                                        </p:tav>
                                      </p:tavLst>
                                    </p:anim>
                                    <p:anim calcmode="lin" valueType="num">
                                      <p:cBhvr>
                                        <p:cTn id="8" dur="1000" fill="hold"/>
                                        <p:tgtEl>
                                          <p:spTgt spid="952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95235">
                                            <p:txEl>
                                              <p:pRg st="0" end="0"/>
                                            </p:txEl>
                                          </p:spTgt>
                                        </p:tgtEl>
                                        <p:attrNameLst>
                                          <p:attrName>style.visibility</p:attrName>
                                        </p:attrNameLst>
                                      </p:cBhvr>
                                      <p:to>
                                        <p:strVal val="visible"/>
                                      </p:to>
                                    </p:set>
                                    <p:animEffect transition="in" filter="diamond(in)">
                                      <p:cBhvr>
                                        <p:cTn id="13" dur="1000"/>
                                        <p:tgtEl>
                                          <p:spTgt spid="95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304800"/>
            <a:ext cx="8229600" cy="4530725"/>
          </a:xfrm>
        </p:spPr>
        <p:txBody>
          <a:bodyPr/>
          <a:lstStyle/>
          <a:p>
            <a:pPr eaLnBrk="1" hangingPunct="1">
              <a:buClr>
                <a:srgbClr val="663300"/>
              </a:buClr>
              <a:buFont typeface="Wingdings" pitchFamily="2" charset="2"/>
              <a:buChar char="Ø"/>
            </a:pPr>
            <a:r>
              <a:rPr lang="en-US" altLang="zh-CN" b="1" u="sng" dirty="0" smtClean="0">
                <a:solidFill>
                  <a:srgbClr val="663300"/>
                </a:solidFill>
                <a:effectLst/>
                <a:latin typeface="Times New Roman" pitchFamily="18" charset="0"/>
                <a:ea typeface="宋体" charset="-122"/>
              </a:rPr>
              <a:t>Unit Essential Question:</a:t>
            </a:r>
            <a:r>
              <a:rPr lang="en-US" altLang="zh-CN" b="1" dirty="0" smtClean="0">
                <a:solidFill>
                  <a:srgbClr val="663300"/>
                </a:solidFill>
                <a:effectLst/>
                <a:latin typeface="Times New Roman" pitchFamily="18" charset="0"/>
                <a:ea typeface="宋体" charset="-122"/>
              </a:rPr>
              <a:t> </a:t>
            </a:r>
            <a:r>
              <a:rPr lang="en-US" altLang="zh-CN" dirty="0" smtClean="0">
                <a:solidFill>
                  <a:srgbClr val="663300"/>
                </a:solidFill>
                <a:effectLst/>
                <a:latin typeface="Times New Roman" pitchFamily="18" charset="0"/>
                <a:ea typeface="宋体" charset="-122"/>
                <a:cs typeface="Times New Roman" pitchFamily="18" charset="0"/>
              </a:rPr>
              <a:t>How did the Ancient Egyptians build a civilization that lasted more the 2,000 years, and how do they have an influence on the modern world?</a:t>
            </a:r>
          </a:p>
          <a:p>
            <a:pPr eaLnBrk="1" hangingPunct="1">
              <a:buClr>
                <a:srgbClr val="663300"/>
              </a:buClr>
              <a:buFont typeface="Wingdings" pitchFamily="2" charset="2"/>
              <a:buChar char="Ø"/>
            </a:pPr>
            <a:endParaRPr lang="en-US" altLang="zh-CN" b="1" dirty="0" smtClean="0">
              <a:solidFill>
                <a:srgbClr val="663300"/>
              </a:solidFill>
              <a:effectLst/>
              <a:latin typeface="Times New Roman" pitchFamily="18" charset="0"/>
              <a:ea typeface="宋体" charset="-122"/>
              <a:cs typeface="Times New Roman" pitchFamily="18" charset="0"/>
            </a:endParaRPr>
          </a:p>
          <a:p>
            <a:pPr eaLnBrk="1" hangingPunct="1">
              <a:buClr>
                <a:srgbClr val="663300"/>
              </a:buClr>
              <a:buFont typeface="Wingdings" pitchFamily="2" charset="2"/>
              <a:buChar char="Ø"/>
            </a:pPr>
            <a:endParaRPr lang="en-US" altLang="zh-CN" b="1" dirty="0" smtClean="0">
              <a:solidFill>
                <a:srgbClr val="663300"/>
              </a:solidFill>
              <a:effectLst/>
              <a:latin typeface="Times New Roman" pitchFamily="18" charset="0"/>
              <a:ea typeface="宋体" charset="-122"/>
              <a:cs typeface="Times New Roman" pitchFamily="18" charset="0"/>
            </a:endParaRPr>
          </a:p>
          <a:p>
            <a:pPr eaLnBrk="1" hangingPunct="1">
              <a:buClr>
                <a:srgbClr val="663300"/>
              </a:buClr>
              <a:buFont typeface="Wingdings" pitchFamily="2" charset="2"/>
              <a:buNone/>
            </a:pPr>
            <a:endParaRPr lang="en-US" altLang="zh-CN" b="1" dirty="0" smtClean="0">
              <a:solidFill>
                <a:srgbClr val="663300"/>
              </a:solidFill>
              <a:effectLst/>
              <a:latin typeface="Times New Roman" pitchFamily="18" charset="0"/>
              <a:ea typeface="宋体" charset="-122"/>
              <a:cs typeface="Times New Roman" pitchFamily="18" charset="0"/>
            </a:endParaRPr>
          </a:p>
          <a:p>
            <a:pPr eaLnBrk="1" hangingPunct="1">
              <a:buClr>
                <a:srgbClr val="663300"/>
              </a:buClr>
              <a:buFont typeface="Wingdings" pitchFamily="2" charset="2"/>
              <a:buChar char="Ø"/>
            </a:pPr>
            <a:endParaRPr lang="en-US" altLang="zh-CN" b="1" u="sng" dirty="0" smtClean="0">
              <a:solidFill>
                <a:srgbClr val="663300"/>
              </a:solidFill>
              <a:effectLst/>
              <a:latin typeface="Times New Roman" pitchFamily="18" charset="0"/>
              <a:ea typeface="宋体" charset="-122"/>
            </a:endParaRPr>
          </a:p>
          <a:p>
            <a:pPr eaLnBrk="1" hangingPunct="1">
              <a:buClr>
                <a:srgbClr val="663300"/>
              </a:buClr>
              <a:buFont typeface="Wingdings" pitchFamily="2" charset="2"/>
              <a:buChar char="Ø"/>
            </a:pPr>
            <a:r>
              <a:rPr lang="en-US" altLang="zh-CN" b="1" u="sng" dirty="0" smtClean="0">
                <a:solidFill>
                  <a:srgbClr val="663300"/>
                </a:solidFill>
                <a:effectLst/>
                <a:latin typeface="Times New Roman" pitchFamily="18" charset="0"/>
                <a:ea typeface="宋体" charset="-122"/>
              </a:rPr>
              <a:t>Lesson Essential Question  </a:t>
            </a:r>
            <a:r>
              <a:rPr lang="en-US" altLang="zh-CN" dirty="0" smtClean="0">
                <a:solidFill>
                  <a:srgbClr val="663300"/>
                </a:solidFill>
                <a:effectLst/>
                <a:latin typeface="Times New Roman" pitchFamily="18" charset="0"/>
                <a:ea typeface="宋体" charset="-122"/>
              </a:rPr>
              <a:t>– How did the geography of ancient Egypt play a role in the development of their civilization?</a:t>
            </a:r>
          </a:p>
        </p:txBody>
      </p:sp>
      <p:pic>
        <p:nvPicPr>
          <p:cNvPr id="2" name="Picture 4" descr="C:\Users\eknauss\Desktop\egypt-heiroglyph-photo[1].jpg"/>
          <p:cNvPicPr>
            <a:picLocks noChangeAspect="1" noChangeArrowheads="1"/>
          </p:cNvPicPr>
          <p:nvPr/>
        </p:nvPicPr>
        <p:blipFill>
          <a:blip r:embed="rId2"/>
          <a:srcRect/>
          <a:stretch>
            <a:fillRect/>
          </a:stretch>
        </p:blipFill>
        <p:spPr bwMode="auto">
          <a:xfrm>
            <a:off x="1028700" y="2638425"/>
            <a:ext cx="2514600" cy="1763713"/>
          </a:xfrm>
          <a:prstGeom prst="rect">
            <a:avLst/>
          </a:prstGeom>
          <a:noFill/>
          <a:ln w="9525">
            <a:noFill/>
            <a:miter lim="800000"/>
            <a:headEnd/>
            <a:tailEnd/>
          </a:ln>
        </p:spPr>
      </p:pic>
      <p:pic>
        <p:nvPicPr>
          <p:cNvPr id="5124" name="Picture 5" descr="C:\Users\eknauss\Desktop\rosetta_stone_big[1].jpg"/>
          <p:cNvPicPr>
            <a:picLocks noChangeAspect="1" noChangeArrowheads="1"/>
          </p:cNvPicPr>
          <p:nvPr/>
        </p:nvPicPr>
        <p:blipFill>
          <a:blip r:embed="rId3"/>
          <a:srcRect/>
          <a:stretch>
            <a:fillRect/>
          </a:stretch>
        </p:blipFill>
        <p:spPr bwMode="auto">
          <a:xfrm>
            <a:off x="6553200" y="2286000"/>
            <a:ext cx="1811338" cy="245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X.  What items of the pharaohs were placed in the pyramid?</a:t>
            </a:r>
            <a:r>
              <a:rPr lang="en-US" sz="4000" smtClean="0"/>
              <a:t> </a:t>
            </a:r>
          </a:p>
        </p:txBody>
      </p:sp>
      <p:sp>
        <p:nvSpPr>
          <p:cNvPr id="96259"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Their personal belongings.  They placed clothing, weapons, furniture, and jewelry in the pyramids.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1000" fill="hold"/>
                                        <p:tgtEl>
                                          <p:spTgt spid="96258"/>
                                        </p:tgtEl>
                                        <p:attrNameLst>
                                          <p:attrName>ppt_w</p:attrName>
                                        </p:attrNameLst>
                                      </p:cBhvr>
                                      <p:tavLst>
                                        <p:tav tm="0">
                                          <p:val>
                                            <p:fltVal val="0"/>
                                          </p:val>
                                        </p:tav>
                                        <p:tav tm="100000">
                                          <p:val>
                                            <p:strVal val="#ppt_w"/>
                                          </p:val>
                                        </p:tav>
                                      </p:tavLst>
                                    </p:anim>
                                    <p:anim calcmode="lin" valueType="num">
                                      <p:cBhvr>
                                        <p:cTn id="8" dur="1000" fill="hold"/>
                                        <p:tgtEl>
                                          <p:spTgt spid="9625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6259">
                                            <p:txEl>
                                              <p:pRg st="0" end="0"/>
                                            </p:txEl>
                                          </p:spTgt>
                                        </p:tgtEl>
                                        <p:attrNameLst>
                                          <p:attrName>style.visibility</p:attrName>
                                        </p:attrNameLst>
                                      </p:cBhvr>
                                      <p:to>
                                        <p:strVal val="visible"/>
                                      </p:to>
                                    </p:set>
                                    <p:anim calcmode="lin" valueType="num">
                                      <p:cBhvr>
                                        <p:cTn id="13" dur="1000" fill="hold"/>
                                        <p:tgtEl>
                                          <p:spTgt spid="9625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9625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Y.  Who built the pyramids?  When did they build them?</a:t>
            </a:r>
            <a:r>
              <a:rPr lang="en-US" sz="4000" smtClean="0"/>
              <a:t> </a:t>
            </a:r>
          </a:p>
        </p:txBody>
      </p:sp>
      <p:sp>
        <p:nvSpPr>
          <p:cNvPr id="97283"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Farmers worked on them when they were not working in their fields.</a:t>
            </a:r>
            <a:r>
              <a:rPr lang="en-US" altLang="zh-CN" smtClean="0">
                <a:solidFill>
                  <a:srgbClr val="663300"/>
                </a:solidFill>
                <a:effectLst/>
                <a:latin typeface="Times New Roman" pitchFamily="18" charset="0"/>
                <a:ea typeface="宋体" charset="-122"/>
              </a:rPr>
              <a:t> </a:t>
            </a:r>
          </a:p>
        </p:txBody>
      </p:sp>
      <p:pic>
        <p:nvPicPr>
          <p:cNvPr id="97285" name="Picture 5" descr="imhotep-djoser-pyramid"/>
          <p:cNvPicPr>
            <a:picLocks noChangeAspect="1" noChangeArrowheads="1"/>
          </p:cNvPicPr>
          <p:nvPr/>
        </p:nvPicPr>
        <p:blipFill>
          <a:blip r:embed="rId2"/>
          <a:srcRect/>
          <a:stretch>
            <a:fillRect/>
          </a:stretch>
        </p:blipFill>
        <p:spPr bwMode="auto">
          <a:xfrm>
            <a:off x="2133600" y="2743200"/>
            <a:ext cx="5505450" cy="3009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1000" fill="hold"/>
                                        <p:tgtEl>
                                          <p:spTgt spid="97282"/>
                                        </p:tgtEl>
                                        <p:attrNameLst>
                                          <p:attrName>ppt_w</p:attrName>
                                        </p:attrNameLst>
                                      </p:cBhvr>
                                      <p:tavLst>
                                        <p:tav tm="0">
                                          <p:val>
                                            <p:fltVal val="0"/>
                                          </p:val>
                                        </p:tav>
                                        <p:tav tm="100000">
                                          <p:val>
                                            <p:strVal val="#ppt_w"/>
                                          </p:val>
                                        </p:tav>
                                      </p:tavLst>
                                    </p:anim>
                                    <p:anim calcmode="lin" valueType="num">
                                      <p:cBhvr>
                                        <p:cTn id="8" dur="1000" fill="hold"/>
                                        <p:tgtEl>
                                          <p:spTgt spid="972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7283">
                                            <p:txEl>
                                              <p:pRg st="0" end="0"/>
                                            </p:txEl>
                                          </p:spTgt>
                                        </p:tgtEl>
                                        <p:attrNameLst>
                                          <p:attrName>style.visibility</p:attrName>
                                        </p:attrNameLst>
                                      </p:cBhvr>
                                      <p:to>
                                        <p:strVal val="visible"/>
                                      </p:to>
                                    </p:set>
                                    <p:anim calcmode="lin" valueType="num">
                                      <p:cBhvr additive="base">
                                        <p:cTn id="13"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28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7285"/>
                                        </p:tgtEl>
                                        <p:attrNameLst>
                                          <p:attrName>style.visibility</p:attrName>
                                        </p:attrNameLst>
                                      </p:cBhvr>
                                      <p:to>
                                        <p:strVal val="visible"/>
                                      </p:to>
                                    </p:set>
                                    <p:anim calcmode="lin" valueType="num">
                                      <p:cBhvr additive="base">
                                        <p:cTn id="17" dur="500" fill="hold"/>
                                        <p:tgtEl>
                                          <p:spTgt spid="97285"/>
                                        </p:tgtEl>
                                        <p:attrNameLst>
                                          <p:attrName>ppt_x</p:attrName>
                                        </p:attrNameLst>
                                      </p:cBhvr>
                                      <p:tavLst>
                                        <p:tav tm="0">
                                          <p:val>
                                            <p:strVal val="0-#ppt_w/2"/>
                                          </p:val>
                                        </p:tav>
                                        <p:tav tm="100000">
                                          <p:val>
                                            <p:strVal val="#ppt_x"/>
                                          </p:val>
                                        </p:tav>
                                      </p:tavLst>
                                    </p:anim>
                                    <p:anim calcmode="lin" valueType="num">
                                      <p:cBhvr additive="base">
                                        <p:cTn id="18" dur="500" fill="hold"/>
                                        <p:tgtEl>
                                          <p:spTgt spid="972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marL="838200" indent="-838200" eaLnBrk="1" hangingPunct="1"/>
            <a:r>
              <a:rPr lang="en-US" altLang="zh-CN" sz="4000" smtClean="0">
                <a:solidFill>
                  <a:srgbClr val="663300"/>
                </a:solidFill>
                <a:effectLst/>
                <a:latin typeface="Times New Roman" pitchFamily="18" charset="0"/>
                <a:ea typeface="宋体" charset="-122"/>
              </a:rPr>
              <a:t>Z.  What were the steps in building a pyramid?</a:t>
            </a:r>
          </a:p>
        </p:txBody>
      </p:sp>
      <p:sp>
        <p:nvSpPr>
          <p:cNvPr id="98307" name="Rectangle 3"/>
          <p:cNvSpPr>
            <a:spLocks noGrp="1" noChangeArrowheads="1"/>
          </p:cNvSpPr>
          <p:nvPr>
            <p:ph type="body" idx="1"/>
          </p:nvPr>
        </p:nvSpPr>
        <p:spPr/>
        <p:txBody>
          <a:bodyPr/>
          <a:lstStyle/>
          <a:p>
            <a:pPr marL="990600" lvl="1" indent="-533400" eaLnBrk="1" hangingPunct="1">
              <a:buFontTx/>
              <a:buAutoNum type="arabicPeriod"/>
            </a:pPr>
            <a:r>
              <a:rPr lang="en-US" altLang="zh-CN" sz="2400" u="sng" smtClean="0">
                <a:solidFill>
                  <a:srgbClr val="663300"/>
                </a:solidFill>
                <a:effectLst/>
                <a:latin typeface="Times New Roman" pitchFamily="18" charset="0"/>
                <a:ea typeface="宋体" charset="-122"/>
              </a:rPr>
              <a:t>The workers used copper tools to cut huge granite and limestone blocks from quarries across the Nile valley or in Upper Egypt.</a:t>
            </a:r>
          </a:p>
          <a:p>
            <a:pPr marL="990600" lvl="1" indent="-533400" eaLnBrk="1" hangingPunct="1">
              <a:buFontTx/>
              <a:buAutoNum type="arabicPeriod"/>
            </a:pPr>
            <a:r>
              <a:rPr lang="en-US" altLang="zh-CN" sz="2400" u="sng" smtClean="0">
                <a:solidFill>
                  <a:srgbClr val="663300"/>
                </a:solidFill>
                <a:effectLst/>
                <a:latin typeface="Times New Roman" pitchFamily="18" charset="0"/>
                <a:ea typeface="宋体" charset="-122"/>
              </a:rPr>
              <a:t>The blocks were tied to wooden sleds, pulled to the Nile, placed on barges, and floated across the river.</a:t>
            </a:r>
          </a:p>
          <a:p>
            <a:pPr marL="990600" lvl="1" indent="-533400" eaLnBrk="1" hangingPunct="1">
              <a:buFontTx/>
              <a:buAutoNum type="arabicPeriod"/>
            </a:pPr>
            <a:r>
              <a:rPr lang="en-US" altLang="zh-CN" sz="2400" u="sng" smtClean="0">
                <a:solidFill>
                  <a:srgbClr val="663300"/>
                </a:solidFill>
                <a:effectLst/>
                <a:latin typeface="Times New Roman" pitchFamily="18" charset="0"/>
                <a:ea typeface="宋体" charset="-122"/>
              </a:rPr>
              <a:t>Others unloaded the blocks and pulled them to where the pyramids were being built.</a:t>
            </a:r>
          </a:p>
          <a:p>
            <a:pPr marL="990600" lvl="1" indent="-533400" eaLnBrk="1" hangingPunct="1">
              <a:buFontTx/>
              <a:buAutoNum type="arabicPeriod"/>
            </a:pPr>
            <a:r>
              <a:rPr lang="en-US" altLang="zh-CN" sz="2400" u="sng" smtClean="0">
                <a:solidFill>
                  <a:srgbClr val="663300"/>
                </a:solidFill>
                <a:effectLst/>
                <a:latin typeface="Times New Roman" pitchFamily="18" charset="0"/>
                <a:ea typeface="宋体" charset="-122"/>
              </a:rPr>
              <a:t>Huge mud and brick ramps were beside the pyramids.</a:t>
            </a:r>
          </a:p>
          <a:p>
            <a:pPr marL="990600" lvl="1" indent="-533400" eaLnBrk="1" hangingPunct="1">
              <a:buFontTx/>
              <a:buAutoNum type="arabicPeriod"/>
            </a:pPr>
            <a:r>
              <a:rPr lang="en-US" altLang="zh-CN" sz="2400" u="sng" smtClean="0">
                <a:solidFill>
                  <a:srgbClr val="663300"/>
                </a:solidFill>
                <a:effectLst/>
                <a:latin typeface="Times New Roman" pitchFamily="18" charset="0"/>
                <a:ea typeface="宋体" charset="-122"/>
              </a:rPr>
              <a:t>Workers used the ramps to drag the blocks up to each new layer of the pyramid.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1000" fill="hold"/>
                                        <p:tgtEl>
                                          <p:spTgt spid="98306"/>
                                        </p:tgtEl>
                                        <p:attrNameLst>
                                          <p:attrName>ppt_x</p:attrName>
                                        </p:attrNameLst>
                                      </p:cBhvr>
                                      <p:tavLst>
                                        <p:tav tm="0">
                                          <p:val>
                                            <p:strVal val="#ppt_x"/>
                                          </p:val>
                                        </p:tav>
                                        <p:tav tm="100000">
                                          <p:val>
                                            <p:strVal val="#ppt_x"/>
                                          </p:val>
                                        </p:tav>
                                      </p:tavLst>
                                    </p:anim>
                                    <p:anim calcmode="lin" valueType="num">
                                      <p:cBhvr additive="base">
                                        <p:cTn id="8" dur="1000" fill="hold"/>
                                        <p:tgtEl>
                                          <p:spTgt spid="983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07">
                                            <p:txEl>
                                              <p:pRg st="0" end="0"/>
                                            </p:txEl>
                                          </p:spTgt>
                                        </p:tgtEl>
                                        <p:attrNameLst>
                                          <p:attrName>style.visibility</p:attrName>
                                        </p:attrNameLst>
                                      </p:cBhvr>
                                      <p:to>
                                        <p:strVal val="visible"/>
                                      </p:to>
                                    </p:set>
                                    <p:anim calcmode="lin" valueType="num">
                                      <p:cBhvr additive="base">
                                        <p:cTn id="13" dur="10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07">
                                            <p:txEl>
                                              <p:pRg st="1" end="1"/>
                                            </p:txEl>
                                          </p:spTgt>
                                        </p:tgtEl>
                                        <p:attrNameLst>
                                          <p:attrName>style.visibility</p:attrName>
                                        </p:attrNameLst>
                                      </p:cBhvr>
                                      <p:to>
                                        <p:strVal val="visible"/>
                                      </p:to>
                                    </p:set>
                                    <p:anim calcmode="lin" valueType="num">
                                      <p:cBhvr additive="base">
                                        <p:cTn id="19" dur="10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98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8307">
                                            <p:txEl>
                                              <p:pRg st="2" end="2"/>
                                            </p:txEl>
                                          </p:spTgt>
                                        </p:tgtEl>
                                        <p:attrNameLst>
                                          <p:attrName>style.visibility</p:attrName>
                                        </p:attrNameLst>
                                      </p:cBhvr>
                                      <p:to>
                                        <p:strVal val="visible"/>
                                      </p:to>
                                    </p:set>
                                    <p:anim calcmode="lin" valueType="num">
                                      <p:cBhvr additive="base">
                                        <p:cTn id="25" dur="10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98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8307">
                                            <p:txEl>
                                              <p:pRg st="3" end="3"/>
                                            </p:txEl>
                                          </p:spTgt>
                                        </p:tgtEl>
                                        <p:attrNameLst>
                                          <p:attrName>style.visibility</p:attrName>
                                        </p:attrNameLst>
                                      </p:cBhvr>
                                      <p:to>
                                        <p:strVal val="visible"/>
                                      </p:to>
                                    </p:set>
                                    <p:anim calcmode="lin" valueType="num">
                                      <p:cBhvr additive="base">
                                        <p:cTn id="31" dur="10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983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8307">
                                            <p:txEl>
                                              <p:pRg st="4" end="4"/>
                                            </p:txEl>
                                          </p:spTgt>
                                        </p:tgtEl>
                                        <p:attrNameLst>
                                          <p:attrName>style.visibility</p:attrName>
                                        </p:attrNameLst>
                                      </p:cBhvr>
                                      <p:to>
                                        <p:strVal val="visible"/>
                                      </p:to>
                                    </p:set>
                                    <p:anim calcmode="lin" valueType="num">
                                      <p:cBhvr additive="base">
                                        <p:cTn id="37" dur="10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983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AA.  What are the pyramids at Giza?</a:t>
            </a:r>
            <a:r>
              <a:rPr lang="en-US" sz="4000" smtClean="0"/>
              <a:t> </a:t>
            </a:r>
          </a:p>
        </p:txBody>
      </p:sp>
      <p:sp>
        <p:nvSpPr>
          <p:cNvPr id="99331"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They are the most famous of the pyramids.  They built at Giza along the Nile River.</a:t>
            </a:r>
          </a:p>
        </p:txBody>
      </p:sp>
      <p:pic>
        <p:nvPicPr>
          <p:cNvPr id="99333" name="Picture 5" descr="pyramids-of-giza-gzgrtpy"/>
          <p:cNvPicPr>
            <a:picLocks noChangeAspect="1" noChangeArrowheads="1"/>
          </p:cNvPicPr>
          <p:nvPr/>
        </p:nvPicPr>
        <p:blipFill>
          <a:blip r:embed="rId2"/>
          <a:srcRect/>
          <a:stretch>
            <a:fillRect/>
          </a:stretch>
        </p:blipFill>
        <p:spPr bwMode="auto">
          <a:xfrm>
            <a:off x="2057400" y="2743200"/>
            <a:ext cx="5753100" cy="3727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p:cTn id="7" dur="1000" fill="hold"/>
                                        <p:tgtEl>
                                          <p:spTgt spid="99330"/>
                                        </p:tgtEl>
                                        <p:attrNameLst>
                                          <p:attrName>ppt_w</p:attrName>
                                        </p:attrNameLst>
                                      </p:cBhvr>
                                      <p:tavLst>
                                        <p:tav tm="0">
                                          <p:val>
                                            <p:fltVal val="0"/>
                                          </p:val>
                                        </p:tav>
                                        <p:tav tm="100000">
                                          <p:val>
                                            <p:strVal val="#ppt_w"/>
                                          </p:val>
                                        </p:tav>
                                      </p:tavLst>
                                    </p:anim>
                                    <p:anim calcmode="lin" valueType="num">
                                      <p:cBhvr>
                                        <p:cTn id="8" dur="1000" fill="hold"/>
                                        <p:tgtEl>
                                          <p:spTgt spid="993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9331">
                                            <p:txEl>
                                              <p:pRg st="0" end="0"/>
                                            </p:txEl>
                                          </p:spTgt>
                                        </p:tgtEl>
                                        <p:attrNameLst>
                                          <p:attrName>style.visibility</p:attrName>
                                        </p:attrNameLst>
                                      </p:cBhvr>
                                      <p:to>
                                        <p:strVal val="visible"/>
                                      </p:to>
                                    </p:set>
                                    <p:anim calcmode="lin" valueType="num">
                                      <p:cBhvr>
                                        <p:cTn id="13" dur="1000" fill="hold"/>
                                        <p:tgtEl>
                                          <p:spTgt spid="9933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993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99333"/>
                                        </p:tgtEl>
                                        <p:attrNameLst>
                                          <p:attrName>style.visibility</p:attrName>
                                        </p:attrNameLst>
                                      </p:cBhvr>
                                      <p:to>
                                        <p:strVal val="visible"/>
                                      </p:to>
                                    </p:set>
                                    <p:animEffect transition="in" filter="diamond(in)">
                                      <p:cBhvr>
                                        <p:cTn id="19" dur="20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marL="838200" indent="-838200" eaLnBrk="1" hangingPunct="1"/>
            <a:r>
              <a:rPr lang="en-US" altLang="zh-CN" smtClean="0">
                <a:solidFill>
                  <a:srgbClr val="663300"/>
                </a:solidFill>
                <a:effectLst/>
                <a:latin typeface="Times New Roman" pitchFamily="18" charset="0"/>
                <a:ea typeface="宋体" charset="-122"/>
              </a:rPr>
              <a:t>BB. Describe the following people:</a:t>
            </a:r>
          </a:p>
        </p:txBody>
      </p:sp>
      <p:sp>
        <p:nvSpPr>
          <p:cNvPr id="100355" name="Rectangle 3"/>
          <p:cNvSpPr>
            <a:spLocks noGrp="1" noChangeArrowheads="1"/>
          </p:cNvSpPr>
          <p:nvPr>
            <p:ph type="body" idx="1"/>
          </p:nvPr>
        </p:nvSpPr>
        <p:spPr/>
        <p:txBody>
          <a:bodyPr/>
          <a:lstStyle/>
          <a:p>
            <a:pPr marL="990600" lvl="1" indent="-533400" eaLnBrk="1" hangingPunct="1">
              <a:buFontTx/>
              <a:buAutoNum type="arabicPeriod"/>
            </a:pPr>
            <a:r>
              <a:rPr lang="en-US" altLang="zh-CN" smtClean="0">
                <a:solidFill>
                  <a:srgbClr val="663300"/>
                </a:solidFill>
                <a:effectLst/>
                <a:latin typeface="Times New Roman" pitchFamily="18" charset="0"/>
                <a:ea typeface="宋体" charset="-122"/>
              </a:rPr>
              <a:t>Khufu – </a:t>
            </a:r>
            <a:r>
              <a:rPr lang="en-US" altLang="zh-CN" u="sng" smtClean="0">
                <a:solidFill>
                  <a:srgbClr val="663300"/>
                </a:solidFill>
                <a:effectLst/>
                <a:latin typeface="Times New Roman" pitchFamily="18" charset="0"/>
                <a:ea typeface="宋体" charset="-122"/>
              </a:rPr>
              <a:t>The pharaoh who built the largest pyramid at Giza.</a:t>
            </a:r>
            <a:endParaRPr lang="en-US" altLang="zh-CN" smtClean="0">
              <a:solidFill>
                <a:srgbClr val="663300"/>
              </a:solidFill>
              <a:effectLst/>
              <a:latin typeface="Times New Roman" pitchFamily="18" charset="0"/>
              <a:ea typeface="宋体" charset="-122"/>
            </a:endParaRPr>
          </a:p>
          <a:p>
            <a:pPr marL="990600" lvl="1" indent="-533400" eaLnBrk="1" hangingPunct="1">
              <a:buFontTx/>
              <a:buAutoNum type="arabicPeriod"/>
            </a:pPr>
            <a:r>
              <a:rPr lang="en-US" altLang="zh-CN" smtClean="0">
                <a:solidFill>
                  <a:srgbClr val="663300"/>
                </a:solidFill>
                <a:effectLst/>
                <a:latin typeface="Times New Roman" pitchFamily="18" charset="0"/>
                <a:ea typeface="宋体" charset="-122"/>
              </a:rPr>
              <a:t>Khafre – </a:t>
            </a:r>
            <a:r>
              <a:rPr lang="en-US" altLang="zh-CN" u="sng" smtClean="0">
                <a:solidFill>
                  <a:srgbClr val="663300"/>
                </a:solidFill>
                <a:effectLst/>
                <a:latin typeface="Times New Roman" pitchFamily="18" charset="0"/>
                <a:ea typeface="宋体" charset="-122"/>
              </a:rPr>
              <a:t>Khufu’s son; also had a pyramid built for himself at Giza; rumored to be the face on the sphinx</a:t>
            </a:r>
            <a:endParaRPr lang="en-US" altLang="zh-CN" smtClean="0">
              <a:solidFill>
                <a:srgbClr val="663300"/>
              </a:solidFill>
              <a:effectLst/>
              <a:latin typeface="Times New Roman" pitchFamily="18" charset="0"/>
              <a:ea typeface="宋体" charset="-122"/>
            </a:endParaRPr>
          </a:p>
          <a:p>
            <a:pPr marL="990600" lvl="1" indent="-533400" eaLnBrk="1" hangingPunct="1">
              <a:buFontTx/>
              <a:buAutoNum type="arabicPeriod"/>
            </a:pPr>
            <a:r>
              <a:rPr lang="en-US" altLang="zh-CN" smtClean="0">
                <a:solidFill>
                  <a:srgbClr val="663300"/>
                </a:solidFill>
                <a:effectLst/>
                <a:latin typeface="Times New Roman" pitchFamily="18" charset="0"/>
                <a:ea typeface="宋体" charset="-122"/>
              </a:rPr>
              <a:t>Menkaure – </a:t>
            </a:r>
            <a:r>
              <a:rPr lang="en-US" altLang="zh-CN" u="sng" smtClean="0">
                <a:solidFill>
                  <a:srgbClr val="663300"/>
                </a:solidFill>
                <a:effectLst/>
                <a:latin typeface="Times New Roman" pitchFamily="18" charset="0"/>
                <a:ea typeface="宋体" charset="-122"/>
              </a:rPr>
              <a:t>Pharaoh some time after Khafre; also had a pyramid built for him at Giza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p:cTn id="7" dur="500" fill="hold"/>
                                        <p:tgtEl>
                                          <p:spTgt spid="100354"/>
                                        </p:tgtEl>
                                        <p:attrNameLst>
                                          <p:attrName>ppt_w</p:attrName>
                                        </p:attrNameLst>
                                      </p:cBhvr>
                                      <p:tavLst>
                                        <p:tav tm="0">
                                          <p:val>
                                            <p:fltVal val="0"/>
                                          </p:val>
                                        </p:tav>
                                        <p:tav tm="100000">
                                          <p:val>
                                            <p:strVal val="#ppt_w"/>
                                          </p:val>
                                        </p:tav>
                                      </p:tavLst>
                                    </p:anim>
                                    <p:anim calcmode="lin" valueType="num">
                                      <p:cBhvr>
                                        <p:cTn id="8" dur="500" fill="hold"/>
                                        <p:tgtEl>
                                          <p:spTgt spid="10035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0355">
                                            <p:txEl>
                                              <p:pRg st="0" end="0"/>
                                            </p:txEl>
                                          </p:spTgt>
                                        </p:tgtEl>
                                        <p:attrNameLst>
                                          <p:attrName>style.visibility</p:attrName>
                                        </p:attrNameLst>
                                      </p:cBhvr>
                                      <p:to>
                                        <p:strVal val="visible"/>
                                      </p:to>
                                    </p:set>
                                    <p:anim calcmode="lin" valueType="num">
                                      <p:cBhvr additive="base">
                                        <p:cTn id="13" dur="10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0355">
                                            <p:txEl>
                                              <p:pRg st="1" end="1"/>
                                            </p:txEl>
                                          </p:spTgt>
                                        </p:tgtEl>
                                        <p:attrNameLst>
                                          <p:attrName>style.visibility</p:attrName>
                                        </p:attrNameLst>
                                      </p:cBhvr>
                                      <p:to>
                                        <p:strVal val="visible"/>
                                      </p:to>
                                    </p:set>
                                    <p:anim calcmode="lin" valueType="num">
                                      <p:cBhvr additive="base">
                                        <p:cTn id="19" dur="10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00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0355">
                                            <p:txEl>
                                              <p:pRg st="2" end="2"/>
                                            </p:txEl>
                                          </p:spTgt>
                                        </p:tgtEl>
                                        <p:attrNameLst>
                                          <p:attrName>style.visibility</p:attrName>
                                        </p:attrNameLst>
                                      </p:cBhvr>
                                      <p:to>
                                        <p:strVal val="visible"/>
                                      </p:to>
                                    </p:set>
                                    <p:anim calcmode="lin" valueType="num">
                                      <p:cBhvr additive="base">
                                        <p:cTn id="25" dur="10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003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zh-CN" smtClean="0">
                <a:solidFill>
                  <a:srgbClr val="663300"/>
                </a:solidFill>
                <a:effectLst/>
                <a:latin typeface="Times New Roman" pitchFamily="18" charset="0"/>
                <a:ea typeface="宋体" charset="-122"/>
              </a:rPr>
              <a:t>The Pyramids at Giza</a:t>
            </a:r>
          </a:p>
        </p:txBody>
      </p:sp>
      <p:pic>
        <p:nvPicPr>
          <p:cNvPr id="61443" name="Picture 5" descr="Gizeh_the_Divine_Plan"/>
          <p:cNvPicPr>
            <a:picLocks noChangeAspect="1" noChangeArrowheads="1"/>
          </p:cNvPicPr>
          <p:nvPr/>
        </p:nvPicPr>
        <p:blipFill>
          <a:blip r:embed="rId2"/>
          <a:srcRect/>
          <a:stretch>
            <a:fillRect/>
          </a:stretch>
        </p:blipFill>
        <p:spPr bwMode="auto">
          <a:xfrm>
            <a:off x="228600" y="1143000"/>
            <a:ext cx="4724400" cy="3595688"/>
          </a:xfrm>
          <a:prstGeom prst="rect">
            <a:avLst/>
          </a:prstGeom>
          <a:noFill/>
          <a:ln w="9525">
            <a:noFill/>
            <a:miter lim="800000"/>
            <a:headEnd/>
            <a:tailEnd/>
          </a:ln>
        </p:spPr>
      </p:pic>
      <p:pic>
        <p:nvPicPr>
          <p:cNvPr id="61444" name="Picture 7" descr="pyramids-of-giza-map"/>
          <p:cNvPicPr>
            <a:picLocks noChangeAspect="1" noChangeArrowheads="1"/>
          </p:cNvPicPr>
          <p:nvPr/>
        </p:nvPicPr>
        <p:blipFill>
          <a:blip r:embed="rId3"/>
          <a:srcRect/>
          <a:stretch>
            <a:fillRect/>
          </a:stretch>
        </p:blipFill>
        <p:spPr bwMode="auto">
          <a:xfrm>
            <a:off x="5106988" y="1143000"/>
            <a:ext cx="4037012"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zh-CN" b="1" dirty="0" smtClean="0">
                <a:solidFill>
                  <a:srgbClr val="663300"/>
                </a:solidFill>
                <a:effectLst/>
                <a:latin typeface="Times New Roman" pitchFamily="18" charset="0"/>
                <a:ea typeface="宋体" charset="-122"/>
              </a:rPr>
              <a:t>Religious </a:t>
            </a:r>
            <a:r>
              <a:rPr lang="en-US" altLang="zh-CN" b="1" dirty="0" smtClean="0">
                <a:solidFill>
                  <a:srgbClr val="663300"/>
                </a:solidFill>
                <a:effectLst/>
                <a:latin typeface="Times New Roman" pitchFamily="18" charset="0"/>
                <a:ea typeface="宋体" charset="-122"/>
              </a:rPr>
              <a:t>Beliefs</a:t>
            </a:r>
            <a:endParaRPr lang="en-US" altLang="zh-CN" b="1" dirty="0" smtClean="0">
              <a:solidFill>
                <a:srgbClr val="663300"/>
              </a:solidFill>
              <a:effectLst/>
              <a:latin typeface="Times New Roman" pitchFamily="18" charset="0"/>
              <a:ea typeface="宋体" charset="-122"/>
            </a:endParaRPr>
          </a:p>
        </p:txBody>
      </p:sp>
      <p:pic>
        <p:nvPicPr>
          <p:cNvPr id="65539" name="Picture 7" descr="egyptian%20gods%208"/>
          <p:cNvPicPr>
            <a:picLocks noChangeAspect="1" noChangeArrowheads="1"/>
          </p:cNvPicPr>
          <p:nvPr/>
        </p:nvPicPr>
        <p:blipFill>
          <a:blip r:embed="rId2"/>
          <a:srcRect/>
          <a:stretch>
            <a:fillRect/>
          </a:stretch>
        </p:blipFill>
        <p:spPr bwMode="auto">
          <a:xfrm>
            <a:off x="533400" y="1295400"/>
            <a:ext cx="3486150" cy="4762500"/>
          </a:xfrm>
          <a:prstGeom prst="rect">
            <a:avLst/>
          </a:prstGeom>
          <a:noFill/>
          <a:ln w="9525">
            <a:noFill/>
            <a:miter lim="800000"/>
            <a:headEnd/>
            <a:tailEnd/>
          </a:ln>
        </p:spPr>
      </p:pic>
      <p:pic>
        <p:nvPicPr>
          <p:cNvPr id="65540" name="Picture 9" descr="page3lg"/>
          <p:cNvPicPr>
            <a:picLocks noChangeAspect="1" noChangeArrowheads="1"/>
          </p:cNvPicPr>
          <p:nvPr/>
        </p:nvPicPr>
        <p:blipFill>
          <a:blip r:embed="rId3"/>
          <a:srcRect/>
          <a:stretch>
            <a:fillRect/>
          </a:stretch>
        </p:blipFill>
        <p:spPr bwMode="auto">
          <a:xfrm>
            <a:off x="4114800" y="1981200"/>
            <a:ext cx="4800600" cy="296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marL="838200" indent="-838200" eaLnBrk="1" hangingPunct="1"/>
            <a:r>
              <a:rPr lang="en-US" altLang="zh-CN" sz="4000" smtClean="0">
                <a:solidFill>
                  <a:srgbClr val="663300"/>
                </a:solidFill>
                <a:effectLst/>
                <a:latin typeface="Times New Roman" pitchFamily="18" charset="0"/>
                <a:ea typeface="宋体" charset="-122"/>
              </a:rPr>
              <a:t>CC.  What were the following gods?</a:t>
            </a:r>
          </a:p>
        </p:txBody>
      </p:sp>
      <p:sp>
        <p:nvSpPr>
          <p:cNvPr id="102403" name="Rectangle 3"/>
          <p:cNvSpPr>
            <a:spLocks noGrp="1" noChangeArrowheads="1"/>
          </p:cNvSpPr>
          <p:nvPr>
            <p:ph type="body" idx="1"/>
          </p:nvPr>
        </p:nvSpPr>
        <p:spPr/>
        <p:txBody>
          <a:bodyPr/>
          <a:lstStyle/>
          <a:p>
            <a:pPr marL="990600" lvl="1" indent="-533400" eaLnBrk="1" hangingPunct="1">
              <a:buFontTx/>
              <a:buAutoNum type="arabicPeriod"/>
            </a:pPr>
            <a:r>
              <a:rPr lang="en-US" altLang="zh-CN" smtClean="0">
                <a:solidFill>
                  <a:srgbClr val="663300"/>
                </a:solidFill>
                <a:effectLst/>
                <a:latin typeface="Times New Roman" pitchFamily="18" charset="0"/>
                <a:ea typeface="宋体" charset="-122"/>
              </a:rPr>
              <a:t>Hapi – </a:t>
            </a:r>
            <a:r>
              <a:rPr lang="en-US" altLang="zh-CN" u="sng" smtClean="0">
                <a:solidFill>
                  <a:srgbClr val="663300"/>
                </a:solidFill>
                <a:effectLst/>
                <a:latin typeface="Times New Roman" pitchFamily="18" charset="0"/>
                <a:ea typeface="宋体" charset="-122"/>
              </a:rPr>
              <a:t>river god</a:t>
            </a:r>
            <a:endParaRPr lang="en-US" altLang="zh-CN" smtClean="0">
              <a:solidFill>
                <a:srgbClr val="663300"/>
              </a:solidFill>
              <a:effectLst/>
              <a:latin typeface="Times New Roman" pitchFamily="18" charset="0"/>
              <a:ea typeface="宋体" charset="-122"/>
            </a:endParaRPr>
          </a:p>
          <a:p>
            <a:pPr marL="990600" lvl="1" indent="-533400" eaLnBrk="1" hangingPunct="1">
              <a:buFontTx/>
              <a:buAutoNum type="arabicPeriod"/>
            </a:pPr>
            <a:r>
              <a:rPr lang="en-US" altLang="zh-CN" smtClean="0">
                <a:solidFill>
                  <a:srgbClr val="663300"/>
                </a:solidFill>
                <a:effectLst/>
                <a:latin typeface="Times New Roman" pitchFamily="18" charset="0"/>
                <a:ea typeface="宋体" charset="-122"/>
              </a:rPr>
              <a:t>Re – </a:t>
            </a:r>
            <a:r>
              <a:rPr lang="en-US" altLang="zh-CN" u="sng" smtClean="0">
                <a:solidFill>
                  <a:srgbClr val="663300"/>
                </a:solidFill>
                <a:effectLst/>
                <a:latin typeface="Times New Roman" pitchFamily="18" charset="0"/>
                <a:ea typeface="宋体" charset="-122"/>
              </a:rPr>
              <a:t>sun god</a:t>
            </a:r>
            <a:endParaRPr lang="en-US" altLang="zh-CN" smtClean="0">
              <a:solidFill>
                <a:srgbClr val="663300"/>
              </a:solidFill>
              <a:effectLst/>
              <a:latin typeface="Times New Roman" pitchFamily="18" charset="0"/>
              <a:ea typeface="宋体" charset="-122"/>
            </a:endParaRPr>
          </a:p>
          <a:p>
            <a:pPr marL="990600" lvl="1" indent="-533400" eaLnBrk="1" hangingPunct="1">
              <a:buFontTx/>
              <a:buAutoNum type="arabicPeriod"/>
            </a:pPr>
            <a:r>
              <a:rPr lang="en-US" altLang="zh-CN" smtClean="0">
                <a:solidFill>
                  <a:srgbClr val="663300"/>
                </a:solidFill>
                <a:effectLst/>
                <a:latin typeface="Times New Roman" pitchFamily="18" charset="0"/>
                <a:ea typeface="宋体" charset="-122"/>
              </a:rPr>
              <a:t>Osiris – </a:t>
            </a:r>
            <a:r>
              <a:rPr lang="en-US" altLang="zh-CN" u="sng" smtClean="0">
                <a:solidFill>
                  <a:srgbClr val="663300"/>
                </a:solidFill>
                <a:effectLst/>
                <a:latin typeface="Times New Roman" pitchFamily="18" charset="0"/>
                <a:ea typeface="宋体" charset="-122"/>
              </a:rPr>
              <a:t>god of the harvest and eternal life</a:t>
            </a:r>
            <a:endParaRPr lang="en-US" altLang="zh-CN" smtClean="0">
              <a:solidFill>
                <a:srgbClr val="663300"/>
              </a:solidFill>
              <a:effectLst/>
              <a:latin typeface="Times New Roman" pitchFamily="18" charset="0"/>
              <a:ea typeface="宋体" charset="-122"/>
            </a:endParaRPr>
          </a:p>
          <a:p>
            <a:pPr marL="990600" lvl="1" indent="-533400" eaLnBrk="1" hangingPunct="1">
              <a:buFontTx/>
              <a:buAutoNum type="arabicPeriod"/>
            </a:pPr>
            <a:r>
              <a:rPr lang="en-US" altLang="zh-CN" smtClean="0">
                <a:solidFill>
                  <a:srgbClr val="663300"/>
                </a:solidFill>
                <a:effectLst/>
                <a:latin typeface="Times New Roman" pitchFamily="18" charset="0"/>
                <a:ea typeface="宋体" charset="-122"/>
              </a:rPr>
              <a:t>Isis – </a:t>
            </a:r>
            <a:r>
              <a:rPr lang="en-US" altLang="zh-CN" u="sng" smtClean="0">
                <a:solidFill>
                  <a:srgbClr val="663300"/>
                </a:solidFill>
                <a:effectLst/>
                <a:latin typeface="Times New Roman" pitchFamily="18" charset="0"/>
                <a:ea typeface="宋体" charset="-122"/>
              </a:rPr>
              <a:t>Osiris’s wife; ruled with him over the underworld</a:t>
            </a:r>
          </a:p>
        </p:txBody>
      </p:sp>
      <p:pic>
        <p:nvPicPr>
          <p:cNvPr id="102409" name="Picture 9" descr="220px-Standing_Osiris_edit1"/>
          <p:cNvPicPr>
            <a:picLocks noChangeAspect="1" noChangeArrowheads="1"/>
          </p:cNvPicPr>
          <p:nvPr/>
        </p:nvPicPr>
        <p:blipFill>
          <a:blip r:embed="rId2"/>
          <a:srcRect/>
          <a:stretch>
            <a:fillRect/>
          </a:stretch>
        </p:blipFill>
        <p:spPr bwMode="auto">
          <a:xfrm>
            <a:off x="5029200" y="4114800"/>
            <a:ext cx="1112838" cy="2419350"/>
          </a:xfrm>
          <a:prstGeom prst="rect">
            <a:avLst/>
          </a:prstGeom>
          <a:noFill/>
          <a:ln w="9525">
            <a:noFill/>
            <a:miter lim="800000"/>
            <a:headEnd/>
            <a:tailEnd/>
          </a:ln>
        </p:spPr>
      </p:pic>
      <p:pic>
        <p:nvPicPr>
          <p:cNvPr id="102411" name="Picture 11" descr="220px-Isis"/>
          <p:cNvPicPr>
            <a:picLocks noChangeAspect="1" noChangeArrowheads="1"/>
          </p:cNvPicPr>
          <p:nvPr/>
        </p:nvPicPr>
        <p:blipFill>
          <a:blip r:embed="rId3"/>
          <a:srcRect/>
          <a:stretch>
            <a:fillRect/>
          </a:stretch>
        </p:blipFill>
        <p:spPr bwMode="auto">
          <a:xfrm>
            <a:off x="6934200" y="4114800"/>
            <a:ext cx="1089025" cy="2390775"/>
          </a:xfrm>
          <a:prstGeom prst="rect">
            <a:avLst/>
          </a:prstGeom>
          <a:noFill/>
          <a:ln w="9525">
            <a:noFill/>
            <a:miter lim="800000"/>
            <a:headEnd/>
            <a:tailEnd/>
          </a:ln>
        </p:spPr>
      </p:pic>
      <p:pic>
        <p:nvPicPr>
          <p:cNvPr id="102413" name="Picture 13" descr="220px-Re-Horakhty">
            <a:hlinkClick r:id="rId4"/>
          </p:cNvPr>
          <p:cNvPicPr>
            <a:picLocks noChangeAspect="1" noChangeArrowheads="1"/>
          </p:cNvPicPr>
          <p:nvPr/>
        </p:nvPicPr>
        <p:blipFill>
          <a:blip r:embed="rId5"/>
          <a:srcRect/>
          <a:stretch>
            <a:fillRect/>
          </a:stretch>
        </p:blipFill>
        <p:spPr bwMode="auto">
          <a:xfrm>
            <a:off x="3352800" y="4038600"/>
            <a:ext cx="1066800" cy="2466975"/>
          </a:xfrm>
          <a:prstGeom prst="rect">
            <a:avLst/>
          </a:prstGeom>
          <a:noFill/>
          <a:ln w="9525">
            <a:noFill/>
            <a:miter lim="800000"/>
            <a:headEnd/>
            <a:tailEnd/>
          </a:ln>
        </p:spPr>
      </p:pic>
      <p:pic>
        <p:nvPicPr>
          <p:cNvPr id="102415" name="Picture 15" descr="200px-Hapy_tying">
            <a:hlinkClick r:id="rId6"/>
          </p:cNvPr>
          <p:cNvPicPr>
            <a:picLocks noChangeAspect="1" noChangeArrowheads="1"/>
          </p:cNvPicPr>
          <p:nvPr/>
        </p:nvPicPr>
        <p:blipFill>
          <a:blip r:embed="rId7"/>
          <a:srcRect/>
          <a:stretch>
            <a:fillRect/>
          </a:stretch>
        </p:blipFill>
        <p:spPr bwMode="auto">
          <a:xfrm>
            <a:off x="609600" y="4343400"/>
            <a:ext cx="2286000" cy="2171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p:cTn id="7" dur="1000" fill="hold"/>
                                        <p:tgtEl>
                                          <p:spTgt spid="102402"/>
                                        </p:tgtEl>
                                        <p:attrNameLst>
                                          <p:attrName>ppt_w</p:attrName>
                                        </p:attrNameLst>
                                      </p:cBhvr>
                                      <p:tavLst>
                                        <p:tav tm="0">
                                          <p:val>
                                            <p:fltVal val="0"/>
                                          </p:val>
                                        </p:tav>
                                        <p:tav tm="100000">
                                          <p:val>
                                            <p:strVal val="#ppt_w"/>
                                          </p:val>
                                        </p:tav>
                                      </p:tavLst>
                                    </p:anim>
                                    <p:anim calcmode="lin" valueType="num">
                                      <p:cBhvr>
                                        <p:cTn id="8" dur="1000" fill="hold"/>
                                        <p:tgtEl>
                                          <p:spTgt spid="1024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403">
                                            <p:txEl>
                                              <p:pRg st="0" end="0"/>
                                            </p:txEl>
                                          </p:spTgt>
                                        </p:tgtEl>
                                        <p:attrNameLst>
                                          <p:attrName>style.visibility</p:attrName>
                                        </p:attrNameLst>
                                      </p:cBhvr>
                                      <p:to>
                                        <p:strVal val="visible"/>
                                      </p:to>
                                    </p:set>
                                    <p:anim calcmode="lin" valueType="num">
                                      <p:cBhvr additive="base">
                                        <p:cTn id="13" dur="10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2403">
                                            <p:txEl>
                                              <p:pRg st="0" end="0"/>
                                            </p:txEl>
                                          </p:spTgt>
                                        </p:tgtEl>
                                        <p:attrNameLst>
                                          <p:attrName>ppt_y</p:attrName>
                                        </p:attrNameLst>
                                      </p:cBhvr>
                                      <p:tavLst>
                                        <p:tav tm="0">
                                          <p:val>
                                            <p:strVal val="#ppt_y"/>
                                          </p:val>
                                        </p:tav>
                                        <p:tav tm="100000">
                                          <p:val>
                                            <p:strVal val="#ppt_y"/>
                                          </p:val>
                                        </p:tav>
                                      </p:tavLst>
                                    </p:anim>
                                  </p:childTnLst>
                                </p:cTn>
                              </p:par>
                              <p:par>
                                <p:cTn id="15" presetID="20" presetClass="entr" presetSubtype="0" fill="hold" nodeType="withEffect">
                                  <p:stCondLst>
                                    <p:cond delay="0"/>
                                  </p:stCondLst>
                                  <p:childTnLst>
                                    <p:set>
                                      <p:cBhvr>
                                        <p:cTn id="16" dur="1" fill="hold">
                                          <p:stCondLst>
                                            <p:cond delay="0"/>
                                          </p:stCondLst>
                                        </p:cTn>
                                        <p:tgtEl>
                                          <p:spTgt spid="102415"/>
                                        </p:tgtEl>
                                        <p:attrNameLst>
                                          <p:attrName>style.visibility</p:attrName>
                                        </p:attrNameLst>
                                      </p:cBhvr>
                                      <p:to>
                                        <p:strVal val="visible"/>
                                      </p:to>
                                    </p:set>
                                    <p:animEffect transition="in" filter="wedge">
                                      <p:cBhvr>
                                        <p:cTn id="17" dur="1000"/>
                                        <p:tgtEl>
                                          <p:spTgt spid="1024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102403">
                                            <p:txEl>
                                              <p:pRg st="1" end="1"/>
                                            </p:txEl>
                                          </p:spTgt>
                                        </p:tgtEl>
                                        <p:attrNameLst>
                                          <p:attrName>style.visibility</p:attrName>
                                        </p:attrNameLst>
                                      </p:cBhvr>
                                      <p:to>
                                        <p:strVal val="visible"/>
                                      </p:to>
                                    </p:set>
                                    <p:anim calcmode="lin" valueType="num">
                                      <p:cBhvr additive="base">
                                        <p:cTn id="22" dur="10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02403">
                                            <p:txEl>
                                              <p:pRg st="1" end="1"/>
                                            </p:txEl>
                                          </p:spTgt>
                                        </p:tgtEl>
                                        <p:attrNameLst>
                                          <p:attrName>ppt_y</p:attrName>
                                        </p:attrNameLst>
                                      </p:cBhvr>
                                      <p:tavLst>
                                        <p:tav tm="0">
                                          <p:val>
                                            <p:strVal val="#ppt_y"/>
                                          </p:val>
                                        </p:tav>
                                        <p:tav tm="100000">
                                          <p:val>
                                            <p:strVal val="#ppt_y"/>
                                          </p:val>
                                        </p:tav>
                                      </p:tavLst>
                                    </p:anim>
                                  </p:childTnLst>
                                </p:cTn>
                              </p:par>
                              <p:par>
                                <p:cTn id="24" presetID="20" presetClass="entr" presetSubtype="0" fill="hold" nodeType="withEffect">
                                  <p:stCondLst>
                                    <p:cond delay="0"/>
                                  </p:stCondLst>
                                  <p:childTnLst>
                                    <p:set>
                                      <p:cBhvr>
                                        <p:cTn id="25" dur="1" fill="hold">
                                          <p:stCondLst>
                                            <p:cond delay="0"/>
                                          </p:stCondLst>
                                        </p:cTn>
                                        <p:tgtEl>
                                          <p:spTgt spid="102413"/>
                                        </p:tgtEl>
                                        <p:attrNameLst>
                                          <p:attrName>style.visibility</p:attrName>
                                        </p:attrNameLst>
                                      </p:cBhvr>
                                      <p:to>
                                        <p:strVal val="visible"/>
                                      </p:to>
                                    </p:set>
                                    <p:animEffect transition="in" filter="wedge">
                                      <p:cBhvr>
                                        <p:cTn id="26" dur="1000"/>
                                        <p:tgtEl>
                                          <p:spTgt spid="1024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02403">
                                            <p:txEl>
                                              <p:pRg st="2" end="2"/>
                                            </p:txEl>
                                          </p:spTgt>
                                        </p:tgtEl>
                                        <p:attrNameLst>
                                          <p:attrName>style.visibility</p:attrName>
                                        </p:attrNameLst>
                                      </p:cBhvr>
                                      <p:to>
                                        <p:strVal val="visible"/>
                                      </p:to>
                                    </p:set>
                                    <p:anim calcmode="lin" valueType="num">
                                      <p:cBhvr additive="base">
                                        <p:cTn id="31" dur="1000" fill="hold"/>
                                        <p:tgtEl>
                                          <p:spTgt spid="102403">
                                            <p:txEl>
                                              <p:pRg st="2" end="2"/>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02403">
                                            <p:txEl>
                                              <p:pRg st="2" end="2"/>
                                            </p:txEl>
                                          </p:spTgt>
                                        </p:tgtEl>
                                        <p:attrNameLst>
                                          <p:attrName>ppt_y</p:attrName>
                                        </p:attrNameLst>
                                      </p:cBhvr>
                                      <p:tavLst>
                                        <p:tav tm="0">
                                          <p:val>
                                            <p:strVal val="#ppt_y"/>
                                          </p:val>
                                        </p:tav>
                                        <p:tav tm="100000">
                                          <p:val>
                                            <p:strVal val="#ppt_y"/>
                                          </p:val>
                                        </p:tav>
                                      </p:tavLst>
                                    </p:anim>
                                  </p:childTnLst>
                                </p:cTn>
                              </p:par>
                              <p:par>
                                <p:cTn id="33" presetID="20" presetClass="entr" presetSubtype="0" fill="hold" nodeType="withEffect">
                                  <p:stCondLst>
                                    <p:cond delay="0"/>
                                  </p:stCondLst>
                                  <p:childTnLst>
                                    <p:set>
                                      <p:cBhvr>
                                        <p:cTn id="34" dur="1" fill="hold">
                                          <p:stCondLst>
                                            <p:cond delay="0"/>
                                          </p:stCondLst>
                                        </p:cTn>
                                        <p:tgtEl>
                                          <p:spTgt spid="102409"/>
                                        </p:tgtEl>
                                        <p:attrNameLst>
                                          <p:attrName>style.visibility</p:attrName>
                                        </p:attrNameLst>
                                      </p:cBhvr>
                                      <p:to>
                                        <p:strVal val="visible"/>
                                      </p:to>
                                    </p:set>
                                    <p:animEffect transition="in" filter="wedge">
                                      <p:cBhvr>
                                        <p:cTn id="35" dur="1000"/>
                                        <p:tgtEl>
                                          <p:spTgt spid="10240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102403">
                                            <p:txEl>
                                              <p:pRg st="3" end="3"/>
                                            </p:txEl>
                                          </p:spTgt>
                                        </p:tgtEl>
                                        <p:attrNameLst>
                                          <p:attrName>style.visibility</p:attrName>
                                        </p:attrNameLst>
                                      </p:cBhvr>
                                      <p:to>
                                        <p:strVal val="visible"/>
                                      </p:to>
                                    </p:set>
                                    <p:anim calcmode="lin" valueType="num">
                                      <p:cBhvr additive="base">
                                        <p:cTn id="40" dur="1000" fill="hold"/>
                                        <p:tgtEl>
                                          <p:spTgt spid="102403">
                                            <p:txEl>
                                              <p:pRg st="3" end="3"/>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102403">
                                            <p:txEl>
                                              <p:pRg st="3" end="3"/>
                                            </p:txEl>
                                          </p:spTgt>
                                        </p:tgtEl>
                                        <p:attrNameLst>
                                          <p:attrName>ppt_y</p:attrName>
                                        </p:attrNameLst>
                                      </p:cBhvr>
                                      <p:tavLst>
                                        <p:tav tm="0">
                                          <p:val>
                                            <p:strVal val="#ppt_y"/>
                                          </p:val>
                                        </p:tav>
                                        <p:tav tm="100000">
                                          <p:val>
                                            <p:strVal val="#ppt_y"/>
                                          </p:val>
                                        </p:tav>
                                      </p:tavLst>
                                    </p:anim>
                                  </p:childTnLst>
                                </p:cTn>
                              </p:par>
                              <p:par>
                                <p:cTn id="42" presetID="20" presetClass="entr" presetSubtype="0" fill="hold" nodeType="withEffect">
                                  <p:stCondLst>
                                    <p:cond delay="0"/>
                                  </p:stCondLst>
                                  <p:childTnLst>
                                    <p:set>
                                      <p:cBhvr>
                                        <p:cTn id="43" dur="1" fill="hold">
                                          <p:stCondLst>
                                            <p:cond delay="0"/>
                                          </p:stCondLst>
                                        </p:cTn>
                                        <p:tgtEl>
                                          <p:spTgt spid="102411"/>
                                        </p:tgtEl>
                                        <p:attrNameLst>
                                          <p:attrName>style.visibility</p:attrName>
                                        </p:attrNameLst>
                                      </p:cBhvr>
                                      <p:to>
                                        <p:strVal val="visible"/>
                                      </p:to>
                                    </p:set>
                                    <p:animEffect transition="in" filter="wedge">
                                      <p:cBhvr>
                                        <p:cTn id="44" dur="1000"/>
                                        <p:tgtEl>
                                          <p:spTgt spid="102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marL="838200" indent="-838200" eaLnBrk="1" hangingPunct="1"/>
            <a:r>
              <a:rPr lang="en-US" altLang="zh-CN" sz="4000" smtClean="0">
                <a:solidFill>
                  <a:srgbClr val="663300"/>
                </a:solidFill>
                <a:effectLst/>
                <a:latin typeface="Times New Roman" pitchFamily="18" charset="0"/>
                <a:ea typeface="宋体" charset="-122"/>
              </a:rPr>
              <a:t>DD.  What did the ancient Egyptians believed happened after they died?</a:t>
            </a:r>
          </a:p>
        </p:txBody>
      </p:sp>
      <p:sp>
        <p:nvSpPr>
          <p:cNvPr id="103427"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 Egyptians believed that the souls of the dead went to the underworld.</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There, they were weighed on a scale.</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If a person led a good life and knew certain spells, the scales balanced.</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Osiris would grant them life after death.</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To learn the correct spells, Egyptians studied a book called the </a:t>
            </a:r>
            <a:r>
              <a:rPr lang="en-US" altLang="zh-CN" i="1" u="sng" smtClean="0">
                <a:solidFill>
                  <a:srgbClr val="663300"/>
                </a:solidFill>
                <a:effectLst/>
                <a:latin typeface="Times New Roman" pitchFamily="18" charset="0"/>
                <a:ea typeface="宋体" charset="-122"/>
              </a:rPr>
              <a:t>Book of the Dead</a:t>
            </a:r>
            <a:r>
              <a:rPr lang="en-US" altLang="zh-CN" u="sng" smtClean="0">
                <a:solidFill>
                  <a:srgbClr val="663300"/>
                </a:solidFill>
                <a:effectLst/>
                <a:latin typeface="Times New Roman" pitchFamily="18" charset="0"/>
                <a:ea typeface="宋体"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additive="base">
                                        <p:cTn id="7" dur="1000" fill="hold"/>
                                        <p:tgtEl>
                                          <p:spTgt spid="103426"/>
                                        </p:tgtEl>
                                        <p:attrNameLst>
                                          <p:attrName>ppt_x</p:attrName>
                                        </p:attrNameLst>
                                      </p:cBhvr>
                                      <p:tavLst>
                                        <p:tav tm="0">
                                          <p:val>
                                            <p:strVal val="#ppt_x"/>
                                          </p:val>
                                        </p:tav>
                                        <p:tav tm="100000">
                                          <p:val>
                                            <p:strVal val="#ppt_x"/>
                                          </p:val>
                                        </p:tav>
                                      </p:tavLst>
                                    </p:anim>
                                    <p:anim calcmode="lin" valueType="num">
                                      <p:cBhvr additive="base">
                                        <p:cTn id="8" dur="1000" fill="hold"/>
                                        <p:tgtEl>
                                          <p:spTgt spid="1034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3427">
                                            <p:txEl>
                                              <p:pRg st="0" end="0"/>
                                            </p:txEl>
                                          </p:spTgt>
                                        </p:tgtEl>
                                        <p:attrNameLst>
                                          <p:attrName>style.visibility</p:attrName>
                                        </p:attrNameLst>
                                      </p:cBhvr>
                                      <p:to>
                                        <p:strVal val="visible"/>
                                      </p:to>
                                    </p:set>
                                    <p:anim calcmode="lin" valueType="num">
                                      <p:cBhvr>
                                        <p:cTn id="13" dur="1000" fill="hold"/>
                                        <p:tgtEl>
                                          <p:spTgt spid="10342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034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03427">
                                            <p:txEl>
                                              <p:pRg st="1" end="1"/>
                                            </p:txEl>
                                          </p:spTgt>
                                        </p:tgtEl>
                                        <p:attrNameLst>
                                          <p:attrName>style.visibility</p:attrName>
                                        </p:attrNameLst>
                                      </p:cBhvr>
                                      <p:to>
                                        <p:strVal val="visible"/>
                                      </p:to>
                                    </p:set>
                                    <p:anim calcmode="lin" valueType="num">
                                      <p:cBhvr>
                                        <p:cTn id="19" dur="1000" fill="hold"/>
                                        <p:tgtEl>
                                          <p:spTgt spid="103427">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0342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03427">
                                            <p:txEl>
                                              <p:pRg st="2" end="2"/>
                                            </p:txEl>
                                          </p:spTgt>
                                        </p:tgtEl>
                                        <p:attrNameLst>
                                          <p:attrName>style.visibility</p:attrName>
                                        </p:attrNameLst>
                                      </p:cBhvr>
                                      <p:to>
                                        <p:strVal val="visible"/>
                                      </p:to>
                                    </p:set>
                                    <p:anim calcmode="lin" valueType="num">
                                      <p:cBhvr>
                                        <p:cTn id="25" dur="1000" fill="hold"/>
                                        <p:tgtEl>
                                          <p:spTgt spid="103427">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0342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103427">
                                            <p:txEl>
                                              <p:pRg st="3" end="3"/>
                                            </p:txEl>
                                          </p:spTgt>
                                        </p:tgtEl>
                                        <p:attrNameLst>
                                          <p:attrName>style.visibility</p:attrName>
                                        </p:attrNameLst>
                                      </p:cBhvr>
                                      <p:to>
                                        <p:strVal val="visible"/>
                                      </p:to>
                                    </p:set>
                                    <p:anim calcmode="lin" valueType="num">
                                      <p:cBhvr>
                                        <p:cTn id="31" dur="1000" fill="hold"/>
                                        <p:tgtEl>
                                          <p:spTgt spid="10342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0342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103427">
                                            <p:txEl>
                                              <p:pRg st="4" end="4"/>
                                            </p:txEl>
                                          </p:spTgt>
                                        </p:tgtEl>
                                        <p:attrNameLst>
                                          <p:attrName>style.visibility</p:attrName>
                                        </p:attrNameLst>
                                      </p:cBhvr>
                                      <p:to>
                                        <p:strVal val="visible"/>
                                      </p:to>
                                    </p:set>
                                    <p:anim calcmode="lin" valueType="num">
                                      <p:cBhvr>
                                        <p:cTn id="37" dur="1000" fill="hold"/>
                                        <p:tgtEl>
                                          <p:spTgt spid="103427">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10342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tLang="zh-CN" smtClean="0">
                <a:solidFill>
                  <a:srgbClr val="663300"/>
                </a:solidFill>
                <a:effectLst/>
                <a:latin typeface="Times New Roman" pitchFamily="18" charset="0"/>
                <a:ea typeface="宋体" charset="-122"/>
              </a:rPr>
              <a:t>EE.  Define </a:t>
            </a:r>
            <a:r>
              <a:rPr lang="en-US" altLang="zh-CN" b="1" i="1" u="sng" smtClean="0">
                <a:solidFill>
                  <a:srgbClr val="663300"/>
                </a:solidFill>
                <a:effectLst/>
                <a:latin typeface="Times New Roman" pitchFamily="18" charset="0"/>
                <a:ea typeface="宋体" charset="-122"/>
              </a:rPr>
              <a:t>Book of the Dead</a:t>
            </a:r>
            <a:r>
              <a:rPr lang="en-US" altLang="zh-CN" smtClean="0">
                <a:solidFill>
                  <a:srgbClr val="663300"/>
                </a:solidFill>
                <a:effectLst/>
                <a:latin typeface="Times New Roman" pitchFamily="18" charset="0"/>
                <a:ea typeface="宋体" charset="-122"/>
              </a:rPr>
              <a:t> –</a:t>
            </a:r>
            <a:r>
              <a:rPr lang="en-US" altLang="zh-CN" smtClean="0">
                <a:ea typeface="宋体" charset="-122"/>
              </a:rPr>
              <a:t> </a:t>
            </a:r>
          </a:p>
        </p:txBody>
      </p:sp>
      <p:sp>
        <p:nvSpPr>
          <p:cNvPr id="104451" name="Rectangle 3"/>
          <p:cNvSpPr>
            <a:spLocks noGrp="1" noChangeArrowheads="1"/>
          </p:cNvSpPr>
          <p:nvPr>
            <p:ph type="body" idx="1"/>
          </p:nvPr>
        </p:nvSpPr>
        <p:spPr/>
        <p:txBody>
          <a:bodyPr/>
          <a:lstStyle/>
          <a:p>
            <a:pPr marL="3175" indent="-3175"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a special book containing magic spells; Egyptians studied this to learn the correct spells</a:t>
            </a:r>
          </a:p>
        </p:txBody>
      </p:sp>
      <p:pic>
        <p:nvPicPr>
          <p:cNvPr id="104452" name="Picture 4" descr="page3lg"/>
          <p:cNvPicPr>
            <a:picLocks noChangeAspect="1" noChangeArrowheads="1"/>
          </p:cNvPicPr>
          <p:nvPr/>
        </p:nvPicPr>
        <p:blipFill>
          <a:blip r:embed="rId2"/>
          <a:srcRect/>
          <a:stretch>
            <a:fillRect/>
          </a:stretch>
        </p:blipFill>
        <p:spPr bwMode="auto">
          <a:xfrm>
            <a:off x="1524000" y="2895600"/>
            <a:ext cx="6172200" cy="3816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p:cTn id="7" dur="1000" fill="hold"/>
                                        <p:tgtEl>
                                          <p:spTgt spid="104450"/>
                                        </p:tgtEl>
                                        <p:attrNameLst>
                                          <p:attrName>ppt_w</p:attrName>
                                        </p:attrNameLst>
                                      </p:cBhvr>
                                      <p:tavLst>
                                        <p:tav tm="0">
                                          <p:val>
                                            <p:fltVal val="0"/>
                                          </p:val>
                                        </p:tav>
                                        <p:tav tm="100000">
                                          <p:val>
                                            <p:strVal val="#ppt_w"/>
                                          </p:val>
                                        </p:tav>
                                      </p:tavLst>
                                    </p:anim>
                                    <p:anim calcmode="lin" valueType="num">
                                      <p:cBhvr>
                                        <p:cTn id="8" dur="1000" fill="hold"/>
                                        <p:tgtEl>
                                          <p:spTgt spid="1044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04451">
                                            <p:txEl>
                                              <p:pRg st="0" end="0"/>
                                            </p:txEl>
                                          </p:spTgt>
                                        </p:tgtEl>
                                        <p:attrNameLst>
                                          <p:attrName>style.visibility</p:attrName>
                                        </p:attrNameLst>
                                      </p:cBhvr>
                                      <p:to>
                                        <p:strVal val="visible"/>
                                      </p:to>
                                    </p:set>
                                    <p:animEffect transition="in" filter="wipe(left)">
                                      <p:cBhvr>
                                        <p:cTn id="13" dur="1000"/>
                                        <p:tgtEl>
                                          <p:spTgt spid="104451">
                                            <p:txEl>
                                              <p:pRg st="0" end="0"/>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104452"/>
                                        </p:tgtEl>
                                        <p:attrNameLst>
                                          <p:attrName>style.visibility</p:attrName>
                                        </p:attrNameLst>
                                      </p:cBhvr>
                                      <p:to>
                                        <p:strVal val="visible"/>
                                      </p:to>
                                    </p:set>
                                    <p:animEffect transition="in" filter="diamond(in)">
                                      <p:cBhvr>
                                        <p:cTn id="16" dur="20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304800"/>
            <a:ext cx="8229600" cy="4530725"/>
          </a:xfrm>
        </p:spPr>
        <p:txBody>
          <a:bodyPr/>
          <a:lstStyle/>
          <a:p>
            <a:pPr eaLnBrk="1" hangingPunct="1">
              <a:buClr>
                <a:srgbClr val="663300"/>
              </a:buClr>
              <a:buFont typeface="Wingdings" pitchFamily="2" charset="2"/>
              <a:buChar char="Ø"/>
            </a:pPr>
            <a:r>
              <a:rPr lang="en-US" altLang="zh-CN" b="1" u="sng" dirty="0" smtClean="0">
                <a:solidFill>
                  <a:srgbClr val="663300"/>
                </a:solidFill>
                <a:effectLst/>
                <a:latin typeface="Times New Roman" pitchFamily="18" charset="0"/>
                <a:ea typeface="宋体" charset="-122"/>
              </a:rPr>
              <a:t>Lesson Essential Question </a:t>
            </a:r>
            <a:r>
              <a:rPr lang="en-US" altLang="zh-CN" dirty="0" smtClean="0">
                <a:solidFill>
                  <a:srgbClr val="663300"/>
                </a:solidFill>
                <a:effectLst/>
                <a:latin typeface="Times New Roman" pitchFamily="18" charset="0"/>
                <a:ea typeface="宋体" charset="-122"/>
              </a:rPr>
              <a:t>– How did the geography of ancient Egypt play a role in the development of their civilization?</a:t>
            </a:r>
          </a:p>
        </p:txBody>
      </p:sp>
      <p:pic>
        <p:nvPicPr>
          <p:cNvPr id="7171" name="Picture 2" descr="C:\Users\eknauss\Desktop\banner-physical-geography[1].jpg"/>
          <p:cNvPicPr>
            <a:picLocks noChangeAspect="1" noChangeArrowheads="1"/>
          </p:cNvPicPr>
          <p:nvPr/>
        </p:nvPicPr>
        <p:blipFill>
          <a:blip r:embed="rId2"/>
          <a:srcRect/>
          <a:stretch>
            <a:fillRect/>
          </a:stretch>
        </p:blipFill>
        <p:spPr bwMode="auto">
          <a:xfrm>
            <a:off x="838200" y="2286000"/>
            <a:ext cx="7415213"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zh-CN" smtClean="0">
                <a:solidFill>
                  <a:srgbClr val="663300"/>
                </a:solidFill>
                <a:effectLst/>
                <a:latin typeface="Times New Roman" pitchFamily="18" charset="0"/>
                <a:ea typeface="宋体" charset="-122"/>
              </a:rPr>
              <a:t>FF.  Define </a:t>
            </a:r>
            <a:r>
              <a:rPr lang="en-US" altLang="zh-CN" b="1" u="sng" smtClean="0">
                <a:solidFill>
                  <a:srgbClr val="663300"/>
                </a:solidFill>
                <a:effectLst/>
                <a:latin typeface="Times New Roman" pitchFamily="18" charset="0"/>
                <a:ea typeface="宋体" charset="-122"/>
              </a:rPr>
              <a:t>embalming</a:t>
            </a:r>
            <a:r>
              <a:rPr lang="en-US" altLang="zh-CN" smtClean="0">
                <a:solidFill>
                  <a:srgbClr val="663300"/>
                </a:solidFill>
                <a:effectLst/>
                <a:latin typeface="Times New Roman" pitchFamily="18" charset="0"/>
                <a:ea typeface="宋体" charset="-122"/>
              </a:rPr>
              <a:t> –</a:t>
            </a:r>
            <a:r>
              <a:rPr lang="en-US" altLang="zh-CN" smtClean="0">
                <a:ea typeface="宋体" charset="-122"/>
              </a:rPr>
              <a:t> </a:t>
            </a:r>
          </a:p>
        </p:txBody>
      </p:sp>
      <p:sp>
        <p:nvSpPr>
          <p:cNvPr id="105475"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a process used to keep bodies from decaying</a:t>
            </a:r>
          </a:p>
        </p:txBody>
      </p:sp>
      <p:pic>
        <p:nvPicPr>
          <p:cNvPr id="105477" name="Picture 5" descr="pro01"/>
          <p:cNvPicPr>
            <a:picLocks noChangeAspect="1" noChangeArrowheads="1"/>
          </p:cNvPicPr>
          <p:nvPr/>
        </p:nvPicPr>
        <p:blipFill>
          <a:blip r:embed="rId2"/>
          <a:srcRect/>
          <a:stretch>
            <a:fillRect/>
          </a:stretch>
        </p:blipFill>
        <p:spPr bwMode="auto">
          <a:xfrm>
            <a:off x="152400" y="2438400"/>
            <a:ext cx="2819400" cy="1790700"/>
          </a:xfrm>
          <a:prstGeom prst="rect">
            <a:avLst/>
          </a:prstGeom>
          <a:noFill/>
          <a:ln w="9525">
            <a:noFill/>
            <a:miter lim="800000"/>
            <a:headEnd/>
            <a:tailEnd/>
          </a:ln>
        </p:spPr>
      </p:pic>
      <p:pic>
        <p:nvPicPr>
          <p:cNvPr id="105479" name="Picture 7" descr="pro02"/>
          <p:cNvPicPr>
            <a:picLocks noChangeAspect="1" noChangeArrowheads="1"/>
          </p:cNvPicPr>
          <p:nvPr/>
        </p:nvPicPr>
        <p:blipFill>
          <a:blip r:embed="rId3"/>
          <a:srcRect/>
          <a:stretch>
            <a:fillRect/>
          </a:stretch>
        </p:blipFill>
        <p:spPr bwMode="auto">
          <a:xfrm>
            <a:off x="3352800" y="2438400"/>
            <a:ext cx="2514600" cy="1992313"/>
          </a:xfrm>
          <a:prstGeom prst="rect">
            <a:avLst/>
          </a:prstGeom>
          <a:noFill/>
          <a:ln w="9525">
            <a:noFill/>
            <a:miter lim="800000"/>
            <a:headEnd/>
            <a:tailEnd/>
          </a:ln>
        </p:spPr>
      </p:pic>
      <p:pic>
        <p:nvPicPr>
          <p:cNvPr id="105481" name="Picture 9" descr="pro03"/>
          <p:cNvPicPr>
            <a:picLocks noChangeAspect="1" noChangeArrowheads="1"/>
          </p:cNvPicPr>
          <p:nvPr/>
        </p:nvPicPr>
        <p:blipFill>
          <a:blip r:embed="rId4"/>
          <a:srcRect/>
          <a:stretch>
            <a:fillRect/>
          </a:stretch>
        </p:blipFill>
        <p:spPr bwMode="auto">
          <a:xfrm>
            <a:off x="6400800" y="2438400"/>
            <a:ext cx="2514600" cy="2036763"/>
          </a:xfrm>
          <a:prstGeom prst="rect">
            <a:avLst/>
          </a:prstGeom>
          <a:noFill/>
          <a:ln w="9525">
            <a:noFill/>
            <a:miter lim="800000"/>
            <a:headEnd/>
            <a:tailEnd/>
          </a:ln>
        </p:spPr>
      </p:pic>
      <p:pic>
        <p:nvPicPr>
          <p:cNvPr id="105483" name="Picture 11" descr="pro04"/>
          <p:cNvPicPr>
            <a:picLocks noChangeAspect="1" noChangeArrowheads="1"/>
          </p:cNvPicPr>
          <p:nvPr/>
        </p:nvPicPr>
        <p:blipFill>
          <a:blip r:embed="rId5"/>
          <a:srcRect/>
          <a:stretch>
            <a:fillRect/>
          </a:stretch>
        </p:blipFill>
        <p:spPr bwMode="auto">
          <a:xfrm>
            <a:off x="152400" y="4419600"/>
            <a:ext cx="2819400" cy="2276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5474"/>
                                        </p:tgtEl>
                                        <p:attrNameLst>
                                          <p:attrName>style.visibility</p:attrName>
                                        </p:attrNameLst>
                                      </p:cBhvr>
                                      <p:to>
                                        <p:strVal val="visible"/>
                                      </p:to>
                                    </p:set>
                                    <p:anim calcmode="lin" valueType="num">
                                      <p:cBhvr>
                                        <p:cTn id="7" dur="1000" fill="hold"/>
                                        <p:tgtEl>
                                          <p:spTgt spid="105474"/>
                                        </p:tgtEl>
                                        <p:attrNameLst>
                                          <p:attrName>ppt_w</p:attrName>
                                        </p:attrNameLst>
                                      </p:cBhvr>
                                      <p:tavLst>
                                        <p:tav tm="0">
                                          <p:val>
                                            <p:fltVal val="0"/>
                                          </p:val>
                                        </p:tav>
                                        <p:tav tm="100000">
                                          <p:val>
                                            <p:strVal val="#ppt_w"/>
                                          </p:val>
                                        </p:tav>
                                      </p:tavLst>
                                    </p:anim>
                                    <p:anim calcmode="lin" valueType="num">
                                      <p:cBhvr>
                                        <p:cTn id="8" dur="1000" fill="hold"/>
                                        <p:tgtEl>
                                          <p:spTgt spid="1054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5475">
                                            <p:txEl>
                                              <p:pRg st="0" end="0"/>
                                            </p:txEl>
                                          </p:spTgt>
                                        </p:tgtEl>
                                        <p:attrNameLst>
                                          <p:attrName>style.visibility</p:attrName>
                                        </p:attrNameLst>
                                      </p:cBhvr>
                                      <p:to>
                                        <p:strVal val="visible"/>
                                      </p:to>
                                    </p:set>
                                    <p:anim calcmode="lin" valueType="num">
                                      <p:cBhvr>
                                        <p:cTn id="13" dur="1000" fill="hold"/>
                                        <p:tgtEl>
                                          <p:spTgt spid="10547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05475">
                                            <p:txEl>
                                              <p:pRg st="0" end="0"/>
                                            </p:txEl>
                                          </p:spTgt>
                                        </p:tgtEl>
                                        <p:attrNameLst>
                                          <p:attrName>ppt_h</p:attrName>
                                        </p:attrNameLst>
                                      </p:cBhvr>
                                      <p:tavLst>
                                        <p:tav tm="0">
                                          <p:val>
                                            <p:fltVal val="0"/>
                                          </p:val>
                                        </p:tav>
                                        <p:tav tm="100000">
                                          <p:val>
                                            <p:strVal val="#ppt_h"/>
                                          </p:val>
                                        </p:tav>
                                      </p:tavLst>
                                    </p:anim>
                                  </p:childTnLst>
                                </p:cTn>
                              </p:par>
                              <p:par>
                                <p:cTn id="15" presetID="8" presetClass="entr" presetSubtype="16" fill="hold" nodeType="withEffect">
                                  <p:stCondLst>
                                    <p:cond delay="0"/>
                                  </p:stCondLst>
                                  <p:childTnLst>
                                    <p:set>
                                      <p:cBhvr>
                                        <p:cTn id="16" dur="1" fill="hold">
                                          <p:stCondLst>
                                            <p:cond delay="0"/>
                                          </p:stCondLst>
                                        </p:cTn>
                                        <p:tgtEl>
                                          <p:spTgt spid="105477"/>
                                        </p:tgtEl>
                                        <p:attrNameLst>
                                          <p:attrName>style.visibility</p:attrName>
                                        </p:attrNameLst>
                                      </p:cBhvr>
                                      <p:to>
                                        <p:strVal val="visible"/>
                                      </p:to>
                                    </p:set>
                                    <p:animEffect transition="in" filter="diamond(in)">
                                      <p:cBhvr>
                                        <p:cTn id="17" dur="2000"/>
                                        <p:tgtEl>
                                          <p:spTgt spid="105477"/>
                                        </p:tgtEl>
                                      </p:cBhvr>
                                    </p:animEffect>
                                  </p:childTnLst>
                                </p:cTn>
                              </p:par>
                              <p:par>
                                <p:cTn id="18" presetID="8" presetClass="entr" presetSubtype="16" fill="hold" nodeType="withEffect">
                                  <p:stCondLst>
                                    <p:cond delay="0"/>
                                  </p:stCondLst>
                                  <p:childTnLst>
                                    <p:set>
                                      <p:cBhvr>
                                        <p:cTn id="19" dur="1" fill="hold">
                                          <p:stCondLst>
                                            <p:cond delay="0"/>
                                          </p:stCondLst>
                                        </p:cTn>
                                        <p:tgtEl>
                                          <p:spTgt spid="105479"/>
                                        </p:tgtEl>
                                        <p:attrNameLst>
                                          <p:attrName>style.visibility</p:attrName>
                                        </p:attrNameLst>
                                      </p:cBhvr>
                                      <p:to>
                                        <p:strVal val="visible"/>
                                      </p:to>
                                    </p:set>
                                    <p:animEffect transition="in" filter="diamond(in)">
                                      <p:cBhvr>
                                        <p:cTn id="20" dur="2000"/>
                                        <p:tgtEl>
                                          <p:spTgt spid="105479"/>
                                        </p:tgtEl>
                                      </p:cBhvr>
                                    </p:animEffect>
                                  </p:childTnLst>
                                </p:cTn>
                              </p:par>
                              <p:par>
                                <p:cTn id="21" presetID="8" presetClass="entr" presetSubtype="16" fill="hold" nodeType="withEffect">
                                  <p:stCondLst>
                                    <p:cond delay="0"/>
                                  </p:stCondLst>
                                  <p:childTnLst>
                                    <p:set>
                                      <p:cBhvr>
                                        <p:cTn id="22" dur="1" fill="hold">
                                          <p:stCondLst>
                                            <p:cond delay="0"/>
                                          </p:stCondLst>
                                        </p:cTn>
                                        <p:tgtEl>
                                          <p:spTgt spid="105481"/>
                                        </p:tgtEl>
                                        <p:attrNameLst>
                                          <p:attrName>style.visibility</p:attrName>
                                        </p:attrNameLst>
                                      </p:cBhvr>
                                      <p:to>
                                        <p:strVal val="visible"/>
                                      </p:to>
                                    </p:set>
                                    <p:animEffect transition="in" filter="diamond(in)">
                                      <p:cBhvr>
                                        <p:cTn id="23" dur="2000"/>
                                        <p:tgtEl>
                                          <p:spTgt spid="105481"/>
                                        </p:tgtEl>
                                      </p:cBhvr>
                                    </p:animEffect>
                                  </p:childTnLst>
                                </p:cTn>
                              </p:par>
                              <p:par>
                                <p:cTn id="24" presetID="8" presetClass="entr" presetSubtype="16" fill="hold" nodeType="withEffect">
                                  <p:stCondLst>
                                    <p:cond delay="0"/>
                                  </p:stCondLst>
                                  <p:childTnLst>
                                    <p:set>
                                      <p:cBhvr>
                                        <p:cTn id="25" dur="1" fill="hold">
                                          <p:stCondLst>
                                            <p:cond delay="0"/>
                                          </p:stCondLst>
                                        </p:cTn>
                                        <p:tgtEl>
                                          <p:spTgt spid="105483"/>
                                        </p:tgtEl>
                                        <p:attrNameLst>
                                          <p:attrName>style.visibility</p:attrName>
                                        </p:attrNameLst>
                                      </p:cBhvr>
                                      <p:to>
                                        <p:strVal val="visible"/>
                                      </p:to>
                                    </p:set>
                                    <p:animEffect transition="in" filter="diamond(in)">
                                      <p:cBhvr>
                                        <p:cTn id="26" dur="2000"/>
                                        <p:tgtEl>
                                          <p:spTgt spid="105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GG.  Why did the Egyptian use embalming?</a:t>
            </a:r>
            <a:r>
              <a:rPr lang="en-US" sz="4000" smtClean="0"/>
              <a:t> </a:t>
            </a:r>
          </a:p>
        </p:txBody>
      </p:sp>
      <p:sp>
        <p:nvSpPr>
          <p:cNvPr id="106499"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They believed the soul could not live in the underworld without the body.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1000" fill="hold"/>
                                        <p:tgtEl>
                                          <p:spTgt spid="106498"/>
                                        </p:tgtEl>
                                        <p:attrNameLst>
                                          <p:attrName>ppt_x</p:attrName>
                                        </p:attrNameLst>
                                      </p:cBhvr>
                                      <p:tavLst>
                                        <p:tav tm="0">
                                          <p:val>
                                            <p:strVal val="#ppt_x"/>
                                          </p:val>
                                        </p:tav>
                                        <p:tav tm="100000">
                                          <p:val>
                                            <p:strVal val="#ppt_x"/>
                                          </p:val>
                                        </p:tav>
                                      </p:tavLst>
                                    </p:anim>
                                    <p:anim calcmode="lin" valueType="num">
                                      <p:cBhvr additive="base">
                                        <p:cTn id="8" dur="1000" fill="hold"/>
                                        <p:tgtEl>
                                          <p:spTgt spid="1064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06499">
                                            <p:txEl>
                                              <p:pRg st="0" end="0"/>
                                            </p:txEl>
                                          </p:spTgt>
                                        </p:tgtEl>
                                        <p:attrNameLst>
                                          <p:attrName>style.visibility</p:attrName>
                                        </p:attrNameLst>
                                      </p:cBhvr>
                                      <p:to>
                                        <p:strVal val="visible"/>
                                      </p:to>
                                    </p:set>
                                    <p:animEffect transition="in" filter="wipe(left)">
                                      <p:cBhvr>
                                        <p:cTn id="13" dur="1000"/>
                                        <p:tgtEl>
                                          <p:spTgt spid="1064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marL="838200" indent="-838200" eaLnBrk="1" hangingPunct="1"/>
            <a:r>
              <a:rPr lang="en-US" altLang="zh-CN" sz="4000" smtClean="0">
                <a:solidFill>
                  <a:srgbClr val="663300"/>
                </a:solidFill>
                <a:effectLst/>
                <a:latin typeface="Times New Roman" pitchFamily="18" charset="0"/>
                <a:ea typeface="宋体" charset="-122"/>
              </a:rPr>
              <a:t>HH.  Explain the process of embalming/mummification.</a:t>
            </a:r>
          </a:p>
        </p:txBody>
      </p:sp>
      <p:sp>
        <p:nvSpPr>
          <p:cNvPr id="107523"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They removed the internal organs and placed them in canopic jars.</a:t>
            </a:r>
          </a:p>
        </p:txBody>
      </p:sp>
      <p:pic>
        <p:nvPicPr>
          <p:cNvPr id="107524" name="Picture 4" descr="pro01"/>
          <p:cNvPicPr>
            <a:picLocks noChangeAspect="1" noChangeArrowheads="1"/>
          </p:cNvPicPr>
          <p:nvPr/>
        </p:nvPicPr>
        <p:blipFill>
          <a:blip r:embed="rId2"/>
          <a:srcRect/>
          <a:stretch>
            <a:fillRect/>
          </a:stretch>
        </p:blipFill>
        <p:spPr bwMode="auto">
          <a:xfrm>
            <a:off x="228600" y="3810000"/>
            <a:ext cx="4267200" cy="2709863"/>
          </a:xfrm>
          <a:prstGeom prst="rect">
            <a:avLst/>
          </a:prstGeom>
          <a:noFill/>
          <a:ln w="9525">
            <a:noFill/>
            <a:miter lim="800000"/>
            <a:headEnd/>
            <a:tailEnd/>
          </a:ln>
        </p:spPr>
      </p:pic>
      <p:pic>
        <p:nvPicPr>
          <p:cNvPr id="107525" name="Picture 5" descr="pro02"/>
          <p:cNvPicPr>
            <a:picLocks noChangeAspect="1" noChangeArrowheads="1"/>
          </p:cNvPicPr>
          <p:nvPr/>
        </p:nvPicPr>
        <p:blipFill>
          <a:blip r:embed="rId3"/>
          <a:srcRect/>
          <a:stretch>
            <a:fillRect/>
          </a:stretch>
        </p:blipFill>
        <p:spPr bwMode="auto">
          <a:xfrm>
            <a:off x="5105400" y="3810000"/>
            <a:ext cx="3429000" cy="2716213"/>
          </a:xfrm>
          <a:prstGeom prst="rect">
            <a:avLst/>
          </a:prstGeom>
          <a:noFill/>
          <a:ln w="9525">
            <a:noFill/>
            <a:miter lim="800000"/>
            <a:headEnd/>
            <a:tailEnd/>
          </a:ln>
        </p:spPr>
      </p:pic>
      <p:pic>
        <p:nvPicPr>
          <p:cNvPr id="107527" name="Picture 7" descr="imsety"/>
          <p:cNvPicPr>
            <a:picLocks noChangeAspect="1" noChangeArrowheads="1"/>
          </p:cNvPicPr>
          <p:nvPr/>
        </p:nvPicPr>
        <p:blipFill>
          <a:blip r:embed="rId4"/>
          <a:srcRect/>
          <a:stretch>
            <a:fillRect/>
          </a:stretch>
        </p:blipFill>
        <p:spPr bwMode="auto">
          <a:xfrm>
            <a:off x="4800600" y="2209800"/>
            <a:ext cx="600075" cy="1381125"/>
          </a:xfrm>
          <a:prstGeom prst="rect">
            <a:avLst/>
          </a:prstGeom>
          <a:noFill/>
          <a:ln w="9525">
            <a:noFill/>
            <a:miter lim="800000"/>
            <a:headEnd/>
            <a:tailEnd/>
          </a:ln>
        </p:spPr>
      </p:pic>
      <p:pic>
        <p:nvPicPr>
          <p:cNvPr id="107529" name="Picture 9" descr="hapy"/>
          <p:cNvPicPr>
            <a:picLocks noChangeAspect="1" noChangeArrowheads="1"/>
          </p:cNvPicPr>
          <p:nvPr/>
        </p:nvPicPr>
        <p:blipFill>
          <a:blip r:embed="rId5"/>
          <a:srcRect/>
          <a:stretch>
            <a:fillRect/>
          </a:stretch>
        </p:blipFill>
        <p:spPr bwMode="auto">
          <a:xfrm>
            <a:off x="5715000" y="2286000"/>
            <a:ext cx="628650" cy="1257300"/>
          </a:xfrm>
          <a:prstGeom prst="rect">
            <a:avLst/>
          </a:prstGeom>
          <a:noFill/>
          <a:ln w="9525">
            <a:noFill/>
            <a:miter lim="800000"/>
            <a:headEnd/>
            <a:tailEnd/>
          </a:ln>
        </p:spPr>
      </p:pic>
      <p:pic>
        <p:nvPicPr>
          <p:cNvPr id="107531" name="Picture 11" descr="duamutef"/>
          <p:cNvPicPr>
            <a:picLocks noChangeAspect="1" noChangeArrowheads="1"/>
          </p:cNvPicPr>
          <p:nvPr/>
        </p:nvPicPr>
        <p:blipFill>
          <a:blip r:embed="rId6"/>
          <a:srcRect/>
          <a:stretch>
            <a:fillRect/>
          </a:stretch>
        </p:blipFill>
        <p:spPr bwMode="auto">
          <a:xfrm>
            <a:off x="6705600" y="2133600"/>
            <a:ext cx="590550" cy="1533525"/>
          </a:xfrm>
          <a:prstGeom prst="rect">
            <a:avLst/>
          </a:prstGeom>
          <a:noFill/>
          <a:ln w="9525">
            <a:noFill/>
            <a:miter lim="800000"/>
            <a:headEnd/>
            <a:tailEnd/>
          </a:ln>
        </p:spPr>
      </p:pic>
      <p:pic>
        <p:nvPicPr>
          <p:cNvPr id="107533" name="Picture 13" descr="qebehsen"/>
          <p:cNvPicPr>
            <a:picLocks noChangeAspect="1" noChangeArrowheads="1"/>
          </p:cNvPicPr>
          <p:nvPr/>
        </p:nvPicPr>
        <p:blipFill>
          <a:blip r:embed="rId7"/>
          <a:srcRect/>
          <a:stretch>
            <a:fillRect/>
          </a:stretch>
        </p:blipFill>
        <p:spPr bwMode="auto">
          <a:xfrm>
            <a:off x="7620000" y="2286000"/>
            <a:ext cx="609600" cy="1285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additive="base">
                                        <p:cTn id="7" dur="1000" fill="hold"/>
                                        <p:tgtEl>
                                          <p:spTgt spid="107522"/>
                                        </p:tgtEl>
                                        <p:attrNameLst>
                                          <p:attrName>ppt_x</p:attrName>
                                        </p:attrNameLst>
                                      </p:cBhvr>
                                      <p:tavLst>
                                        <p:tav tm="0">
                                          <p:val>
                                            <p:strVal val="#ppt_x"/>
                                          </p:val>
                                        </p:tav>
                                        <p:tav tm="100000">
                                          <p:val>
                                            <p:strVal val="#ppt_x"/>
                                          </p:val>
                                        </p:tav>
                                      </p:tavLst>
                                    </p:anim>
                                    <p:anim calcmode="lin" valueType="num">
                                      <p:cBhvr additive="base">
                                        <p:cTn id="8" dur="1000" fill="hold"/>
                                        <p:tgtEl>
                                          <p:spTgt spid="1075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7523">
                                            <p:txEl>
                                              <p:pRg st="0" end="0"/>
                                            </p:txEl>
                                          </p:spTgt>
                                        </p:tgtEl>
                                        <p:attrNameLst>
                                          <p:attrName>style.visibility</p:attrName>
                                        </p:attrNameLst>
                                      </p:cBhvr>
                                      <p:to>
                                        <p:strVal val="visible"/>
                                      </p:to>
                                    </p:set>
                                    <p:anim calcmode="lin" valueType="num">
                                      <p:cBhvr additive="base">
                                        <p:cTn id="13" dur="1000" fill="hold"/>
                                        <p:tgtEl>
                                          <p:spTgt spid="10752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7523">
                                            <p:txEl>
                                              <p:pRg st="0" end="0"/>
                                            </p:txEl>
                                          </p:spTgt>
                                        </p:tgtEl>
                                        <p:attrNameLst>
                                          <p:attrName>ppt_y</p:attrName>
                                        </p:attrNameLst>
                                      </p:cBhvr>
                                      <p:tavLst>
                                        <p:tav tm="0">
                                          <p:val>
                                            <p:strVal val="#ppt_y"/>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107527"/>
                                        </p:tgtEl>
                                        <p:attrNameLst>
                                          <p:attrName>style.visibility</p:attrName>
                                        </p:attrNameLst>
                                      </p:cBhvr>
                                      <p:to>
                                        <p:strVal val="visible"/>
                                      </p:to>
                                    </p:set>
                                    <p:animEffect transition="in" filter="circle(in)">
                                      <p:cBhvr>
                                        <p:cTn id="17" dur="2000"/>
                                        <p:tgtEl>
                                          <p:spTgt spid="107527"/>
                                        </p:tgtEl>
                                      </p:cBhvr>
                                    </p:animEffect>
                                  </p:childTnLst>
                                </p:cTn>
                              </p:par>
                              <p:par>
                                <p:cTn id="18" presetID="6" presetClass="entr" presetSubtype="16" fill="hold" nodeType="withEffect">
                                  <p:stCondLst>
                                    <p:cond delay="0"/>
                                  </p:stCondLst>
                                  <p:childTnLst>
                                    <p:set>
                                      <p:cBhvr>
                                        <p:cTn id="19" dur="1" fill="hold">
                                          <p:stCondLst>
                                            <p:cond delay="0"/>
                                          </p:stCondLst>
                                        </p:cTn>
                                        <p:tgtEl>
                                          <p:spTgt spid="107529"/>
                                        </p:tgtEl>
                                        <p:attrNameLst>
                                          <p:attrName>style.visibility</p:attrName>
                                        </p:attrNameLst>
                                      </p:cBhvr>
                                      <p:to>
                                        <p:strVal val="visible"/>
                                      </p:to>
                                    </p:set>
                                    <p:animEffect transition="in" filter="circle(in)">
                                      <p:cBhvr>
                                        <p:cTn id="20" dur="2000"/>
                                        <p:tgtEl>
                                          <p:spTgt spid="107529"/>
                                        </p:tgtEl>
                                      </p:cBhvr>
                                    </p:animEffect>
                                  </p:childTnLst>
                                </p:cTn>
                              </p:par>
                              <p:par>
                                <p:cTn id="21" presetID="6" presetClass="entr" presetSubtype="16" fill="hold" nodeType="withEffect">
                                  <p:stCondLst>
                                    <p:cond delay="0"/>
                                  </p:stCondLst>
                                  <p:childTnLst>
                                    <p:set>
                                      <p:cBhvr>
                                        <p:cTn id="22" dur="1" fill="hold">
                                          <p:stCondLst>
                                            <p:cond delay="0"/>
                                          </p:stCondLst>
                                        </p:cTn>
                                        <p:tgtEl>
                                          <p:spTgt spid="107531"/>
                                        </p:tgtEl>
                                        <p:attrNameLst>
                                          <p:attrName>style.visibility</p:attrName>
                                        </p:attrNameLst>
                                      </p:cBhvr>
                                      <p:to>
                                        <p:strVal val="visible"/>
                                      </p:to>
                                    </p:set>
                                    <p:animEffect transition="in" filter="circle(in)">
                                      <p:cBhvr>
                                        <p:cTn id="23" dur="2000"/>
                                        <p:tgtEl>
                                          <p:spTgt spid="107531"/>
                                        </p:tgtEl>
                                      </p:cBhvr>
                                    </p:animEffect>
                                  </p:childTnLst>
                                </p:cTn>
                              </p:par>
                              <p:par>
                                <p:cTn id="24" presetID="6" presetClass="entr" presetSubtype="16" fill="hold" nodeType="withEffect">
                                  <p:stCondLst>
                                    <p:cond delay="0"/>
                                  </p:stCondLst>
                                  <p:childTnLst>
                                    <p:set>
                                      <p:cBhvr>
                                        <p:cTn id="25" dur="1" fill="hold">
                                          <p:stCondLst>
                                            <p:cond delay="0"/>
                                          </p:stCondLst>
                                        </p:cTn>
                                        <p:tgtEl>
                                          <p:spTgt spid="107533"/>
                                        </p:tgtEl>
                                        <p:attrNameLst>
                                          <p:attrName>style.visibility</p:attrName>
                                        </p:attrNameLst>
                                      </p:cBhvr>
                                      <p:to>
                                        <p:strVal val="visible"/>
                                      </p:to>
                                    </p:set>
                                    <p:animEffect transition="in" filter="circle(in)">
                                      <p:cBhvr>
                                        <p:cTn id="26" dur="2000"/>
                                        <p:tgtEl>
                                          <p:spTgt spid="107533"/>
                                        </p:tgtEl>
                                      </p:cBhvr>
                                    </p:animEffect>
                                  </p:childTnLst>
                                </p:cTn>
                              </p:par>
                              <p:par>
                                <p:cTn id="27" presetID="6" presetClass="entr" presetSubtype="16" fill="hold" nodeType="withEffect">
                                  <p:stCondLst>
                                    <p:cond delay="0"/>
                                  </p:stCondLst>
                                  <p:childTnLst>
                                    <p:set>
                                      <p:cBhvr>
                                        <p:cTn id="28" dur="1" fill="hold">
                                          <p:stCondLst>
                                            <p:cond delay="0"/>
                                          </p:stCondLst>
                                        </p:cTn>
                                        <p:tgtEl>
                                          <p:spTgt spid="107524"/>
                                        </p:tgtEl>
                                        <p:attrNameLst>
                                          <p:attrName>style.visibility</p:attrName>
                                        </p:attrNameLst>
                                      </p:cBhvr>
                                      <p:to>
                                        <p:strVal val="visible"/>
                                      </p:to>
                                    </p:set>
                                    <p:animEffect transition="in" filter="circle(in)">
                                      <p:cBhvr>
                                        <p:cTn id="29" dur="2000"/>
                                        <p:tgtEl>
                                          <p:spTgt spid="107524"/>
                                        </p:tgtEl>
                                      </p:cBhvr>
                                    </p:animEffect>
                                  </p:childTnLst>
                                </p:cTn>
                              </p:par>
                              <p:par>
                                <p:cTn id="30" presetID="6" presetClass="entr" presetSubtype="16" fill="hold" nodeType="withEffect">
                                  <p:stCondLst>
                                    <p:cond delay="0"/>
                                  </p:stCondLst>
                                  <p:childTnLst>
                                    <p:set>
                                      <p:cBhvr>
                                        <p:cTn id="31" dur="1" fill="hold">
                                          <p:stCondLst>
                                            <p:cond delay="0"/>
                                          </p:stCondLst>
                                        </p:cTn>
                                        <p:tgtEl>
                                          <p:spTgt spid="107525"/>
                                        </p:tgtEl>
                                        <p:attrNameLst>
                                          <p:attrName>style.visibility</p:attrName>
                                        </p:attrNameLst>
                                      </p:cBhvr>
                                      <p:to>
                                        <p:strVal val="visible"/>
                                      </p:to>
                                    </p:set>
                                    <p:animEffect transition="in" filter="circle(in)">
                                      <p:cBhvr>
                                        <p:cTn id="32" dur="2000"/>
                                        <p:tgtEl>
                                          <p:spTgt spid="10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HH.  Explain the process of embalming/mummification.</a:t>
            </a:r>
          </a:p>
        </p:txBody>
      </p:sp>
      <p:sp>
        <p:nvSpPr>
          <p:cNvPr id="155651" name="Rectangle 3"/>
          <p:cNvSpPr>
            <a:spLocks noGrp="1" noChangeArrowheads="1"/>
          </p:cNvSpPr>
          <p:nvPr>
            <p:ph type="body" idx="1"/>
          </p:nvPr>
        </p:nvSpPr>
        <p:spPr/>
        <p:txBody>
          <a:bodyPr/>
          <a:lstStyle/>
          <a:p>
            <a:pPr marL="990600" lvl="1" indent="-533400" eaLnBrk="1" hangingPunct="1">
              <a:buFontTx/>
              <a:buAutoNum type="arabicPeriod" startAt="2"/>
            </a:pPr>
            <a:r>
              <a:rPr lang="en-US" altLang="zh-CN" u="sng" smtClean="0">
                <a:solidFill>
                  <a:srgbClr val="663300"/>
                </a:solidFill>
                <a:effectLst/>
                <a:latin typeface="Times New Roman" pitchFamily="18" charset="0"/>
                <a:ea typeface="宋体" charset="-122"/>
              </a:rPr>
              <a:t>They then placed the body in a wooden box and covered it with natron.</a:t>
            </a:r>
            <a:endParaRPr lang="en-US" altLang="zh-CN" smtClean="0">
              <a:solidFill>
                <a:srgbClr val="663300"/>
              </a:solidFill>
              <a:effectLst/>
              <a:latin typeface="Times New Roman" pitchFamily="18" charset="0"/>
              <a:ea typeface="宋体" charset="-122"/>
            </a:endParaRPr>
          </a:p>
          <a:p>
            <a:pPr marL="990600" lvl="1" indent="-533400" eaLnBrk="1" hangingPunct="1">
              <a:buFontTx/>
              <a:buAutoNum type="arabicPeriod" startAt="2"/>
            </a:pPr>
            <a:r>
              <a:rPr lang="en-US" altLang="zh-CN" smtClean="0">
                <a:solidFill>
                  <a:srgbClr val="663300"/>
                </a:solidFill>
                <a:effectLst/>
                <a:latin typeface="Times New Roman" pitchFamily="18" charset="0"/>
                <a:ea typeface="宋体" charset="-122"/>
              </a:rPr>
              <a:t>Define </a:t>
            </a:r>
            <a:r>
              <a:rPr lang="en-US" altLang="zh-CN" b="1" u="sng" smtClean="0">
                <a:solidFill>
                  <a:srgbClr val="663300"/>
                </a:solidFill>
                <a:effectLst/>
                <a:latin typeface="Times New Roman" pitchFamily="18" charset="0"/>
                <a:ea typeface="宋体" charset="-122"/>
              </a:rPr>
              <a:t>natron</a:t>
            </a:r>
            <a:r>
              <a:rPr lang="en-US" altLang="zh-CN" smtClean="0">
                <a:solidFill>
                  <a:srgbClr val="663300"/>
                </a:solidFill>
                <a:effectLst/>
                <a:latin typeface="Times New Roman" pitchFamily="18" charset="0"/>
                <a:ea typeface="宋体" charset="-122"/>
              </a:rPr>
              <a:t> – </a:t>
            </a:r>
            <a:r>
              <a:rPr lang="en-US" altLang="zh-CN" u="sng" smtClean="0">
                <a:solidFill>
                  <a:srgbClr val="663300"/>
                </a:solidFill>
                <a:effectLst/>
                <a:latin typeface="Times New Roman" pitchFamily="18" charset="0"/>
                <a:ea typeface="宋体" charset="-122"/>
              </a:rPr>
              <a:t>a chemical used to dry up the water in the body; type of salt</a:t>
            </a:r>
          </a:p>
          <a:p>
            <a:pPr marL="609600" indent="-609600" eaLnBrk="1" hangingPunct="1"/>
            <a:endParaRPr lang="en-US" altLang="zh-CN" smtClean="0">
              <a:ea typeface="宋体" charset="-122"/>
            </a:endParaRPr>
          </a:p>
        </p:txBody>
      </p:sp>
      <p:pic>
        <p:nvPicPr>
          <p:cNvPr id="155652" name="Picture 4" descr="pro03"/>
          <p:cNvPicPr>
            <a:picLocks noChangeAspect="1" noChangeArrowheads="1"/>
          </p:cNvPicPr>
          <p:nvPr/>
        </p:nvPicPr>
        <p:blipFill>
          <a:blip r:embed="rId2"/>
          <a:srcRect/>
          <a:stretch>
            <a:fillRect/>
          </a:stretch>
        </p:blipFill>
        <p:spPr bwMode="auto">
          <a:xfrm>
            <a:off x="3048000" y="3581400"/>
            <a:ext cx="3733800" cy="3024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p:cTn id="7" dur="1000" fill="hold"/>
                                        <p:tgtEl>
                                          <p:spTgt spid="155650"/>
                                        </p:tgtEl>
                                        <p:attrNameLst>
                                          <p:attrName>ppt_w</p:attrName>
                                        </p:attrNameLst>
                                      </p:cBhvr>
                                      <p:tavLst>
                                        <p:tav tm="0">
                                          <p:val>
                                            <p:fltVal val="0"/>
                                          </p:val>
                                        </p:tav>
                                        <p:tav tm="100000">
                                          <p:val>
                                            <p:strVal val="#ppt_w"/>
                                          </p:val>
                                        </p:tav>
                                      </p:tavLst>
                                    </p:anim>
                                    <p:anim calcmode="lin" valueType="num">
                                      <p:cBhvr>
                                        <p:cTn id="8" dur="1000" fill="hold"/>
                                        <p:tgtEl>
                                          <p:spTgt spid="15565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5651">
                                            <p:txEl>
                                              <p:pRg st="0" end="0"/>
                                            </p:txEl>
                                          </p:spTgt>
                                        </p:tgtEl>
                                        <p:attrNameLst>
                                          <p:attrName>style.visibility</p:attrName>
                                        </p:attrNameLst>
                                      </p:cBhvr>
                                      <p:to>
                                        <p:strVal val="visible"/>
                                      </p:to>
                                    </p:set>
                                    <p:anim calcmode="lin" valueType="num">
                                      <p:cBhvr additive="base">
                                        <p:cTn id="13" dur="1000" fill="hold"/>
                                        <p:tgtEl>
                                          <p:spTgt spid="155651">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55651">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55651">
                                            <p:txEl>
                                              <p:pRg st="1" end="1"/>
                                            </p:txEl>
                                          </p:spTgt>
                                        </p:tgtEl>
                                        <p:attrNameLst>
                                          <p:attrName>style.visibility</p:attrName>
                                        </p:attrNameLst>
                                      </p:cBhvr>
                                      <p:to>
                                        <p:strVal val="visible"/>
                                      </p:to>
                                    </p:set>
                                    <p:anim calcmode="lin" valueType="num">
                                      <p:cBhvr additive="base">
                                        <p:cTn id="17" dur="1000" fill="hold"/>
                                        <p:tgtEl>
                                          <p:spTgt spid="155651">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55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155652"/>
                                        </p:tgtEl>
                                        <p:attrNameLst>
                                          <p:attrName>style.visibility</p:attrName>
                                        </p:attrNameLst>
                                      </p:cBhvr>
                                      <p:to>
                                        <p:strVal val="visible"/>
                                      </p:to>
                                    </p:set>
                                    <p:animEffect transition="in" filter="slide(fromBottom)">
                                      <p:cBhvr>
                                        <p:cTn id="23" dur="500"/>
                                        <p:tgtEl>
                                          <p:spTgt spid="155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HH.  Explain the process of embalming/mummification</a:t>
            </a:r>
          </a:p>
        </p:txBody>
      </p:sp>
      <p:sp>
        <p:nvSpPr>
          <p:cNvPr id="156675" name="Rectangle 3"/>
          <p:cNvSpPr>
            <a:spLocks noGrp="1" noChangeArrowheads="1"/>
          </p:cNvSpPr>
          <p:nvPr>
            <p:ph type="body" idx="1"/>
          </p:nvPr>
        </p:nvSpPr>
        <p:spPr/>
        <p:txBody>
          <a:bodyPr/>
          <a:lstStyle/>
          <a:p>
            <a:pPr marL="990600" lvl="1" indent="-533400" eaLnBrk="1" hangingPunct="1">
              <a:buFontTx/>
              <a:buAutoNum type="arabicPeriod" startAt="4"/>
            </a:pPr>
            <a:r>
              <a:rPr lang="en-US" altLang="zh-CN" u="sng" smtClean="0">
                <a:solidFill>
                  <a:srgbClr val="663300"/>
                </a:solidFill>
                <a:effectLst/>
                <a:latin typeface="Times New Roman" pitchFamily="18" charset="0"/>
                <a:ea typeface="宋体" charset="-122"/>
              </a:rPr>
              <a:t>After the natron had dried out the body, it was wrapped with long strips of linen.</a:t>
            </a:r>
            <a:endParaRPr lang="en-US" altLang="zh-CN" smtClean="0">
              <a:solidFill>
                <a:srgbClr val="663300"/>
              </a:solidFill>
              <a:effectLst/>
              <a:latin typeface="Times New Roman" pitchFamily="18" charset="0"/>
              <a:ea typeface="宋体" charset="-122"/>
            </a:endParaRPr>
          </a:p>
          <a:p>
            <a:pPr marL="990600" lvl="1" indent="-533400" eaLnBrk="1" hangingPunct="1">
              <a:buFontTx/>
              <a:buAutoNum type="arabicPeriod" startAt="4"/>
            </a:pPr>
            <a:r>
              <a:rPr lang="en-US" altLang="zh-CN" smtClean="0">
                <a:solidFill>
                  <a:srgbClr val="663300"/>
                </a:solidFill>
                <a:effectLst/>
                <a:latin typeface="Times New Roman" pitchFamily="18" charset="0"/>
                <a:ea typeface="宋体" charset="-122"/>
              </a:rPr>
              <a:t>Define </a:t>
            </a:r>
            <a:r>
              <a:rPr lang="en-US" altLang="zh-CN" b="1" u="sng" smtClean="0">
                <a:solidFill>
                  <a:srgbClr val="663300"/>
                </a:solidFill>
                <a:effectLst/>
                <a:latin typeface="Times New Roman" pitchFamily="18" charset="0"/>
                <a:ea typeface="宋体" charset="-122"/>
              </a:rPr>
              <a:t>mummy</a:t>
            </a:r>
            <a:r>
              <a:rPr lang="en-US" altLang="zh-CN" smtClean="0">
                <a:solidFill>
                  <a:srgbClr val="663300"/>
                </a:solidFill>
                <a:effectLst/>
                <a:latin typeface="Times New Roman" pitchFamily="18" charset="0"/>
                <a:ea typeface="宋体" charset="-122"/>
              </a:rPr>
              <a:t> – </a:t>
            </a:r>
            <a:r>
              <a:rPr lang="en-US" altLang="zh-CN" u="sng" smtClean="0">
                <a:solidFill>
                  <a:srgbClr val="663300"/>
                </a:solidFill>
                <a:effectLst/>
                <a:latin typeface="Times New Roman" pitchFamily="18" charset="0"/>
                <a:ea typeface="宋体" charset="-122"/>
              </a:rPr>
              <a:t>preserved body of a dead person, often wrapped in a type of cloth</a:t>
            </a:r>
          </a:p>
          <a:p>
            <a:pPr marL="609600" indent="-609600" eaLnBrk="1" hangingPunct="1"/>
            <a:endParaRPr lang="en-US" altLang="zh-CN" smtClean="0">
              <a:ea typeface="宋体" charset="-122"/>
            </a:endParaRPr>
          </a:p>
        </p:txBody>
      </p:sp>
      <p:pic>
        <p:nvPicPr>
          <p:cNvPr id="156677" name="Picture 5" descr="wrap1"/>
          <p:cNvPicPr>
            <a:picLocks noChangeAspect="1" noChangeArrowheads="1"/>
          </p:cNvPicPr>
          <p:nvPr/>
        </p:nvPicPr>
        <p:blipFill>
          <a:blip r:embed="rId2"/>
          <a:srcRect/>
          <a:stretch>
            <a:fillRect/>
          </a:stretch>
        </p:blipFill>
        <p:spPr bwMode="auto">
          <a:xfrm>
            <a:off x="228600" y="3505200"/>
            <a:ext cx="1238250" cy="3048000"/>
          </a:xfrm>
          <a:prstGeom prst="rect">
            <a:avLst/>
          </a:prstGeom>
          <a:noFill/>
          <a:ln w="9525">
            <a:noFill/>
            <a:miter lim="800000"/>
            <a:headEnd/>
            <a:tailEnd/>
          </a:ln>
        </p:spPr>
      </p:pic>
      <p:pic>
        <p:nvPicPr>
          <p:cNvPr id="156679" name="Picture 7" descr="wrap2"/>
          <p:cNvPicPr>
            <a:picLocks noChangeAspect="1" noChangeArrowheads="1"/>
          </p:cNvPicPr>
          <p:nvPr/>
        </p:nvPicPr>
        <p:blipFill>
          <a:blip r:embed="rId3"/>
          <a:srcRect/>
          <a:stretch>
            <a:fillRect/>
          </a:stretch>
        </p:blipFill>
        <p:spPr bwMode="auto">
          <a:xfrm>
            <a:off x="1447800" y="3505200"/>
            <a:ext cx="1238250" cy="3048000"/>
          </a:xfrm>
          <a:prstGeom prst="rect">
            <a:avLst/>
          </a:prstGeom>
          <a:noFill/>
          <a:ln w="9525">
            <a:noFill/>
            <a:miter lim="800000"/>
            <a:headEnd/>
            <a:tailEnd/>
          </a:ln>
        </p:spPr>
      </p:pic>
      <p:pic>
        <p:nvPicPr>
          <p:cNvPr id="156681" name="Picture 9" descr="pro06"/>
          <p:cNvPicPr>
            <a:picLocks noChangeAspect="1" noChangeArrowheads="1"/>
          </p:cNvPicPr>
          <p:nvPr/>
        </p:nvPicPr>
        <p:blipFill>
          <a:blip r:embed="rId4"/>
          <a:srcRect/>
          <a:stretch>
            <a:fillRect/>
          </a:stretch>
        </p:blipFill>
        <p:spPr bwMode="auto">
          <a:xfrm>
            <a:off x="2667000" y="3505200"/>
            <a:ext cx="3810000" cy="3162300"/>
          </a:xfrm>
          <a:prstGeom prst="rect">
            <a:avLst/>
          </a:prstGeom>
          <a:noFill/>
          <a:ln w="9525">
            <a:noFill/>
            <a:miter lim="800000"/>
            <a:headEnd/>
            <a:tailEnd/>
          </a:ln>
        </p:spPr>
      </p:pic>
      <p:pic>
        <p:nvPicPr>
          <p:cNvPr id="156683" name="Picture 11" descr="wrap3"/>
          <p:cNvPicPr>
            <a:picLocks noChangeAspect="1" noChangeArrowheads="1"/>
          </p:cNvPicPr>
          <p:nvPr/>
        </p:nvPicPr>
        <p:blipFill>
          <a:blip r:embed="rId5"/>
          <a:srcRect/>
          <a:stretch>
            <a:fillRect/>
          </a:stretch>
        </p:blipFill>
        <p:spPr bwMode="auto">
          <a:xfrm>
            <a:off x="6477000" y="3505200"/>
            <a:ext cx="1238250" cy="3048000"/>
          </a:xfrm>
          <a:prstGeom prst="rect">
            <a:avLst/>
          </a:prstGeom>
          <a:noFill/>
          <a:ln w="9525">
            <a:noFill/>
            <a:miter lim="800000"/>
            <a:headEnd/>
            <a:tailEnd/>
          </a:ln>
        </p:spPr>
      </p:pic>
      <p:pic>
        <p:nvPicPr>
          <p:cNvPr id="156685" name="Picture 13" descr="wrap4"/>
          <p:cNvPicPr>
            <a:picLocks noChangeAspect="1" noChangeArrowheads="1"/>
          </p:cNvPicPr>
          <p:nvPr/>
        </p:nvPicPr>
        <p:blipFill>
          <a:blip r:embed="rId6"/>
          <a:srcRect/>
          <a:stretch>
            <a:fillRect/>
          </a:stretch>
        </p:blipFill>
        <p:spPr bwMode="auto">
          <a:xfrm>
            <a:off x="7696200" y="3505200"/>
            <a:ext cx="123825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6674"/>
                                        </p:tgtEl>
                                        <p:attrNameLst>
                                          <p:attrName>style.visibility</p:attrName>
                                        </p:attrNameLst>
                                      </p:cBhvr>
                                      <p:to>
                                        <p:strVal val="visible"/>
                                      </p:to>
                                    </p:set>
                                    <p:anim calcmode="lin" valueType="num">
                                      <p:cBhvr>
                                        <p:cTn id="7" dur="1000" fill="hold"/>
                                        <p:tgtEl>
                                          <p:spTgt spid="156674"/>
                                        </p:tgtEl>
                                        <p:attrNameLst>
                                          <p:attrName>ppt_w</p:attrName>
                                        </p:attrNameLst>
                                      </p:cBhvr>
                                      <p:tavLst>
                                        <p:tav tm="0">
                                          <p:val>
                                            <p:fltVal val="0"/>
                                          </p:val>
                                        </p:tav>
                                        <p:tav tm="100000">
                                          <p:val>
                                            <p:strVal val="#ppt_w"/>
                                          </p:val>
                                        </p:tav>
                                      </p:tavLst>
                                    </p:anim>
                                    <p:anim calcmode="lin" valueType="num">
                                      <p:cBhvr>
                                        <p:cTn id="8" dur="1000" fill="hold"/>
                                        <p:tgtEl>
                                          <p:spTgt spid="1566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6675">
                                            <p:txEl>
                                              <p:pRg st="0" end="0"/>
                                            </p:txEl>
                                          </p:spTgt>
                                        </p:tgtEl>
                                        <p:attrNameLst>
                                          <p:attrName>style.visibility</p:attrName>
                                        </p:attrNameLst>
                                      </p:cBhvr>
                                      <p:to>
                                        <p:strVal val="visible"/>
                                      </p:to>
                                    </p:set>
                                    <p:anim calcmode="lin" valueType="num">
                                      <p:cBhvr additive="base">
                                        <p:cTn id="13" dur="100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56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6675">
                                            <p:txEl>
                                              <p:pRg st="1" end="1"/>
                                            </p:txEl>
                                          </p:spTgt>
                                        </p:tgtEl>
                                        <p:attrNameLst>
                                          <p:attrName>style.visibility</p:attrName>
                                        </p:attrNameLst>
                                      </p:cBhvr>
                                      <p:to>
                                        <p:strVal val="visible"/>
                                      </p:to>
                                    </p:set>
                                    <p:anim calcmode="lin" valueType="num">
                                      <p:cBhvr additive="base">
                                        <p:cTn id="19" dur="1000" fill="hold"/>
                                        <p:tgtEl>
                                          <p:spTgt spid="156675">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56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56677"/>
                                        </p:tgtEl>
                                        <p:attrNameLst>
                                          <p:attrName>style.visibility</p:attrName>
                                        </p:attrNameLst>
                                      </p:cBhvr>
                                      <p:to>
                                        <p:strVal val="visible"/>
                                      </p:to>
                                    </p:set>
                                    <p:animEffect transition="in" filter="wipe(left)">
                                      <p:cBhvr>
                                        <p:cTn id="25" dur="1000"/>
                                        <p:tgtEl>
                                          <p:spTgt spid="156677"/>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156679"/>
                                        </p:tgtEl>
                                        <p:attrNameLst>
                                          <p:attrName>style.visibility</p:attrName>
                                        </p:attrNameLst>
                                      </p:cBhvr>
                                      <p:to>
                                        <p:strVal val="visible"/>
                                      </p:to>
                                    </p:set>
                                    <p:animEffect transition="in" filter="wipe(left)">
                                      <p:cBhvr>
                                        <p:cTn id="29" dur="1000"/>
                                        <p:tgtEl>
                                          <p:spTgt spid="156679"/>
                                        </p:tgtEl>
                                      </p:cBhvr>
                                    </p:animEffect>
                                  </p:childTnLst>
                                </p:cTn>
                              </p:par>
                            </p:childTnLst>
                          </p:cTn>
                        </p:par>
                        <p:par>
                          <p:cTn id="30" fill="hold" nodeType="afterGroup">
                            <p:stCondLst>
                              <p:cond delay="2000"/>
                            </p:stCondLst>
                            <p:childTnLst>
                              <p:par>
                                <p:cTn id="31" presetID="22" presetClass="entr" presetSubtype="8" fill="hold" nodeType="afterEffect">
                                  <p:stCondLst>
                                    <p:cond delay="0"/>
                                  </p:stCondLst>
                                  <p:childTnLst>
                                    <p:set>
                                      <p:cBhvr>
                                        <p:cTn id="32" dur="1" fill="hold">
                                          <p:stCondLst>
                                            <p:cond delay="0"/>
                                          </p:stCondLst>
                                        </p:cTn>
                                        <p:tgtEl>
                                          <p:spTgt spid="156681"/>
                                        </p:tgtEl>
                                        <p:attrNameLst>
                                          <p:attrName>style.visibility</p:attrName>
                                        </p:attrNameLst>
                                      </p:cBhvr>
                                      <p:to>
                                        <p:strVal val="visible"/>
                                      </p:to>
                                    </p:set>
                                    <p:animEffect transition="in" filter="wipe(left)">
                                      <p:cBhvr>
                                        <p:cTn id="33" dur="1000"/>
                                        <p:tgtEl>
                                          <p:spTgt spid="156681"/>
                                        </p:tgtEl>
                                      </p:cBhvr>
                                    </p:animEffect>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156683"/>
                                        </p:tgtEl>
                                        <p:attrNameLst>
                                          <p:attrName>style.visibility</p:attrName>
                                        </p:attrNameLst>
                                      </p:cBhvr>
                                      <p:to>
                                        <p:strVal val="visible"/>
                                      </p:to>
                                    </p:set>
                                    <p:animEffect transition="in" filter="wipe(left)">
                                      <p:cBhvr>
                                        <p:cTn id="37" dur="1000"/>
                                        <p:tgtEl>
                                          <p:spTgt spid="156683"/>
                                        </p:tgtEl>
                                      </p:cBhvr>
                                    </p:animEffect>
                                  </p:childTnLst>
                                </p:cTn>
                              </p:par>
                            </p:childTnLst>
                          </p:cTn>
                        </p:par>
                        <p:par>
                          <p:cTn id="38" fill="hold" nodeType="afterGroup">
                            <p:stCondLst>
                              <p:cond delay="4000"/>
                            </p:stCondLst>
                            <p:childTnLst>
                              <p:par>
                                <p:cTn id="39" presetID="22" presetClass="entr" presetSubtype="8" fill="hold" nodeType="afterEffect">
                                  <p:stCondLst>
                                    <p:cond delay="0"/>
                                  </p:stCondLst>
                                  <p:childTnLst>
                                    <p:set>
                                      <p:cBhvr>
                                        <p:cTn id="40" dur="1" fill="hold">
                                          <p:stCondLst>
                                            <p:cond delay="0"/>
                                          </p:stCondLst>
                                        </p:cTn>
                                        <p:tgtEl>
                                          <p:spTgt spid="156685"/>
                                        </p:tgtEl>
                                        <p:attrNameLst>
                                          <p:attrName>style.visibility</p:attrName>
                                        </p:attrNameLst>
                                      </p:cBhvr>
                                      <p:to>
                                        <p:strVal val="visible"/>
                                      </p:to>
                                    </p:set>
                                    <p:animEffect transition="in" filter="wipe(left)">
                                      <p:cBhvr>
                                        <p:cTn id="41" dur="1000"/>
                                        <p:tgtEl>
                                          <p:spTgt spid="156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1" name="Picture 5" descr="wrap5"/>
          <p:cNvPicPr>
            <a:picLocks noChangeAspect="1" noChangeArrowheads="1"/>
          </p:cNvPicPr>
          <p:nvPr/>
        </p:nvPicPr>
        <p:blipFill>
          <a:blip r:embed="rId2"/>
          <a:srcRect/>
          <a:stretch>
            <a:fillRect/>
          </a:stretch>
        </p:blipFill>
        <p:spPr bwMode="auto">
          <a:xfrm>
            <a:off x="1524000" y="152400"/>
            <a:ext cx="1765300" cy="4343400"/>
          </a:xfrm>
          <a:prstGeom prst="rect">
            <a:avLst/>
          </a:prstGeom>
          <a:noFill/>
          <a:ln w="9525">
            <a:noFill/>
            <a:miter lim="800000"/>
            <a:headEnd/>
            <a:tailEnd/>
          </a:ln>
        </p:spPr>
      </p:pic>
      <p:pic>
        <p:nvPicPr>
          <p:cNvPr id="157703" name="Picture 7" descr="wrap6"/>
          <p:cNvPicPr>
            <a:picLocks noChangeAspect="1" noChangeArrowheads="1"/>
          </p:cNvPicPr>
          <p:nvPr/>
        </p:nvPicPr>
        <p:blipFill>
          <a:blip r:embed="rId3"/>
          <a:srcRect/>
          <a:stretch>
            <a:fillRect/>
          </a:stretch>
        </p:blipFill>
        <p:spPr bwMode="auto">
          <a:xfrm>
            <a:off x="6096000" y="152400"/>
            <a:ext cx="1765300" cy="4343400"/>
          </a:xfrm>
          <a:prstGeom prst="rect">
            <a:avLst/>
          </a:prstGeom>
          <a:noFill/>
          <a:ln w="9525">
            <a:noFill/>
            <a:miter lim="800000"/>
            <a:headEnd/>
            <a:tailEnd/>
          </a:ln>
        </p:spPr>
      </p:pic>
      <p:pic>
        <p:nvPicPr>
          <p:cNvPr id="157705" name="Picture 9" descr="mourn"/>
          <p:cNvPicPr>
            <a:picLocks noChangeAspect="1" noChangeArrowheads="1"/>
          </p:cNvPicPr>
          <p:nvPr/>
        </p:nvPicPr>
        <p:blipFill>
          <a:blip r:embed="rId4"/>
          <a:srcRect/>
          <a:stretch>
            <a:fillRect/>
          </a:stretch>
        </p:blipFill>
        <p:spPr bwMode="auto">
          <a:xfrm>
            <a:off x="1447800" y="4800600"/>
            <a:ext cx="6553200" cy="1779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57701"/>
                                        </p:tgtEl>
                                        <p:attrNameLst>
                                          <p:attrName>style.visibility</p:attrName>
                                        </p:attrNameLst>
                                      </p:cBhvr>
                                      <p:to>
                                        <p:strVal val="visible"/>
                                      </p:to>
                                    </p:set>
                                    <p:animEffect transition="in" filter="diamond(in)">
                                      <p:cBhvr>
                                        <p:cTn id="7" dur="2000"/>
                                        <p:tgtEl>
                                          <p:spTgt spid="157701"/>
                                        </p:tgtEl>
                                      </p:cBhvr>
                                    </p:animEffect>
                                  </p:childTnLst>
                                </p:cTn>
                              </p:par>
                              <p:par>
                                <p:cTn id="8" presetID="8" presetClass="entr" presetSubtype="16" fill="hold" nodeType="withEffect">
                                  <p:stCondLst>
                                    <p:cond delay="0"/>
                                  </p:stCondLst>
                                  <p:childTnLst>
                                    <p:set>
                                      <p:cBhvr>
                                        <p:cTn id="9" dur="1" fill="hold">
                                          <p:stCondLst>
                                            <p:cond delay="0"/>
                                          </p:stCondLst>
                                        </p:cTn>
                                        <p:tgtEl>
                                          <p:spTgt spid="157703"/>
                                        </p:tgtEl>
                                        <p:attrNameLst>
                                          <p:attrName>style.visibility</p:attrName>
                                        </p:attrNameLst>
                                      </p:cBhvr>
                                      <p:to>
                                        <p:strVal val="visible"/>
                                      </p:to>
                                    </p:set>
                                    <p:animEffect transition="in" filter="diamond(in)">
                                      <p:cBhvr>
                                        <p:cTn id="10" dur="2000"/>
                                        <p:tgtEl>
                                          <p:spTgt spid="157703"/>
                                        </p:tgtEl>
                                      </p:cBhvr>
                                    </p:animEffect>
                                  </p:childTnLst>
                                </p:cTn>
                              </p:par>
                              <p:par>
                                <p:cTn id="11" presetID="8" presetClass="entr" presetSubtype="16" fill="hold" nodeType="withEffect">
                                  <p:stCondLst>
                                    <p:cond delay="0"/>
                                  </p:stCondLst>
                                  <p:childTnLst>
                                    <p:set>
                                      <p:cBhvr>
                                        <p:cTn id="12" dur="1" fill="hold">
                                          <p:stCondLst>
                                            <p:cond delay="0"/>
                                          </p:stCondLst>
                                        </p:cTn>
                                        <p:tgtEl>
                                          <p:spTgt spid="157705"/>
                                        </p:tgtEl>
                                        <p:attrNameLst>
                                          <p:attrName>style.visibility</p:attrName>
                                        </p:attrNameLst>
                                      </p:cBhvr>
                                      <p:to>
                                        <p:strVal val="visible"/>
                                      </p:to>
                                    </p:set>
                                    <p:animEffect transition="in" filter="diamond(in)">
                                      <p:cBhvr>
                                        <p:cTn id="13" dur="2000"/>
                                        <p:tgtEl>
                                          <p:spTgt spid="157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marL="838200" indent="-838200" eaLnBrk="1" hangingPunct="1"/>
            <a:r>
              <a:rPr lang="en-US" altLang="zh-CN" smtClean="0">
                <a:solidFill>
                  <a:srgbClr val="663300"/>
                </a:solidFill>
                <a:effectLst/>
                <a:latin typeface="Times New Roman" pitchFamily="18" charset="0"/>
                <a:ea typeface="宋体" charset="-122"/>
              </a:rPr>
              <a:t>II.  Where were mummies placed?</a:t>
            </a:r>
          </a:p>
        </p:txBody>
      </p:sp>
      <p:sp>
        <p:nvSpPr>
          <p:cNvPr id="108547"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 mummies of the poor were buried in caves or the sand.</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 mummies of the wealthy were placed in a special case or coffin.</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 coffin was placed in a tomb.</a:t>
            </a:r>
          </a:p>
        </p:txBody>
      </p:sp>
      <p:pic>
        <p:nvPicPr>
          <p:cNvPr id="108549" name="Picture 5" descr="duaneteref-coffin-detail"/>
          <p:cNvPicPr>
            <a:picLocks noChangeAspect="1" noChangeArrowheads="1"/>
          </p:cNvPicPr>
          <p:nvPr/>
        </p:nvPicPr>
        <p:blipFill>
          <a:blip r:embed="rId2"/>
          <a:srcRect/>
          <a:stretch>
            <a:fillRect/>
          </a:stretch>
        </p:blipFill>
        <p:spPr bwMode="auto">
          <a:xfrm>
            <a:off x="7010400" y="3962400"/>
            <a:ext cx="1739900" cy="2667000"/>
          </a:xfrm>
          <a:prstGeom prst="rect">
            <a:avLst/>
          </a:prstGeom>
          <a:noFill/>
          <a:ln w="9525">
            <a:noFill/>
            <a:miter lim="800000"/>
            <a:headEnd/>
            <a:tailEnd/>
          </a:ln>
        </p:spPr>
      </p:pic>
      <p:pic>
        <p:nvPicPr>
          <p:cNvPr id="108551" name="Picture 7" descr="coffins15"/>
          <p:cNvPicPr>
            <a:picLocks noChangeAspect="1" noChangeArrowheads="1"/>
          </p:cNvPicPr>
          <p:nvPr/>
        </p:nvPicPr>
        <p:blipFill>
          <a:blip r:embed="rId3"/>
          <a:srcRect/>
          <a:stretch>
            <a:fillRect/>
          </a:stretch>
        </p:blipFill>
        <p:spPr bwMode="auto">
          <a:xfrm>
            <a:off x="457200" y="4191000"/>
            <a:ext cx="1400175" cy="2486025"/>
          </a:xfrm>
          <a:prstGeom prst="rect">
            <a:avLst/>
          </a:prstGeom>
          <a:noFill/>
          <a:ln w="9525">
            <a:noFill/>
            <a:miter lim="800000"/>
            <a:headEnd/>
            <a:tailEnd/>
          </a:ln>
        </p:spPr>
      </p:pic>
      <p:pic>
        <p:nvPicPr>
          <p:cNvPr id="108553" name="Picture 9" descr="Egyptian-burial-images-300x146"/>
          <p:cNvPicPr>
            <a:picLocks noChangeAspect="1" noChangeArrowheads="1"/>
          </p:cNvPicPr>
          <p:nvPr/>
        </p:nvPicPr>
        <p:blipFill>
          <a:blip r:embed="rId4"/>
          <a:srcRect/>
          <a:stretch>
            <a:fillRect/>
          </a:stretch>
        </p:blipFill>
        <p:spPr bwMode="auto">
          <a:xfrm>
            <a:off x="2209800" y="4267200"/>
            <a:ext cx="4267200" cy="2076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1000" fill="hold"/>
                                        <p:tgtEl>
                                          <p:spTgt spid="108546"/>
                                        </p:tgtEl>
                                        <p:attrNameLst>
                                          <p:attrName>ppt_x</p:attrName>
                                        </p:attrNameLst>
                                      </p:cBhvr>
                                      <p:tavLst>
                                        <p:tav tm="0">
                                          <p:val>
                                            <p:strVal val="#ppt_x"/>
                                          </p:val>
                                        </p:tav>
                                        <p:tav tm="100000">
                                          <p:val>
                                            <p:strVal val="#ppt_x"/>
                                          </p:val>
                                        </p:tav>
                                      </p:tavLst>
                                    </p:anim>
                                    <p:anim calcmode="lin" valueType="num">
                                      <p:cBhvr additive="base">
                                        <p:cTn id="8" dur="1000" fill="hold"/>
                                        <p:tgtEl>
                                          <p:spTgt spid="1085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8547">
                                            <p:txEl>
                                              <p:pRg st="0" end="0"/>
                                            </p:txEl>
                                          </p:spTgt>
                                        </p:tgtEl>
                                        <p:attrNameLst>
                                          <p:attrName>style.visibility</p:attrName>
                                        </p:attrNameLst>
                                      </p:cBhvr>
                                      <p:to>
                                        <p:strVal val="visible"/>
                                      </p:to>
                                    </p:set>
                                    <p:anim calcmode="lin" valueType="num">
                                      <p:cBhvr>
                                        <p:cTn id="13" dur="1000" fill="hold"/>
                                        <p:tgtEl>
                                          <p:spTgt spid="10854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0854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08553"/>
                                        </p:tgtEl>
                                        <p:attrNameLst>
                                          <p:attrName>style.visibility</p:attrName>
                                        </p:attrNameLst>
                                      </p:cBhvr>
                                      <p:to>
                                        <p:strVal val="visible"/>
                                      </p:to>
                                    </p:set>
                                    <p:anim calcmode="lin" valueType="num">
                                      <p:cBhvr>
                                        <p:cTn id="17" dur="1000" fill="hold"/>
                                        <p:tgtEl>
                                          <p:spTgt spid="108553"/>
                                        </p:tgtEl>
                                        <p:attrNameLst>
                                          <p:attrName>ppt_w</p:attrName>
                                        </p:attrNameLst>
                                      </p:cBhvr>
                                      <p:tavLst>
                                        <p:tav tm="0">
                                          <p:val>
                                            <p:fltVal val="0"/>
                                          </p:val>
                                        </p:tav>
                                        <p:tav tm="100000">
                                          <p:val>
                                            <p:strVal val="#ppt_w"/>
                                          </p:val>
                                        </p:tav>
                                      </p:tavLst>
                                    </p:anim>
                                    <p:anim calcmode="lin" valueType="num">
                                      <p:cBhvr>
                                        <p:cTn id="18" dur="1000" fill="hold"/>
                                        <p:tgtEl>
                                          <p:spTgt spid="108553"/>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108547">
                                            <p:txEl>
                                              <p:pRg st="1" end="1"/>
                                            </p:txEl>
                                          </p:spTgt>
                                        </p:tgtEl>
                                        <p:attrNameLst>
                                          <p:attrName>style.visibility</p:attrName>
                                        </p:attrNameLst>
                                      </p:cBhvr>
                                      <p:to>
                                        <p:strVal val="visible"/>
                                      </p:to>
                                    </p:set>
                                    <p:anim calcmode="lin" valueType="num">
                                      <p:cBhvr>
                                        <p:cTn id="23" dur="500" fill="hold"/>
                                        <p:tgtEl>
                                          <p:spTgt spid="10854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85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108547">
                                            <p:txEl>
                                              <p:pRg st="2" end="2"/>
                                            </p:txEl>
                                          </p:spTgt>
                                        </p:tgtEl>
                                        <p:attrNameLst>
                                          <p:attrName>style.visibility</p:attrName>
                                        </p:attrNameLst>
                                      </p:cBhvr>
                                      <p:to>
                                        <p:strVal val="visible"/>
                                      </p:to>
                                    </p:set>
                                    <p:anim calcmode="lin" valueType="num">
                                      <p:cBhvr>
                                        <p:cTn id="29" dur="1000" fill="hold"/>
                                        <p:tgtEl>
                                          <p:spTgt spid="108547">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108547">
                                            <p:txEl>
                                              <p:pRg st="2" end="2"/>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108551"/>
                                        </p:tgtEl>
                                        <p:attrNameLst>
                                          <p:attrName>style.visibility</p:attrName>
                                        </p:attrNameLst>
                                      </p:cBhvr>
                                      <p:to>
                                        <p:strVal val="visible"/>
                                      </p:to>
                                    </p:set>
                                    <p:anim calcmode="lin" valueType="num">
                                      <p:cBhvr>
                                        <p:cTn id="33" dur="1000" fill="hold"/>
                                        <p:tgtEl>
                                          <p:spTgt spid="108551"/>
                                        </p:tgtEl>
                                        <p:attrNameLst>
                                          <p:attrName>ppt_w</p:attrName>
                                        </p:attrNameLst>
                                      </p:cBhvr>
                                      <p:tavLst>
                                        <p:tav tm="0">
                                          <p:val>
                                            <p:fltVal val="0"/>
                                          </p:val>
                                        </p:tav>
                                        <p:tav tm="100000">
                                          <p:val>
                                            <p:strVal val="#ppt_w"/>
                                          </p:val>
                                        </p:tav>
                                      </p:tavLst>
                                    </p:anim>
                                    <p:anim calcmode="lin" valueType="num">
                                      <p:cBhvr>
                                        <p:cTn id="34" dur="1000" fill="hold"/>
                                        <p:tgtEl>
                                          <p:spTgt spid="108551"/>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108549"/>
                                        </p:tgtEl>
                                        <p:attrNameLst>
                                          <p:attrName>style.visibility</p:attrName>
                                        </p:attrNameLst>
                                      </p:cBhvr>
                                      <p:to>
                                        <p:strVal val="visible"/>
                                      </p:to>
                                    </p:set>
                                    <p:anim calcmode="lin" valueType="num">
                                      <p:cBhvr>
                                        <p:cTn id="37" dur="1000" fill="hold"/>
                                        <p:tgtEl>
                                          <p:spTgt spid="108549"/>
                                        </p:tgtEl>
                                        <p:attrNameLst>
                                          <p:attrName>ppt_w</p:attrName>
                                        </p:attrNameLst>
                                      </p:cBhvr>
                                      <p:tavLst>
                                        <p:tav tm="0">
                                          <p:val>
                                            <p:fltVal val="0"/>
                                          </p:val>
                                        </p:tav>
                                        <p:tav tm="100000">
                                          <p:val>
                                            <p:strVal val="#ppt_w"/>
                                          </p:val>
                                        </p:tav>
                                      </p:tavLst>
                                    </p:anim>
                                    <p:anim calcmode="lin" valueType="num">
                                      <p:cBhvr>
                                        <p:cTn id="38" dur="1000" fill="hold"/>
                                        <p:tgtEl>
                                          <p:spTgt spid="1085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US" sz="4000" b="1" dirty="0" smtClean="0">
                <a:solidFill>
                  <a:srgbClr val="663300"/>
                </a:solidFill>
                <a:latin typeface="Times New Roman" pitchFamily="18" charset="0"/>
              </a:rPr>
              <a:t>The </a:t>
            </a:r>
            <a:r>
              <a:rPr lang="en-US" sz="4000" b="1" dirty="0" smtClean="0">
                <a:solidFill>
                  <a:srgbClr val="663300"/>
                </a:solidFill>
                <a:latin typeface="Times New Roman" pitchFamily="18" charset="0"/>
              </a:rPr>
              <a:t>Middle Kingdom </a:t>
            </a:r>
            <a:br>
              <a:rPr lang="en-US" sz="4000" b="1" dirty="0" smtClean="0">
                <a:solidFill>
                  <a:srgbClr val="663300"/>
                </a:solidFill>
                <a:latin typeface="Times New Roman" pitchFamily="18" charset="0"/>
              </a:rPr>
            </a:br>
            <a:endParaRPr lang="en-US" sz="4000" b="1" dirty="0" smtClean="0">
              <a:solidFill>
                <a:srgbClr val="663300"/>
              </a:solidFill>
              <a:latin typeface="Times New Roman" pitchFamily="18" charset="0"/>
            </a:endParaRPr>
          </a:p>
        </p:txBody>
      </p:sp>
      <p:sp>
        <p:nvSpPr>
          <p:cNvPr id="81923" name="Rectangle 3"/>
          <p:cNvSpPr>
            <a:spLocks noGrp="1" noChangeArrowheads="1"/>
          </p:cNvSpPr>
          <p:nvPr>
            <p:ph type="body" idx="1"/>
          </p:nvPr>
        </p:nvSpPr>
        <p:spPr/>
        <p:txBody>
          <a:bodyPr/>
          <a:lstStyle/>
          <a:p>
            <a:pPr eaLnBrk="1" hangingPunct="1">
              <a:buFont typeface="Wingdings" pitchFamily="2" charset="2"/>
              <a:buNone/>
            </a:pPr>
            <a:r>
              <a:rPr lang="en-US" altLang="zh-CN" b="1" smtClean="0">
                <a:solidFill>
                  <a:srgbClr val="663300"/>
                </a:solidFill>
                <a:effectLst/>
                <a:latin typeface="Times New Roman" pitchFamily="18" charset="0"/>
                <a:ea typeface="宋体" charset="-122"/>
              </a:rPr>
              <a:t>JJ.  The Middle Kingdom began around 2100 B. C.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marL="838200" indent="-838200" eaLnBrk="1" hangingPunct="1"/>
            <a:r>
              <a:rPr lang="en-US" altLang="zh-CN" sz="4000" smtClean="0">
                <a:solidFill>
                  <a:srgbClr val="663300"/>
                </a:solidFill>
                <a:effectLst/>
                <a:latin typeface="Times New Roman" pitchFamily="18" charset="0"/>
                <a:ea typeface="宋体" charset="-122"/>
              </a:rPr>
              <a:t>KK.  Describe life in the Middle Kingdom.</a:t>
            </a:r>
          </a:p>
        </p:txBody>
      </p:sp>
      <p:sp>
        <p:nvSpPr>
          <p:cNvPr id="110595"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Pharaohs had less power.</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Pharaohs were no longer buried in pyramids but in tombs cut into cliffs.</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 Egyptians began to trade with countries outside the Nile valley.</a:t>
            </a:r>
          </a:p>
        </p:txBody>
      </p:sp>
      <p:pic>
        <p:nvPicPr>
          <p:cNvPr id="110597" name="Picture 5" descr="S10_08_Egypt_MiddleKingdom03"/>
          <p:cNvPicPr>
            <a:picLocks noChangeAspect="1" noChangeArrowheads="1"/>
          </p:cNvPicPr>
          <p:nvPr/>
        </p:nvPicPr>
        <p:blipFill>
          <a:blip r:embed="rId2"/>
          <a:srcRect/>
          <a:stretch>
            <a:fillRect/>
          </a:stretch>
        </p:blipFill>
        <p:spPr bwMode="auto">
          <a:xfrm>
            <a:off x="2819400" y="4038600"/>
            <a:ext cx="3848100" cy="2643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additive="base">
                                        <p:cTn id="7" dur="1000" fill="hold"/>
                                        <p:tgtEl>
                                          <p:spTgt spid="110594"/>
                                        </p:tgtEl>
                                        <p:attrNameLst>
                                          <p:attrName>ppt_x</p:attrName>
                                        </p:attrNameLst>
                                      </p:cBhvr>
                                      <p:tavLst>
                                        <p:tav tm="0">
                                          <p:val>
                                            <p:strVal val="#ppt_x"/>
                                          </p:val>
                                        </p:tav>
                                        <p:tav tm="100000">
                                          <p:val>
                                            <p:strVal val="#ppt_x"/>
                                          </p:val>
                                        </p:tav>
                                      </p:tavLst>
                                    </p:anim>
                                    <p:anim calcmode="lin" valueType="num">
                                      <p:cBhvr additive="base">
                                        <p:cTn id="8" dur="1000" fill="hold"/>
                                        <p:tgtEl>
                                          <p:spTgt spid="1105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0595">
                                            <p:txEl>
                                              <p:pRg st="0" end="0"/>
                                            </p:txEl>
                                          </p:spTgt>
                                        </p:tgtEl>
                                        <p:attrNameLst>
                                          <p:attrName>style.visibility</p:attrName>
                                        </p:attrNameLst>
                                      </p:cBhvr>
                                      <p:to>
                                        <p:strVal val="visible"/>
                                      </p:to>
                                    </p:set>
                                    <p:anim calcmode="lin" valueType="num">
                                      <p:cBhvr additive="base">
                                        <p:cTn id="13" dur="10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10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0595">
                                            <p:txEl>
                                              <p:pRg st="1" end="1"/>
                                            </p:txEl>
                                          </p:spTgt>
                                        </p:tgtEl>
                                        <p:attrNameLst>
                                          <p:attrName>style.visibility</p:attrName>
                                        </p:attrNameLst>
                                      </p:cBhvr>
                                      <p:to>
                                        <p:strVal val="visible"/>
                                      </p:to>
                                    </p:set>
                                    <p:anim calcmode="lin" valueType="num">
                                      <p:cBhvr additive="base">
                                        <p:cTn id="19" dur="10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10595">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0597"/>
                                        </p:tgtEl>
                                        <p:attrNameLst>
                                          <p:attrName>style.visibility</p:attrName>
                                        </p:attrNameLst>
                                      </p:cBhvr>
                                      <p:to>
                                        <p:strVal val="visible"/>
                                      </p:to>
                                    </p:set>
                                    <p:anim calcmode="lin" valueType="num">
                                      <p:cBhvr additive="base">
                                        <p:cTn id="23" dur="1000" fill="hold"/>
                                        <p:tgtEl>
                                          <p:spTgt spid="110597"/>
                                        </p:tgtEl>
                                        <p:attrNameLst>
                                          <p:attrName>ppt_x</p:attrName>
                                        </p:attrNameLst>
                                      </p:cBhvr>
                                      <p:tavLst>
                                        <p:tav tm="0">
                                          <p:val>
                                            <p:strVal val="#ppt_x"/>
                                          </p:val>
                                        </p:tav>
                                        <p:tav tm="100000">
                                          <p:val>
                                            <p:strVal val="#ppt_x"/>
                                          </p:val>
                                        </p:tav>
                                      </p:tavLst>
                                    </p:anim>
                                    <p:anim calcmode="lin" valueType="num">
                                      <p:cBhvr additive="base">
                                        <p:cTn id="24" dur="1000" fill="hold"/>
                                        <p:tgtEl>
                                          <p:spTgt spid="11059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0595">
                                            <p:txEl>
                                              <p:pRg st="2" end="2"/>
                                            </p:txEl>
                                          </p:spTgt>
                                        </p:tgtEl>
                                        <p:attrNameLst>
                                          <p:attrName>style.visibility</p:attrName>
                                        </p:attrNameLst>
                                      </p:cBhvr>
                                      <p:to>
                                        <p:strVal val="visible"/>
                                      </p:to>
                                    </p:set>
                                    <p:anim calcmode="lin" valueType="num">
                                      <p:cBhvr additive="base">
                                        <p:cTn id="29" dur="10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1105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LL.  When did the Middle Kingdom end?</a:t>
            </a:r>
            <a:r>
              <a:rPr lang="en-US" sz="4000" smtClean="0"/>
              <a:t> </a:t>
            </a:r>
          </a:p>
        </p:txBody>
      </p:sp>
      <p:sp>
        <p:nvSpPr>
          <p:cNvPr id="111619" name="Rectangle 3"/>
          <p:cNvSpPr>
            <a:spLocks noGrp="1" noChangeArrowheads="1"/>
          </p:cNvSpPr>
          <p:nvPr>
            <p:ph type="body" idx="1"/>
          </p:nvPr>
        </p:nvSpPr>
        <p:spPr/>
        <p:txBody>
          <a:bodyPr/>
          <a:lstStyle/>
          <a:p>
            <a:pPr algn="ctr" eaLnBrk="1" hangingPunct="1">
              <a:buFont typeface="Wingdings" pitchFamily="2" charset="2"/>
              <a:buNone/>
              <a:defRPr/>
            </a:pPr>
            <a:r>
              <a:rPr lang="en-US" u="sng" smtClean="0">
                <a:solidFill>
                  <a:srgbClr val="663300"/>
                </a:solidFill>
                <a:effectLst/>
                <a:latin typeface="Times New Roman" pitchFamily="18" charset="0"/>
              </a:rPr>
              <a:t>1786 B. C.</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additive="base">
                                        <p:cTn id="7" dur="1000" fill="hold"/>
                                        <p:tgtEl>
                                          <p:spTgt spid="111618"/>
                                        </p:tgtEl>
                                        <p:attrNameLst>
                                          <p:attrName>ppt_x</p:attrName>
                                        </p:attrNameLst>
                                      </p:cBhvr>
                                      <p:tavLst>
                                        <p:tav tm="0">
                                          <p:val>
                                            <p:strVal val="0-#ppt_w/2"/>
                                          </p:val>
                                        </p:tav>
                                        <p:tav tm="100000">
                                          <p:val>
                                            <p:strVal val="#ppt_x"/>
                                          </p:val>
                                        </p:tav>
                                      </p:tavLst>
                                    </p:anim>
                                    <p:anim calcmode="lin" valueType="num">
                                      <p:cBhvr additive="base">
                                        <p:cTn id="8" dur="1000" fill="hold"/>
                                        <p:tgtEl>
                                          <p:spTgt spid="1116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11619">
                                            <p:txEl>
                                              <p:pRg st="0" end="0"/>
                                            </p:txEl>
                                          </p:spTgt>
                                        </p:tgtEl>
                                        <p:attrNameLst>
                                          <p:attrName>style.visibility</p:attrName>
                                        </p:attrNameLst>
                                      </p:cBhvr>
                                      <p:to>
                                        <p:strVal val="visible"/>
                                      </p:to>
                                    </p:set>
                                    <p:anim calcmode="lin" valueType="num">
                                      <p:cBhvr>
                                        <p:cTn id="13" dur="1000" fill="hold"/>
                                        <p:tgtEl>
                                          <p:spTgt spid="11161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1161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8163" y="792163"/>
            <a:ext cx="7981950" cy="1219200"/>
          </a:xfrm>
        </p:spPr>
        <p:txBody>
          <a:bodyPr/>
          <a:lstStyle/>
          <a:p>
            <a:pPr eaLnBrk="1" hangingPunct="1"/>
            <a:r>
              <a:rPr lang="en-US" altLang="zh-CN" sz="3600" b="1" dirty="0" smtClean="0">
                <a:solidFill>
                  <a:srgbClr val="663300"/>
                </a:solidFill>
                <a:effectLst/>
                <a:latin typeface="Times New Roman" pitchFamily="18" charset="0"/>
                <a:ea typeface="宋体" charset="-122"/>
              </a:rPr>
              <a:t/>
            </a:r>
            <a:br>
              <a:rPr lang="en-US" altLang="zh-CN" sz="3600" b="1" dirty="0" smtClean="0">
                <a:solidFill>
                  <a:srgbClr val="663300"/>
                </a:solidFill>
                <a:effectLst/>
                <a:latin typeface="Times New Roman" pitchFamily="18" charset="0"/>
                <a:ea typeface="宋体" charset="-122"/>
              </a:rPr>
            </a:br>
            <a:r>
              <a:rPr lang="en-US" altLang="zh-CN" sz="3600" b="1" dirty="0" smtClean="0">
                <a:solidFill>
                  <a:srgbClr val="663300"/>
                </a:solidFill>
                <a:effectLst/>
                <a:latin typeface="Times New Roman" pitchFamily="18" charset="0"/>
                <a:ea typeface="宋体" charset="-122"/>
              </a:rPr>
              <a:t>Why It’s Important: </a:t>
            </a:r>
            <a:r>
              <a:rPr lang="en-US" altLang="zh-CN" sz="3600" b="1" dirty="0" smtClean="0">
                <a:solidFill>
                  <a:srgbClr val="000000"/>
                </a:solidFill>
                <a:effectLst/>
                <a:latin typeface="Times New Roman" pitchFamily="18" charset="0"/>
                <a:ea typeface="宋体" charset="-122"/>
              </a:rPr>
              <a:t>Please open your textbooks to page 88</a:t>
            </a:r>
            <a:r>
              <a:rPr lang="en-US" altLang="zh-CN" sz="3600" b="1" dirty="0" smtClean="0">
                <a:solidFill>
                  <a:srgbClr val="663300"/>
                </a:solidFill>
                <a:effectLst/>
                <a:latin typeface="Times New Roman" pitchFamily="18" charset="0"/>
                <a:ea typeface="宋体" charset="-122"/>
              </a:rPr>
              <a:t/>
            </a:r>
            <a:br>
              <a:rPr lang="en-US" altLang="zh-CN" sz="3600" b="1" dirty="0" smtClean="0">
                <a:solidFill>
                  <a:srgbClr val="663300"/>
                </a:solidFill>
                <a:effectLst/>
                <a:latin typeface="Times New Roman" pitchFamily="18" charset="0"/>
                <a:ea typeface="宋体" charset="-122"/>
              </a:rPr>
            </a:br>
            <a:r>
              <a:rPr lang="en-US" altLang="zh-CN" sz="3600" b="1" dirty="0" smtClean="0">
                <a:solidFill>
                  <a:srgbClr val="663300"/>
                </a:solidFill>
                <a:effectLst/>
                <a:latin typeface="Times New Roman" pitchFamily="18" charset="0"/>
                <a:ea typeface="宋体" charset="-122"/>
              </a:rPr>
              <a:t/>
            </a:r>
            <a:br>
              <a:rPr lang="en-US" altLang="zh-CN" sz="3600" b="1" dirty="0" smtClean="0">
                <a:solidFill>
                  <a:srgbClr val="663300"/>
                </a:solidFill>
                <a:effectLst/>
                <a:latin typeface="Times New Roman" pitchFamily="18" charset="0"/>
                <a:ea typeface="宋体" charset="-122"/>
              </a:rPr>
            </a:br>
            <a:endParaRPr lang="en-US" altLang="zh-CN" sz="3600" b="1" dirty="0" smtClean="0">
              <a:solidFill>
                <a:srgbClr val="663300"/>
              </a:solidFill>
              <a:effectLst/>
              <a:latin typeface="Times New Roman" pitchFamily="18" charset="0"/>
              <a:ea typeface="宋体" charset="-122"/>
            </a:endParaRPr>
          </a:p>
        </p:txBody>
      </p:sp>
      <p:pic>
        <p:nvPicPr>
          <p:cNvPr id="8195" name="Picture 5" descr="Harvesting"/>
          <p:cNvPicPr>
            <a:picLocks noChangeAspect="1" noChangeArrowheads="1"/>
          </p:cNvPicPr>
          <p:nvPr/>
        </p:nvPicPr>
        <p:blipFill>
          <a:blip r:embed="rId2"/>
          <a:srcRect/>
          <a:stretch>
            <a:fillRect/>
          </a:stretch>
        </p:blipFill>
        <p:spPr bwMode="auto">
          <a:xfrm>
            <a:off x="533400" y="2590800"/>
            <a:ext cx="4714875" cy="3609975"/>
          </a:xfrm>
          <a:prstGeom prst="rect">
            <a:avLst/>
          </a:prstGeom>
          <a:noFill/>
          <a:ln w="9525">
            <a:noFill/>
            <a:miter lim="800000"/>
            <a:headEnd/>
            <a:tailEnd/>
          </a:ln>
        </p:spPr>
      </p:pic>
      <p:pic>
        <p:nvPicPr>
          <p:cNvPr id="8196" name="Picture 7" descr="ancinet008"/>
          <p:cNvPicPr>
            <a:picLocks noChangeAspect="1" noChangeArrowheads="1"/>
          </p:cNvPicPr>
          <p:nvPr/>
        </p:nvPicPr>
        <p:blipFill>
          <a:blip r:embed="rId3"/>
          <a:srcRect/>
          <a:stretch>
            <a:fillRect/>
          </a:stretch>
        </p:blipFill>
        <p:spPr bwMode="auto">
          <a:xfrm>
            <a:off x="5486400" y="2003425"/>
            <a:ext cx="302895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MM.  What led to the end of the Middle Kingdom?</a:t>
            </a:r>
            <a:r>
              <a:rPr lang="en-US" sz="4000" smtClean="0"/>
              <a:t> </a:t>
            </a:r>
          </a:p>
        </p:txBody>
      </p:sp>
      <p:sp>
        <p:nvSpPr>
          <p:cNvPr id="112643"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Egypt was invaded by the Hyksos, a people from western Asia.</a:t>
            </a:r>
          </a:p>
        </p:txBody>
      </p:sp>
      <p:pic>
        <p:nvPicPr>
          <p:cNvPr id="112645" name="Picture 5" descr="mondo05"/>
          <p:cNvPicPr>
            <a:picLocks noChangeAspect="1" noChangeArrowheads="1"/>
          </p:cNvPicPr>
          <p:nvPr/>
        </p:nvPicPr>
        <p:blipFill>
          <a:blip r:embed="rId2"/>
          <a:srcRect/>
          <a:stretch>
            <a:fillRect/>
          </a:stretch>
        </p:blipFill>
        <p:spPr bwMode="auto">
          <a:xfrm>
            <a:off x="4495800" y="3505200"/>
            <a:ext cx="4286250" cy="2105025"/>
          </a:xfrm>
          <a:prstGeom prst="rect">
            <a:avLst/>
          </a:prstGeom>
          <a:noFill/>
          <a:ln w="9525">
            <a:noFill/>
            <a:miter lim="800000"/>
            <a:headEnd/>
            <a:tailEnd/>
          </a:ln>
        </p:spPr>
      </p:pic>
      <p:pic>
        <p:nvPicPr>
          <p:cNvPr id="112647" name="Picture 7" descr="hyksosmap"/>
          <p:cNvPicPr>
            <a:picLocks noChangeAspect="1" noChangeArrowheads="1"/>
          </p:cNvPicPr>
          <p:nvPr/>
        </p:nvPicPr>
        <p:blipFill>
          <a:blip r:embed="rId3"/>
          <a:srcRect/>
          <a:stretch>
            <a:fillRect/>
          </a:stretch>
        </p:blipFill>
        <p:spPr bwMode="auto">
          <a:xfrm>
            <a:off x="990600" y="2590800"/>
            <a:ext cx="2381250" cy="3409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p:cTn id="7" dur="500" fill="hold"/>
                                        <p:tgtEl>
                                          <p:spTgt spid="112642"/>
                                        </p:tgtEl>
                                        <p:attrNameLst>
                                          <p:attrName>ppt_w</p:attrName>
                                        </p:attrNameLst>
                                      </p:cBhvr>
                                      <p:tavLst>
                                        <p:tav tm="0">
                                          <p:val>
                                            <p:fltVal val="0"/>
                                          </p:val>
                                        </p:tav>
                                        <p:tav tm="100000">
                                          <p:val>
                                            <p:strVal val="#ppt_w"/>
                                          </p:val>
                                        </p:tav>
                                      </p:tavLst>
                                    </p:anim>
                                    <p:anim calcmode="lin" valueType="num">
                                      <p:cBhvr>
                                        <p:cTn id="8" dur="500" fill="hold"/>
                                        <p:tgtEl>
                                          <p:spTgt spid="1126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112643">
                                            <p:txEl>
                                              <p:pRg st="0" end="0"/>
                                            </p:txEl>
                                          </p:spTgt>
                                        </p:tgtEl>
                                        <p:attrNameLst>
                                          <p:attrName>style.visibility</p:attrName>
                                        </p:attrNameLst>
                                      </p:cBhvr>
                                      <p:to>
                                        <p:strVal val="visible"/>
                                      </p:to>
                                    </p:set>
                                    <p:anim calcmode="discrete" valueType="clr">
                                      <p:cBhvr override="childStyle">
                                        <p:cTn id="13" dur="80"/>
                                        <p:tgtEl>
                                          <p:spTgt spid="1126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264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12643">
                                            <p:txEl>
                                              <p:pRg st="0" end="0"/>
                                            </p:txEl>
                                          </p:spTgt>
                                        </p:tgtEl>
                                        <p:attrNameLst>
                                          <p:attrName>fill.type</p:attrName>
                                        </p:attrNameLst>
                                      </p:cBhvr>
                                      <p:to>
                                        <p:strVal val="solid"/>
                                      </p:to>
                                    </p:set>
                                  </p:childTnLst>
                                </p:cTn>
                              </p:par>
                              <p:par>
                                <p:cTn id="16" presetID="8" presetClass="entr" presetSubtype="16" fill="hold" nodeType="withEffect">
                                  <p:stCondLst>
                                    <p:cond delay="0"/>
                                  </p:stCondLst>
                                  <p:childTnLst>
                                    <p:set>
                                      <p:cBhvr>
                                        <p:cTn id="17" dur="1" fill="hold">
                                          <p:stCondLst>
                                            <p:cond delay="0"/>
                                          </p:stCondLst>
                                        </p:cTn>
                                        <p:tgtEl>
                                          <p:spTgt spid="112647"/>
                                        </p:tgtEl>
                                        <p:attrNameLst>
                                          <p:attrName>style.visibility</p:attrName>
                                        </p:attrNameLst>
                                      </p:cBhvr>
                                      <p:to>
                                        <p:strVal val="visible"/>
                                      </p:to>
                                    </p:set>
                                    <p:animEffect transition="in" filter="diamond(in)">
                                      <p:cBhvr>
                                        <p:cTn id="18" dur="2000"/>
                                        <p:tgtEl>
                                          <p:spTgt spid="112647"/>
                                        </p:tgtEl>
                                      </p:cBhvr>
                                    </p:animEffect>
                                  </p:childTnLst>
                                </p:cTn>
                              </p:par>
                              <p:par>
                                <p:cTn id="19" presetID="8" presetClass="entr" presetSubtype="16" fill="hold" nodeType="withEffect">
                                  <p:stCondLst>
                                    <p:cond delay="0"/>
                                  </p:stCondLst>
                                  <p:childTnLst>
                                    <p:set>
                                      <p:cBhvr>
                                        <p:cTn id="20" dur="1" fill="hold">
                                          <p:stCondLst>
                                            <p:cond delay="0"/>
                                          </p:stCondLst>
                                        </p:cTn>
                                        <p:tgtEl>
                                          <p:spTgt spid="112645"/>
                                        </p:tgtEl>
                                        <p:attrNameLst>
                                          <p:attrName>style.visibility</p:attrName>
                                        </p:attrNameLst>
                                      </p:cBhvr>
                                      <p:to>
                                        <p:strVal val="visible"/>
                                      </p:to>
                                    </p:set>
                                    <p:animEffect transition="in" filter="diamond(in)">
                                      <p:cBhvr>
                                        <p:cTn id="21" dur="2000"/>
                                        <p:tgtEl>
                                          <p:spTgt spid="112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marL="838200" indent="-838200" eaLnBrk="1" hangingPunct="1"/>
            <a:r>
              <a:rPr lang="en-US" altLang="zh-CN" sz="4000" smtClean="0">
                <a:solidFill>
                  <a:srgbClr val="663300"/>
                </a:solidFill>
                <a:effectLst/>
                <a:latin typeface="Times New Roman" pitchFamily="18" charset="0"/>
                <a:ea typeface="宋体" charset="-122"/>
              </a:rPr>
              <a:t>NN.  How did the Hyksos conquer Egypt?</a:t>
            </a:r>
          </a:p>
        </p:txBody>
      </p:sp>
      <p:sp>
        <p:nvSpPr>
          <p:cNvPr id="113667"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 Hyksos had chariots and weapons made of bronze and iron.</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 Egyptians fought on foot with weapons of copper and stone, which led to their defeat.</a:t>
            </a:r>
          </a:p>
        </p:txBody>
      </p:sp>
      <p:pic>
        <p:nvPicPr>
          <p:cNvPr id="113669" name="Picture 5" descr="Egyptian_Museum_Tut_s_chariot"/>
          <p:cNvPicPr>
            <a:picLocks noChangeAspect="1" noChangeArrowheads="1"/>
          </p:cNvPicPr>
          <p:nvPr/>
        </p:nvPicPr>
        <p:blipFill>
          <a:blip r:embed="rId2"/>
          <a:srcRect/>
          <a:stretch>
            <a:fillRect/>
          </a:stretch>
        </p:blipFill>
        <p:spPr bwMode="auto">
          <a:xfrm>
            <a:off x="2590800" y="3581400"/>
            <a:ext cx="4143375"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p:cTn id="7" dur="1000" fill="hold"/>
                                        <p:tgtEl>
                                          <p:spTgt spid="113666"/>
                                        </p:tgtEl>
                                        <p:attrNameLst>
                                          <p:attrName>ppt_w</p:attrName>
                                        </p:attrNameLst>
                                      </p:cBhvr>
                                      <p:tavLst>
                                        <p:tav tm="0">
                                          <p:val>
                                            <p:fltVal val="0"/>
                                          </p:val>
                                        </p:tav>
                                        <p:tav tm="100000">
                                          <p:val>
                                            <p:strVal val="#ppt_w"/>
                                          </p:val>
                                        </p:tav>
                                      </p:tavLst>
                                    </p:anim>
                                    <p:anim calcmode="lin" valueType="num">
                                      <p:cBhvr>
                                        <p:cTn id="8" dur="1000" fill="hold"/>
                                        <p:tgtEl>
                                          <p:spTgt spid="1136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3667">
                                            <p:txEl>
                                              <p:pRg st="0" end="0"/>
                                            </p:txEl>
                                          </p:spTgt>
                                        </p:tgtEl>
                                        <p:attrNameLst>
                                          <p:attrName>style.visibility</p:attrName>
                                        </p:attrNameLst>
                                      </p:cBhvr>
                                      <p:to>
                                        <p:strVal val="visible"/>
                                      </p:to>
                                    </p:set>
                                    <p:anim calcmode="lin" valueType="num">
                                      <p:cBhvr additive="base">
                                        <p:cTn id="13" dur="10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1366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3669"/>
                                        </p:tgtEl>
                                        <p:attrNameLst>
                                          <p:attrName>style.visibility</p:attrName>
                                        </p:attrNameLst>
                                      </p:cBhvr>
                                      <p:to>
                                        <p:strVal val="visible"/>
                                      </p:to>
                                    </p:set>
                                    <p:anim calcmode="lin" valueType="num">
                                      <p:cBhvr additive="base">
                                        <p:cTn id="17" dur="1000" fill="hold"/>
                                        <p:tgtEl>
                                          <p:spTgt spid="113669"/>
                                        </p:tgtEl>
                                        <p:attrNameLst>
                                          <p:attrName>ppt_x</p:attrName>
                                        </p:attrNameLst>
                                      </p:cBhvr>
                                      <p:tavLst>
                                        <p:tav tm="0">
                                          <p:val>
                                            <p:strVal val="#ppt_x"/>
                                          </p:val>
                                        </p:tav>
                                        <p:tav tm="100000">
                                          <p:val>
                                            <p:strVal val="#ppt_x"/>
                                          </p:val>
                                        </p:tav>
                                      </p:tavLst>
                                    </p:anim>
                                    <p:anim calcmode="lin" valueType="num">
                                      <p:cBhvr additive="base">
                                        <p:cTn id="18" dur="1000" fill="hold"/>
                                        <p:tgtEl>
                                          <p:spTgt spid="11366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13667">
                                            <p:txEl>
                                              <p:pRg st="1" end="1"/>
                                            </p:txEl>
                                          </p:spTgt>
                                        </p:tgtEl>
                                        <p:attrNameLst>
                                          <p:attrName>style.visibility</p:attrName>
                                        </p:attrNameLst>
                                      </p:cBhvr>
                                      <p:to>
                                        <p:strVal val="visible"/>
                                      </p:to>
                                    </p:set>
                                    <p:anim calcmode="lin" valueType="num">
                                      <p:cBhvr additive="base">
                                        <p:cTn id="23" dur="10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136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OO.  What happened to the Hyksos?</a:t>
            </a:r>
            <a:r>
              <a:rPr lang="en-US" sz="4000" smtClean="0"/>
              <a:t> </a:t>
            </a:r>
          </a:p>
        </p:txBody>
      </p:sp>
      <p:sp>
        <p:nvSpPr>
          <p:cNvPr id="114691"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Ahmose was an Egyptian prince.  He led an uprising, using Hyksos weapons, and drove the Hyksos out of Egypt.</a:t>
            </a:r>
          </a:p>
        </p:txBody>
      </p:sp>
      <p:pic>
        <p:nvPicPr>
          <p:cNvPr id="114693" name="Picture 5" descr="EGtkw05018Ahmose"/>
          <p:cNvPicPr>
            <a:picLocks noChangeAspect="1" noChangeArrowheads="1"/>
          </p:cNvPicPr>
          <p:nvPr/>
        </p:nvPicPr>
        <p:blipFill>
          <a:blip r:embed="rId2"/>
          <a:srcRect/>
          <a:stretch>
            <a:fillRect/>
          </a:stretch>
        </p:blipFill>
        <p:spPr bwMode="auto">
          <a:xfrm>
            <a:off x="2667000" y="3124200"/>
            <a:ext cx="4319588" cy="345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additive="base">
                                        <p:cTn id="7" dur="1000" fill="hold"/>
                                        <p:tgtEl>
                                          <p:spTgt spid="114690"/>
                                        </p:tgtEl>
                                        <p:attrNameLst>
                                          <p:attrName>ppt_x</p:attrName>
                                        </p:attrNameLst>
                                      </p:cBhvr>
                                      <p:tavLst>
                                        <p:tav tm="0">
                                          <p:val>
                                            <p:strVal val="#ppt_x"/>
                                          </p:val>
                                        </p:tav>
                                        <p:tav tm="100000">
                                          <p:val>
                                            <p:strVal val="#ppt_x"/>
                                          </p:val>
                                        </p:tav>
                                      </p:tavLst>
                                    </p:anim>
                                    <p:anim calcmode="lin" valueType="num">
                                      <p:cBhvr additive="base">
                                        <p:cTn id="8" dur="1000" fill="hold"/>
                                        <p:tgtEl>
                                          <p:spTgt spid="1146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14691">
                                            <p:txEl>
                                              <p:pRg st="0" end="0"/>
                                            </p:txEl>
                                          </p:spTgt>
                                        </p:tgtEl>
                                        <p:attrNameLst>
                                          <p:attrName>style.visibility</p:attrName>
                                        </p:attrNameLst>
                                      </p:cBhvr>
                                      <p:to>
                                        <p:strVal val="visible"/>
                                      </p:to>
                                    </p:set>
                                    <p:animEffect transition="in" filter="wipe(left)">
                                      <p:cBhvr>
                                        <p:cTn id="13" dur="1000"/>
                                        <p:tgtEl>
                                          <p:spTgt spid="11469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14693"/>
                                        </p:tgtEl>
                                        <p:attrNameLst>
                                          <p:attrName>style.visibility</p:attrName>
                                        </p:attrNameLst>
                                      </p:cBhvr>
                                      <p:to>
                                        <p:strVal val="visible"/>
                                      </p:to>
                                    </p:set>
                                    <p:animEffect transition="in" filter="dissolve">
                                      <p:cBhvr>
                                        <p:cTn id="18" dur="10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sz="4000" b="1" dirty="0" smtClean="0">
                <a:solidFill>
                  <a:srgbClr val="663300"/>
                </a:solidFill>
                <a:effectLst/>
                <a:latin typeface="Times New Roman" pitchFamily="18" charset="0"/>
              </a:rPr>
              <a:t>The </a:t>
            </a:r>
            <a:r>
              <a:rPr lang="en-US" sz="4000" b="1" dirty="0" smtClean="0">
                <a:solidFill>
                  <a:srgbClr val="663300"/>
                </a:solidFill>
                <a:effectLst/>
                <a:latin typeface="Times New Roman" pitchFamily="18" charset="0"/>
              </a:rPr>
              <a:t>New Kingdom </a:t>
            </a:r>
            <a:br>
              <a:rPr lang="en-US" sz="4000" b="1" dirty="0" smtClean="0">
                <a:solidFill>
                  <a:srgbClr val="663300"/>
                </a:solidFill>
                <a:effectLst/>
                <a:latin typeface="Times New Roman" pitchFamily="18" charset="0"/>
              </a:rPr>
            </a:br>
            <a:endParaRPr lang="en-US" sz="4000" dirty="0" smtClean="0"/>
          </a:p>
        </p:txBody>
      </p:sp>
      <p:pic>
        <p:nvPicPr>
          <p:cNvPr id="88067" name="Picture 5" descr="KingTut_4x3_2"/>
          <p:cNvPicPr>
            <a:picLocks noChangeAspect="1" noChangeArrowheads="1"/>
          </p:cNvPicPr>
          <p:nvPr/>
        </p:nvPicPr>
        <p:blipFill>
          <a:blip r:embed="rId2"/>
          <a:srcRect/>
          <a:stretch>
            <a:fillRect/>
          </a:stretch>
        </p:blipFill>
        <p:spPr bwMode="auto">
          <a:xfrm>
            <a:off x="457200" y="990600"/>
            <a:ext cx="2571750" cy="1924050"/>
          </a:xfrm>
          <a:prstGeom prst="rect">
            <a:avLst/>
          </a:prstGeom>
          <a:noFill/>
          <a:ln w="9525">
            <a:noFill/>
            <a:miter lim="800000"/>
            <a:headEnd/>
            <a:tailEnd/>
          </a:ln>
        </p:spPr>
      </p:pic>
      <p:pic>
        <p:nvPicPr>
          <p:cNvPr id="88068" name="Picture 7" descr="DeirelBahri"/>
          <p:cNvPicPr>
            <a:picLocks noChangeAspect="1" noChangeArrowheads="1"/>
          </p:cNvPicPr>
          <p:nvPr/>
        </p:nvPicPr>
        <p:blipFill>
          <a:blip r:embed="rId3"/>
          <a:srcRect/>
          <a:stretch>
            <a:fillRect/>
          </a:stretch>
        </p:blipFill>
        <p:spPr bwMode="auto">
          <a:xfrm>
            <a:off x="2209800" y="2590800"/>
            <a:ext cx="4286250" cy="2324100"/>
          </a:xfrm>
          <a:prstGeom prst="rect">
            <a:avLst/>
          </a:prstGeom>
          <a:noFill/>
          <a:ln w="9525">
            <a:noFill/>
            <a:miter lim="800000"/>
            <a:headEnd/>
            <a:tailEnd/>
          </a:ln>
        </p:spPr>
      </p:pic>
      <p:pic>
        <p:nvPicPr>
          <p:cNvPr id="88069" name="Picture 9" descr="Rameses2c"/>
          <p:cNvPicPr>
            <a:picLocks noChangeAspect="1" noChangeArrowheads="1"/>
          </p:cNvPicPr>
          <p:nvPr/>
        </p:nvPicPr>
        <p:blipFill>
          <a:blip r:embed="rId4"/>
          <a:srcRect/>
          <a:stretch>
            <a:fillRect/>
          </a:stretch>
        </p:blipFill>
        <p:spPr bwMode="auto">
          <a:xfrm>
            <a:off x="5810250" y="4562475"/>
            <a:ext cx="3333750"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US" smtClean="0">
                <a:solidFill>
                  <a:srgbClr val="663300"/>
                </a:solidFill>
                <a:effectLst/>
                <a:latin typeface="Times New Roman" pitchFamily="18" charset="0"/>
              </a:rPr>
              <a:t>PP.  Who was Ahmose?</a:t>
            </a:r>
            <a:r>
              <a:rPr lang="en-US" smtClean="0"/>
              <a:t> </a:t>
            </a:r>
          </a:p>
        </p:txBody>
      </p:sp>
      <p:sp>
        <p:nvSpPr>
          <p:cNvPr id="116739"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Ahmose was an Egyptian prince who founded another line of pharaohs and began a period known as the New Kingdom.</a:t>
            </a:r>
          </a:p>
        </p:txBody>
      </p:sp>
      <p:pic>
        <p:nvPicPr>
          <p:cNvPr id="116741" name="Picture 5" descr="hb_2006"/>
          <p:cNvPicPr>
            <a:picLocks noChangeAspect="1" noChangeArrowheads="1"/>
          </p:cNvPicPr>
          <p:nvPr/>
        </p:nvPicPr>
        <p:blipFill>
          <a:blip r:embed="rId2"/>
          <a:srcRect/>
          <a:stretch>
            <a:fillRect/>
          </a:stretch>
        </p:blipFill>
        <p:spPr bwMode="auto">
          <a:xfrm>
            <a:off x="228600" y="2743200"/>
            <a:ext cx="2189163" cy="3876675"/>
          </a:xfrm>
          <a:prstGeom prst="rect">
            <a:avLst/>
          </a:prstGeom>
          <a:noFill/>
          <a:ln w="9525">
            <a:noFill/>
            <a:miter lim="800000"/>
            <a:headEnd/>
            <a:tailEnd/>
          </a:ln>
        </p:spPr>
      </p:pic>
      <p:pic>
        <p:nvPicPr>
          <p:cNvPr id="116743" name="Picture 7" descr="200px-Ahmose-mummy-head"/>
          <p:cNvPicPr>
            <a:picLocks noChangeAspect="1" noChangeArrowheads="1"/>
          </p:cNvPicPr>
          <p:nvPr/>
        </p:nvPicPr>
        <p:blipFill>
          <a:blip r:embed="rId3"/>
          <a:srcRect/>
          <a:stretch>
            <a:fillRect/>
          </a:stretch>
        </p:blipFill>
        <p:spPr bwMode="auto">
          <a:xfrm>
            <a:off x="4419600" y="3124200"/>
            <a:ext cx="3087688"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additive="base">
                                        <p:cTn id="7" dur="1000" fill="hold"/>
                                        <p:tgtEl>
                                          <p:spTgt spid="116738"/>
                                        </p:tgtEl>
                                        <p:attrNameLst>
                                          <p:attrName>ppt_x</p:attrName>
                                        </p:attrNameLst>
                                      </p:cBhvr>
                                      <p:tavLst>
                                        <p:tav tm="0">
                                          <p:val>
                                            <p:strVal val="#ppt_x"/>
                                          </p:val>
                                        </p:tav>
                                        <p:tav tm="100000">
                                          <p:val>
                                            <p:strVal val="#ppt_x"/>
                                          </p:val>
                                        </p:tav>
                                      </p:tavLst>
                                    </p:anim>
                                    <p:anim calcmode="lin" valueType="num">
                                      <p:cBhvr additive="base">
                                        <p:cTn id="8" dur="1000" fill="hold"/>
                                        <p:tgtEl>
                                          <p:spTgt spid="1167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16739">
                                            <p:txEl>
                                              <p:pRg st="0" end="0"/>
                                            </p:txEl>
                                          </p:spTgt>
                                        </p:tgtEl>
                                        <p:attrNameLst>
                                          <p:attrName>style.visibility</p:attrName>
                                        </p:attrNameLst>
                                      </p:cBhvr>
                                      <p:to>
                                        <p:strVal val="visible"/>
                                      </p:to>
                                    </p:set>
                                    <p:animEffect transition="in" filter="wipe(left)">
                                      <p:cBhvr>
                                        <p:cTn id="13" dur="1000"/>
                                        <p:tgtEl>
                                          <p:spTgt spid="116739">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16741"/>
                                        </p:tgtEl>
                                        <p:attrNameLst>
                                          <p:attrName>style.visibility</p:attrName>
                                        </p:attrNameLst>
                                      </p:cBhvr>
                                      <p:to>
                                        <p:strVal val="visible"/>
                                      </p:to>
                                    </p:set>
                                    <p:animEffect transition="in" filter="wipe(left)">
                                      <p:cBhvr>
                                        <p:cTn id="16" dur="1000"/>
                                        <p:tgtEl>
                                          <p:spTgt spid="116741"/>
                                        </p:tgtEl>
                                      </p:cBhvr>
                                    </p:animEffect>
                                  </p:childTnLst>
                                </p:cTn>
                              </p:par>
                              <p:par>
                                <p:cTn id="17" presetID="22" presetClass="entr" presetSubtype="8" fill="hold" nodeType="withEffect">
                                  <p:stCondLst>
                                    <p:cond delay="0"/>
                                  </p:stCondLst>
                                  <p:childTnLst>
                                    <p:set>
                                      <p:cBhvr>
                                        <p:cTn id="18" dur="1" fill="hold">
                                          <p:stCondLst>
                                            <p:cond delay="0"/>
                                          </p:stCondLst>
                                        </p:cTn>
                                        <p:tgtEl>
                                          <p:spTgt spid="116743"/>
                                        </p:tgtEl>
                                        <p:attrNameLst>
                                          <p:attrName>style.visibility</p:attrName>
                                        </p:attrNameLst>
                                      </p:cBhvr>
                                      <p:to>
                                        <p:strVal val="visible"/>
                                      </p:to>
                                    </p:set>
                                    <p:animEffect transition="in" filter="wipe(left)">
                                      <p:cBhvr>
                                        <p:cTn id="19" dur="1000"/>
                                        <p:tgtEl>
                                          <p:spTgt spid="116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QQ.  What happened during the New Kingdom?</a:t>
            </a:r>
            <a:r>
              <a:rPr lang="en-US" sz="4000" smtClean="0"/>
              <a:t> </a:t>
            </a:r>
          </a:p>
        </p:txBody>
      </p:sp>
      <p:sp>
        <p:nvSpPr>
          <p:cNvPr id="117763"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Egypt became richer and its cities grew larger.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p:cTn id="7" dur="1000" fill="hold"/>
                                        <p:tgtEl>
                                          <p:spTgt spid="117762"/>
                                        </p:tgtEl>
                                        <p:attrNameLst>
                                          <p:attrName>ppt_w</p:attrName>
                                        </p:attrNameLst>
                                      </p:cBhvr>
                                      <p:tavLst>
                                        <p:tav tm="0">
                                          <p:val>
                                            <p:fltVal val="0"/>
                                          </p:val>
                                        </p:tav>
                                        <p:tav tm="100000">
                                          <p:val>
                                            <p:strVal val="#ppt_w"/>
                                          </p:val>
                                        </p:tav>
                                      </p:tavLst>
                                    </p:anim>
                                    <p:anim calcmode="lin" valueType="num">
                                      <p:cBhvr>
                                        <p:cTn id="8" dur="1000" fill="hold"/>
                                        <p:tgtEl>
                                          <p:spTgt spid="11776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117763">
                                            <p:txEl>
                                              <p:pRg st="0" end="0"/>
                                            </p:txEl>
                                          </p:spTgt>
                                        </p:tgtEl>
                                        <p:attrNameLst>
                                          <p:attrName>style.visibility</p:attrName>
                                        </p:attrNameLst>
                                      </p:cBhvr>
                                      <p:to>
                                        <p:strVal val="visible"/>
                                      </p:to>
                                    </p:set>
                                    <p:anim calcmode="discrete" valueType="clr">
                                      <p:cBhvr override="childStyle">
                                        <p:cTn id="13" dur="80"/>
                                        <p:tgtEl>
                                          <p:spTgt spid="1177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776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1776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marL="838200" indent="-838200" eaLnBrk="1" hangingPunct="1"/>
            <a:r>
              <a:rPr lang="en-US" altLang="zh-CN" sz="4000" smtClean="0">
                <a:solidFill>
                  <a:srgbClr val="663300"/>
                </a:solidFill>
                <a:effectLst/>
                <a:latin typeface="Times New Roman" pitchFamily="18" charset="0"/>
                <a:ea typeface="宋体" charset="-122"/>
              </a:rPr>
              <a:t>RR.  Describe each of the following pharaohs.</a:t>
            </a:r>
          </a:p>
        </p:txBody>
      </p:sp>
      <p:sp>
        <p:nvSpPr>
          <p:cNvPr id="118787" name="Rectangle 3"/>
          <p:cNvSpPr>
            <a:spLocks noGrp="1" noChangeArrowheads="1"/>
          </p:cNvSpPr>
          <p:nvPr>
            <p:ph type="body" idx="1"/>
          </p:nvPr>
        </p:nvSpPr>
        <p:spPr/>
        <p:txBody>
          <a:bodyPr/>
          <a:lstStyle/>
          <a:p>
            <a:pPr marL="609600" indent="-609600" eaLnBrk="1" hangingPunct="1">
              <a:buClr>
                <a:srgbClr val="663300"/>
              </a:buClr>
              <a:buFont typeface="Wingdings" pitchFamily="2" charset="2"/>
              <a:buNone/>
            </a:pPr>
            <a:r>
              <a:rPr lang="en-US" altLang="zh-CN" smtClean="0">
                <a:solidFill>
                  <a:srgbClr val="663300"/>
                </a:solidFill>
                <a:effectLst/>
                <a:latin typeface="Times New Roman" pitchFamily="18" charset="0"/>
                <a:ea typeface="宋体" charset="-122"/>
              </a:rPr>
              <a:t>1.  Ahmose – </a:t>
            </a:r>
            <a:r>
              <a:rPr lang="en-US" altLang="zh-CN" u="sng" smtClean="0">
                <a:solidFill>
                  <a:srgbClr val="663300"/>
                </a:solidFill>
                <a:effectLst/>
                <a:latin typeface="Times New Roman" pitchFamily="18" charset="0"/>
                <a:ea typeface="宋体" charset="-122"/>
              </a:rPr>
              <a:t>He founded a new line of pharaohs and began a period known as the New Kingdom.</a:t>
            </a:r>
          </a:p>
        </p:txBody>
      </p:sp>
      <p:pic>
        <p:nvPicPr>
          <p:cNvPr id="118788" name="Picture 4" descr="200px-Ahmose-mummy-head"/>
          <p:cNvPicPr>
            <a:picLocks noChangeAspect="1" noChangeArrowheads="1"/>
          </p:cNvPicPr>
          <p:nvPr/>
        </p:nvPicPr>
        <p:blipFill>
          <a:blip r:embed="rId2"/>
          <a:srcRect/>
          <a:stretch>
            <a:fillRect/>
          </a:stretch>
        </p:blipFill>
        <p:spPr bwMode="auto">
          <a:xfrm>
            <a:off x="3429000" y="2895600"/>
            <a:ext cx="3087688"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1000" fill="hold"/>
                                        <p:tgtEl>
                                          <p:spTgt spid="118786"/>
                                        </p:tgtEl>
                                        <p:attrNameLst>
                                          <p:attrName>ppt_w</p:attrName>
                                        </p:attrNameLst>
                                      </p:cBhvr>
                                      <p:tavLst>
                                        <p:tav tm="0">
                                          <p:val>
                                            <p:fltVal val="0"/>
                                          </p:val>
                                        </p:tav>
                                        <p:tav tm="100000">
                                          <p:val>
                                            <p:strVal val="#ppt_w"/>
                                          </p:val>
                                        </p:tav>
                                      </p:tavLst>
                                    </p:anim>
                                    <p:anim calcmode="lin" valueType="num">
                                      <p:cBhvr>
                                        <p:cTn id="8" dur="1000" fill="hold"/>
                                        <p:tgtEl>
                                          <p:spTgt spid="1187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18787">
                                            <p:txEl>
                                              <p:pRg st="0" end="0"/>
                                            </p:txEl>
                                          </p:spTgt>
                                        </p:tgtEl>
                                        <p:attrNameLst>
                                          <p:attrName>style.visibility</p:attrName>
                                        </p:attrNameLst>
                                      </p:cBhvr>
                                      <p:to>
                                        <p:strVal val="visible"/>
                                      </p:to>
                                    </p:set>
                                    <p:anim calcmode="lin" valueType="num">
                                      <p:cBhvr>
                                        <p:cTn id="13" dur="1000" fill="hold"/>
                                        <p:tgtEl>
                                          <p:spTgt spid="11878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1878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18788"/>
                                        </p:tgtEl>
                                        <p:attrNameLst>
                                          <p:attrName>style.visibility</p:attrName>
                                        </p:attrNameLst>
                                      </p:cBhvr>
                                      <p:to>
                                        <p:strVal val="visible"/>
                                      </p:to>
                                    </p:set>
                                    <p:anim calcmode="lin" valueType="num">
                                      <p:cBhvr>
                                        <p:cTn id="17" dur="1000" fill="hold"/>
                                        <p:tgtEl>
                                          <p:spTgt spid="118788"/>
                                        </p:tgtEl>
                                        <p:attrNameLst>
                                          <p:attrName>ppt_w</p:attrName>
                                        </p:attrNameLst>
                                      </p:cBhvr>
                                      <p:tavLst>
                                        <p:tav tm="0">
                                          <p:val>
                                            <p:fltVal val="0"/>
                                          </p:val>
                                        </p:tav>
                                        <p:tav tm="100000">
                                          <p:val>
                                            <p:strVal val="#ppt_w"/>
                                          </p:val>
                                        </p:tav>
                                      </p:tavLst>
                                    </p:anim>
                                    <p:anim calcmode="lin" valueType="num">
                                      <p:cBhvr>
                                        <p:cTn id="18" dur="1000" fill="hold"/>
                                        <p:tgtEl>
                                          <p:spTgt spid="1187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RR.  Describe each of the following pharaohs.</a:t>
            </a:r>
          </a:p>
        </p:txBody>
      </p:sp>
      <p:sp>
        <p:nvSpPr>
          <p:cNvPr id="119811" name="Rectangle 3"/>
          <p:cNvSpPr>
            <a:spLocks noGrp="1" noChangeArrowheads="1"/>
          </p:cNvSpPr>
          <p:nvPr>
            <p:ph type="body" idx="1"/>
          </p:nvPr>
        </p:nvSpPr>
        <p:spPr/>
        <p:txBody>
          <a:bodyPr/>
          <a:lstStyle/>
          <a:p>
            <a:pPr eaLnBrk="1" hangingPunct="1">
              <a:buFont typeface="Wingdings" pitchFamily="2" charset="2"/>
              <a:buNone/>
            </a:pPr>
            <a:r>
              <a:rPr lang="en-US" altLang="zh-CN" smtClean="0">
                <a:solidFill>
                  <a:srgbClr val="663300"/>
                </a:solidFill>
                <a:effectLst/>
                <a:latin typeface="Times New Roman" pitchFamily="18" charset="0"/>
                <a:ea typeface="宋体" charset="-122"/>
              </a:rPr>
              <a:t>2.  Thutmose III – </a:t>
            </a:r>
            <a:r>
              <a:rPr lang="en-US" altLang="zh-CN" u="sng" smtClean="0">
                <a:solidFill>
                  <a:srgbClr val="663300"/>
                </a:solidFill>
                <a:effectLst/>
                <a:latin typeface="Times New Roman" pitchFamily="18" charset="0"/>
                <a:ea typeface="宋体" charset="-122"/>
              </a:rPr>
              <a:t>He was a warrior pharaoh, who extended Egyptian control into Syria and Palestine.</a:t>
            </a:r>
          </a:p>
          <a:p>
            <a:pPr eaLnBrk="1" hangingPunct="1">
              <a:buFont typeface="Wingdings" pitchFamily="2" charset="2"/>
              <a:buNone/>
            </a:pPr>
            <a:endParaRPr lang="en-US" altLang="zh-CN" smtClean="0">
              <a:ea typeface="宋体" charset="-122"/>
            </a:endParaRPr>
          </a:p>
        </p:txBody>
      </p:sp>
      <p:pic>
        <p:nvPicPr>
          <p:cNvPr id="119813" name="Picture 5" descr="250px-Thutmose_III_Head"/>
          <p:cNvPicPr>
            <a:picLocks noChangeAspect="1" noChangeArrowheads="1"/>
          </p:cNvPicPr>
          <p:nvPr/>
        </p:nvPicPr>
        <p:blipFill>
          <a:blip r:embed="rId2"/>
          <a:srcRect/>
          <a:stretch>
            <a:fillRect/>
          </a:stretch>
        </p:blipFill>
        <p:spPr bwMode="auto">
          <a:xfrm>
            <a:off x="457200" y="3352800"/>
            <a:ext cx="2381250" cy="2771775"/>
          </a:xfrm>
          <a:prstGeom prst="rect">
            <a:avLst/>
          </a:prstGeom>
          <a:noFill/>
          <a:ln w="9525">
            <a:noFill/>
            <a:miter lim="800000"/>
            <a:headEnd/>
            <a:tailEnd/>
          </a:ln>
        </p:spPr>
      </p:pic>
      <p:pic>
        <p:nvPicPr>
          <p:cNvPr id="119815" name="Picture 7" descr="220px-TuthmosisIII-2"/>
          <p:cNvPicPr>
            <a:picLocks noChangeAspect="1" noChangeArrowheads="1"/>
          </p:cNvPicPr>
          <p:nvPr/>
        </p:nvPicPr>
        <p:blipFill>
          <a:blip r:embed="rId3"/>
          <a:srcRect/>
          <a:stretch>
            <a:fillRect/>
          </a:stretch>
        </p:blipFill>
        <p:spPr bwMode="auto">
          <a:xfrm>
            <a:off x="6400800" y="3276600"/>
            <a:ext cx="2095500" cy="3143250"/>
          </a:xfrm>
          <a:prstGeom prst="rect">
            <a:avLst/>
          </a:prstGeom>
          <a:noFill/>
          <a:ln w="9525">
            <a:noFill/>
            <a:miter lim="800000"/>
            <a:headEnd/>
            <a:tailEnd/>
          </a:ln>
        </p:spPr>
      </p:pic>
      <p:pic>
        <p:nvPicPr>
          <p:cNvPr id="119817" name="Picture 9" descr="egypt-empire-map"/>
          <p:cNvPicPr>
            <a:picLocks noChangeAspect="1" noChangeArrowheads="1"/>
          </p:cNvPicPr>
          <p:nvPr/>
        </p:nvPicPr>
        <p:blipFill>
          <a:blip r:embed="rId4"/>
          <a:srcRect/>
          <a:stretch>
            <a:fillRect/>
          </a:stretch>
        </p:blipFill>
        <p:spPr bwMode="auto">
          <a:xfrm>
            <a:off x="3429000" y="3048000"/>
            <a:ext cx="2276475" cy="333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p:cTn id="7" dur="1000" fill="hold"/>
                                        <p:tgtEl>
                                          <p:spTgt spid="119810"/>
                                        </p:tgtEl>
                                        <p:attrNameLst>
                                          <p:attrName>ppt_w</p:attrName>
                                        </p:attrNameLst>
                                      </p:cBhvr>
                                      <p:tavLst>
                                        <p:tav tm="0">
                                          <p:val>
                                            <p:fltVal val="0"/>
                                          </p:val>
                                        </p:tav>
                                        <p:tav tm="100000">
                                          <p:val>
                                            <p:strVal val="#ppt_w"/>
                                          </p:val>
                                        </p:tav>
                                      </p:tavLst>
                                    </p:anim>
                                    <p:anim calcmode="lin" valueType="num">
                                      <p:cBhvr>
                                        <p:cTn id="8" dur="1000" fill="hold"/>
                                        <p:tgtEl>
                                          <p:spTgt spid="1198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19811">
                                            <p:txEl>
                                              <p:pRg st="0" end="0"/>
                                            </p:txEl>
                                          </p:spTgt>
                                        </p:tgtEl>
                                        <p:attrNameLst>
                                          <p:attrName>style.visibility</p:attrName>
                                        </p:attrNameLst>
                                      </p:cBhvr>
                                      <p:to>
                                        <p:strVal val="visible"/>
                                      </p:to>
                                    </p:set>
                                    <p:animEffect transition="in" filter="wipe(left)">
                                      <p:cBhvr>
                                        <p:cTn id="13" dur="1000"/>
                                        <p:tgtEl>
                                          <p:spTgt spid="119811">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19813"/>
                                        </p:tgtEl>
                                        <p:attrNameLst>
                                          <p:attrName>style.visibility</p:attrName>
                                        </p:attrNameLst>
                                      </p:cBhvr>
                                      <p:to>
                                        <p:strVal val="visible"/>
                                      </p:to>
                                    </p:set>
                                    <p:animEffect transition="in" filter="wipe(left)">
                                      <p:cBhvr>
                                        <p:cTn id="16" dur="1000"/>
                                        <p:tgtEl>
                                          <p:spTgt spid="119813"/>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9817"/>
                                        </p:tgtEl>
                                        <p:attrNameLst>
                                          <p:attrName>style.visibility</p:attrName>
                                        </p:attrNameLst>
                                      </p:cBhvr>
                                      <p:to>
                                        <p:strVal val="visible"/>
                                      </p:to>
                                    </p:set>
                                    <p:animEffect transition="in" filter="wipe(left)">
                                      <p:cBhvr>
                                        <p:cTn id="20" dur="1000"/>
                                        <p:tgtEl>
                                          <p:spTgt spid="119817"/>
                                        </p:tgtEl>
                                      </p:cBhvr>
                                    </p:animEffect>
                                  </p:childTnLst>
                                </p:cTn>
                              </p:par>
                            </p:childTnLst>
                          </p:cTn>
                        </p:par>
                        <p:par>
                          <p:cTn id="21" fill="hold" nodeType="afterGroup">
                            <p:stCondLst>
                              <p:cond delay="2000"/>
                            </p:stCondLst>
                            <p:childTnLst>
                              <p:par>
                                <p:cTn id="22" presetID="22" presetClass="entr" presetSubtype="8" fill="hold" nodeType="afterEffect">
                                  <p:stCondLst>
                                    <p:cond delay="0"/>
                                  </p:stCondLst>
                                  <p:childTnLst>
                                    <p:set>
                                      <p:cBhvr>
                                        <p:cTn id="23" dur="1" fill="hold">
                                          <p:stCondLst>
                                            <p:cond delay="0"/>
                                          </p:stCondLst>
                                        </p:cTn>
                                        <p:tgtEl>
                                          <p:spTgt spid="119815"/>
                                        </p:tgtEl>
                                        <p:attrNameLst>
                                          <p:attrName>style.visibility</p:attrName>
                                        </p:attrNameLst>
                                      </p:cBhvr>
                                      <p:to>
                                        <p:strVal val="visible"/>
                                      </p:to>
                                    </p:set>
                                    <p:animEffect transition="in" filter="wipe(left)">
                                      <p:cBhvr>
                                        <p:cTn id="24" dur="1000"/>
                                        <p:tgtEl>
                                          <p:spTgt spid="11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RR.  Describe each of the following pharaohs.</a:t>
            </a:r>
          </a:p>
        </p:txBody>
      </p:sp>
      <p:sp>
        <p:nvSpPr>
          <p:cNvPr id="120835" name="Rectangle 3"/>
          <p:cNvSpPr>
            <a:spLocks noGrp="1" noChangeArrowheads="1"/>
          </p:cNvSpPr>
          <p:nvPr>
            <p:ph type="body" idx="1"/>
          </p:nvPr>
        </p:nvSpPr>
        <p:spPr/>
        <p:txBody>
          <a:bodyPr/>
          <a:lstStyle/>
          <a:p>
            <a:pPr marL="609600" indent="-609600" eaLnBrk="1" hangingPunct="1">
              <a:buFont typeface="Wingdings" pitchFamily="2" charset="2"/>
              <a:buNone/>
            </a:pPr>
            <a:r>
              <a:rPr lang="en-US" altLang="zh-CN" smtClean="0">
                <a:solidFill>
                  <a:srgbClr val="663300"/>
                </a:solidFill>
                <a:effectLst/>
                <a:latin typeface="Times New Roman" pitchFamily="18" charset="0"/>
                <a:ea typeface="宋体" charset="-122"/>
              </a:rPr>
              <a:t>3.  Hatshepsut</a:t>
            </a: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She was a female pharaoh not interested in war and conquest (Thutmose III’s stepmother).</a:t>
            </a: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She was interested in trade and temples.</a:t>
            </a:r>
          </a:p>
        </p:txBody>
      </p:sp>
      <p:pic>
        <p:nvPicPr>
          <p:cNvPr id="120836" name="Picture 4" descr="DeirelBahri"/>
          <p:cNvPicPr>
            <a:picLocks noChangeAspect="1" noChangeArrowheads="1"/>
          </p:cNvPicPr>
          <p:nvPr/>
        </p:nvPicPr>
        <p:blipFill>
          <a:blip r:embed="rId2"/>
          <a:srcRect/>
          <a:stretch>
            <a:fillRect/>
          </a:stretch>
        </p:blipFill>
        <p:spPr bwMode="auto">
          <a:xfrm>
            <a:off x="2514600" y="3886200"/>
            <a:ext cx="4286250" cy="2324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anim calcmode="lin" valueType="num">
                                      <p:cBhvr>
                                        <p:cTn id="7" dur="1000" fill="hold"/>
                                        <p:tgtEl>
                                          <p:spTgt spid="120834"/>
                                        </p:tgtEl>
                                        <p:attrNameLst>
                                          <p:attrName>ppt_w</p:attrName>
                                        </p:attrNameLst>
                                      </p:cBhvr>
                                      <p:tavLst>
                                        <p:tav tm="0">
                                          <p:val>
                                            <p:fltVal val="0"/>
                                          </p:val>
                                        </p:tav>
                                        <p:tav tm="100000">
                                          <p:val>
                                            <p:strVal val="#ppt_w"/>
                                          </p:val>
                                        </p:tav>
                                      </p:tavLst>
                                    </p:anim>
                                    <p:anim calcmode="lin" valueType="num">
                                      <p:cBhvr>
                                        <p:cTn id="8" dur="1000" fill="hold"/>
                                        <p:tgtEl>
                                          <p:spTgt spid="12083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0835">
                                            <p:txEl>
                                              <p:pRg st="0" end="0"/>
                                            </p:txEl>
                                          </p:spTgt>
                                        </p:tgtEl>
                                        <p:attrNameLst>
                                          <p:attrName>style.visibility</p:attrName>
                                        </p:attrNameLst>
                                      </p:cBhvr>
                                      <p:to>
                                        <p:strVal val="visible"/>
                                      </p:to>
                                    </p:set>
                                    <p:anim calcmode="lin" valueType="num">
                                      <p:cBhvr additive="base">
                                        <p:cTn id="13" dur="1000" fill="hold"/>
                                        <p:tgtEl>
                                          <p:spTgt spid="120835">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208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0835">
                                            <p:txEl>
                                              <p:pRg st="1" end="1"/>
                                            </p:txEl>
                                          </p:spTgt>
                                        </p:tgtEl>
                                        <p:attrNameLst>
                                          <p:attrName>style.visibility</p:attrName>
                                        </p:attrNameLst>
                                      </p:cBhvr>
                                      <p:to>
                                        <p:strVal val="visible"/>
                                      </p:to>
                                    </p:set>
                                    <p:anim calcmode="lin" valueType="num">
                                      <p:cBhvr additive="base">
                                        <p:cTn id="19" dur="1000" fill="hold"/>
                                        <p:tgtEl>
                                          <p:spTgt spid="120835">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208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0835">
                                            <p:txEl>
                                              <p:pRg st="2" end="2"/>
                                            </p:txEl>
                                          </p:spTgt>
                                        </p:tgtEl>
                                        <p:attrNameLst>
                                          <p:attrName>style.visibility</p:attrName>
                                        </p:attrNameLst>
                                      </p:cBhvr>
                                      <p:to>
                                        <p:strVal val="visible"/>
                                      </p:to>
                                    </p:set>
                                    <p:anim calcmode="lin" valueType="num">
                                      <p:cBhvr additive="base">
                                        <p:cTn id="25" dur="1000" fill="hold"/>
                                        <p:tgtEl>
                                          <p:spTgt spid="120835">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20835">
                                            <p:txEl>
                                              <p:pRg st="2" end="2"/>
                                            </p:txEl>
                                          </p:spTgt>
                                        </p:tgtEl>
                                        <p:attrNameLst>
                                          <p:attrName>ppt_y</p:attrName>
                                        </p:attrNameLst>
                                      </p:cBhvr>
                                      <p:tavLst>
                                        <p:tav tm="0">
                                          <p:val>
                                            <p:strVal val="#ppt_y"/>
                                          </p:val>
                                        </p:tav>
                                        <p:tav tm="100000">
                                          <p:val>
                                            <p:strVal val="#ppt_y"/>
                                          </p:val>
                                        </p:tav>
                                      </p:tavLst>
                                    </p:anim>
                                  </p:childTnLst>
                                </p:cTn>
                              </p:par>
                              <p:par>
                                <p:cTn id="27" presetID="8" presetClass="entr" presetSubtype="16" fill="hold" nodeType="withEffect">
                                  <p:stCondLst>
                                    <p:cond delay="0"/>
                                  </p:stCondLst>
                                  <p:childTnLst>
                                    <p:set>
                                      <p:cBhvr>
                                        <p:cTn id="28" dur="1" fill="hold">
                                          <p:stCondLst>
                                            <p:cond delay="0"/>
                                          </p:stCondLst>
                                        </p:cTn>
                                        <p:tgtEl>
                                          <p:spTgt spid="120836"/>
                                        </p:tgtEl>
                                        <p:attrNameLst>
                                          <p:attrName>style.visibility</p:attrName>
                                        </p:attrNameLst>
                                      </p:cBhvr>
                                      <p:to>
                                        <p:strVal val="visible"/>
                                      </p:to>
                                    </p:set>
                                    <p:animEffect transition="in" filter="diamond(in)">
                                      <p:cBhvr>
                                        <p:cTn id="29" dur="10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RR.  Describe each of the following pharaohs.</a:t>
            </a:r>
          </a:p>
        </p:txBody>
      </p:sp>
      <p:sp>
        <p:nvSpPr>
          <p:cNvPr id="160771" name="Rectangle 3"/>
          <p:cNvSpPr>
            <a:spLocks noGrp="1" noChangeArrowheads="1"/>
          </p:cNvSpPr>
          <p:nvPr>
            <p:ph type="body" idx="1"/>
          </p:nvPr>
        </p:nvSpPr>
        <p:spPr/>
        <p:txBody>
          <a:bodyPr/>
          <a:lstStyle/>
          <a:p>
            <a:pPr marL="609600" indent="-609600" eaLnBrk="1" hangingPunct="1">
              <a:buFont typeface="Wingdings" pitchFamily="2" charset="2"/>
              <a:buNone/>
            </a:pPr>
            <a:r>
              <a:rPr lang="en-US" altLang="zh-CN" smtClean="0">
                <a:solidFill>
                  <a:srgbClr val="663300"/>
                </a:solidFill>
                <a:effectLst/>
                <a:latin typeface="Times New Roman" pitchFamily="18" charset="0"/>
                <a:ea typeface="宋体" charset="-122"/>
              </a:rPr>
              <a:t>3.  Hatshepsut</a:t>
            </a:r>
          </a:p>
          <a:p>
            <a:pPr marL="990600" lvl="1" indent="-533400" eaLnBrk="1" hangingPunct="1">
              <a:buClr>
                <a:srgbClr val="663300"/>
              </a:buClr>
              <a:buFont typeface="Wingdings" pitchFamily="2" charset="2"/>
              <a:buAutoNum type="alphaLcPeriod" startAt="3"/>
            </a:pPr>
            <a:r>
              <a:rPr lang="en-US" altLang="zh-CN" sz="2400" u="sng" smtClean="0">
                <a:solidFill>
                  <a:srgbClr val="663300"/>
                </a:solidFill>
                <a:effectLst/>
                <a:latin typeface="Times New Roman" pitchFamily="18" charset="0"/>
                <a:ea typeface="宋体" charset="-122"/>
              </a:rPr>
              <a:t>During her rule, Egyptian traders sailed along the eastern coast of Africa to a land called Punt.</a:t>
            </a:r>
          </a:p>
          <a:p>
            <a:pPr marL="990600" lvl="1" indent="-533400" eaLnBrk="1" hangingPunct="1">
              <a:buClr>
                <a:srgbClr val="663300"/>
              </a:buClr>
              <a:buFont typeface="Wingdings" pitchFamily="2" charset="2"/>
              <a:buAutoNum type="alphaLcPeriod" startAt="3"/>
            </a:pPr>
            <a:r>
              <a:rPr lang="en-US" altLang="zh-CN" sz="2400" u="sng" smtClean="0">
                <a:solidFill>
                  <a:srgbClr val="663300"/>
                </a:solidFill>
                <a:effectLst/>
                <a:latin typeface="Times New Roman" pitchFamily="18" charset="0"/>
                <a:ea typeface="宋体" charset="-122"/>
              </a:rPr>
              <a:t>The Egyptians traded beads and metal tools and weapons for things such as ivory, a black wood called ebony, monkeys, hunting dogs, leopard skins, and incense, a material burned for its smell.</a:t>
            </a:r>
          </a:p>
          <a:p>
            <a:pPr marL="609600" indent="-609600" eaLnBrk="1" hangingPunct="1">
              <a:buFont typeface="Wingdings" pitchFamily="2" charset="2"/>
              <a:buAutoNum type="arabicPeriod" startAt="3"/>
            </a:pPr>
            <a:endParaRPr lang="en-US" altLang="zh-CN" sz="2400" smtClean="0">
              <a:solidFill>
                <a:srgbClr val="663300"/>
              </a:solidFill>
              <a:effectLst/>
              <a:latin typeface="Times New Roman" pitchFamily="18"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0770"/>
                                        </p:tgtEl>
                                        <p:attrNameLst>
                                          <p:attrName>style.visibility</p:attrName>
                                        </p:attrNameLst>
                                      </p:cBhvr>
                                      <p:to>
                                        <p:strVal val="visible"/>
                                      </p:to>
                                    </p:set>
                                    <p:anim calcmode="lin" valueType="num">
                                      <p:cBhvr>
                                        <p:cTn id="7" dur="1000" fill="hold"/>
                                        <p:tgtEl>
                                          <p:spTgt spid="160770"/>
                                        </p:tgtEl>
                                        <p:attrNameLst>
                                          <p:attrName>ppt_w</p:attrName>
                                        </p:attrNameLst>
                                      </p:cBhvr>
                                      <p:tavLst>
                                        <p:tav tm="0">
                                          <p:val>
                                            <p:fltVal val="0"/>
                                          </p:val>
                                        </p:tav>
                                        <p:tav tm="100000">
                                          <p:val>
                                            <p:strVal val="#ppt_w"/>
                                          </p:val>
                                        </p:tav>
                                      </p:tavLst>
                                    </p:anim>
                                    <p:anim calcmode="lin" valueType="num">
                                      <p:cBhvr>
                                        <p:cTn id="8" dur="1000" fill="hold"/>
                                        <p:tgtEl>
                                          <p:spTgt spid="1607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0771">
                                            <p:txEl>
                                              <p:pRg st="0" end="0"/>
                                            </p:txEl>
                                          </p:spTgt>
                                        </p:tgtEl>
                                        <p:attrNameLst>
                                          <p:attrName>style.visibility</p:attrName>
                                        </p:attrNameLst>
                                      </p:cBhvr>
                                      <p:to>
                                        <p:strVal val="visible"/>
                                      </p:to>
                                    </p:set>
                                    <p:anim calcmode="lin" valueType="num">
                                      <p:cBhvr additive="base">
                                        <p:cTn id="13" dur="1000" fill="hold"/>
                                        <p:tgtEl>
                                          <p:spTgt spid="160771">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60771">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60771">
                                            <p:txEl>
                                              <p:pRg st="1" end="1"/>
                                            </p:txEl>
                                          </p:spTgt>
                                        </p:tgtEl>
                                        <p:attrNameLst>
                                          <p:attrName>style.visibility</p:attrName>
                                        </p:attrNameLst>
                                      </p:cBhvr>
                                      <p:to>
                                        <p:strVal val="visible"/>
                                      </p:to>
                                    </p:set>
                                    <p:anim calcmode="lin" valueType="num">
                                      <p:cBhvr additive="base">
                                        <p:cTn id="17" dur="1000" fill="hold"/>
                                        <p:tgtEl>
                                          <p:spTgt spid="160771">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60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60771">
                                            <p:txEl>
                                              <p:pRg st="2" end="2"/>
                                            </p:txEl>
                                          </p:spTgt>
                                        </p:tgtEl>
                                        <p:attrNameLst>
                                          <p:attrName>style.visibility</p:attrName>
                                        </p:attrNameLst>
                                      </p:cBhvr>
                                      <p:to>
                                        <p:strVal val="visible"/>
                                      </p:to>
                                    </p:set>
                                    <p:anim calcmode="lin" valueType="num">
                                      <p:cBhvr additive="base">
                                        <p:cTn id="23" dur="1000" fill="hold"/>
                                        <p:tgtEl>
                                          <p:spTgt spid="160771">
                                            <p:txEl>
                                              <p:pRg st="2" end="2"/>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607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mtClean="0">
                <a:solidFill>
                  <a:srgbClr val="663300"/>
                </a:solidFill>
                <a:effectLst/>
                <a:latin typeface="Times New Roman" pitchFamily="18" charset="0"/>
              </a:rPr>
              <a:t>B.  Where did the Egyptians settle?</a:t>
            </a:r>
            <a:r>
              <a:rPr lang="en-US" smtClean="0"/>
              <a:t> </a:t>
            </a:r>
          </a:p>
        </p:txBody>
      </p:sp>
      <p:sp>
        <p:nvSpPr>
          <p:cNvPr id="54275"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The Egyptians settled in the Nile River Valley of northeast Africa.</a:t>
            </a:r>
          </a:p>
        </p:txBody>
      </p:sp>
      <p:pic>
        <p:nvPicPr>
          <p:cNvPr id="54280" name="Picture 8" descr="nasa-fayoum-nile-delta-suez-aqaba"/>
          <p:cNvPicPr>
            <a:picLocks noChangeAspect="1" noChangeArrowheads="1"/>
          </p:cNvPicPr>
          <p:nvPr/>
        </p:nvPicPr>
        <p:blipFill>
          <a:blip r:embed="rId2"/>
          <a:srcRect/>
          <a:stretch>
            <a:fillRect/>
          </a:stretch>
        </p:blipFill>
        <p:spPr bwMode="auto">
          <a:xfrm>
            <a:off x="2286000" y="2590800"/>
            <a:ext cx="5153025" cy="3997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4275">
                                            <p:txEl>
                                              <p:pRg st="0" end="0"/>
                                            </p:txEl>
                                          </p:spTgt>
                                        </p:tgtEl>
                                        <p:attrNameLst>
                                          <p:attrName>style.visibility</p:attrName>
                                        </p:attrNameLst>
                                      </p:cBhvr>
                                      <p:to>
                                        <p:strVal val="visible"/>
                                      </p:to>
                                    </p:set>
                                    <p:anim calcmode="lin" valueType="num">
                                      <p:cBhvr>
                                        <p:cTn id="13" dur="10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4275">
                                            <p:txEl>
                                              <p:pRg st="0" end="0"/>
                                            </p:txEl>
                                          </p:spTgt>
                                        </p:tgtEl>
                                        <p:attrNameLst>
                                          <p:attrName>ppt_h</p:attrName>
                                        </p:attrNameLst>
                                      </p:cBhvr>
                                      <p:tavLst>
                                        <p:tav tm="0">
                                          <p:val>
                                            <p:fltVal val="0"/>
                                          </p:val>
                                        </p:tav>
                                        <p:tav tm="100000">
                                          <p:val>
                                            <p:strVal val="#ppt_h"/>
                                          </p:val>
                                        </p:tav>
                                      </p:tavLst>
                                    </p:anim>
                                  </p:childTnLst>
                                </p:cTn>
                              </p:par>
                              <p:par>
                                <p:cTn id="15" presetID="8" presetClass="entr" presetSubtype="16" fill="hold" nodeType="withEffect">
                                  <p:stCondLst>
                                    <p:cond delay="0"/>
                                  </p:stCondLst>
                                  <p:childTnLst>
                                    <p:set>
                                      <p:cBhvr>
                                        <p:cTn id="16" dur="1" fill="hold">
                                          <p:stCondLst>
                                            <p:cond delay="0"/>
                                          </p:stCondLst>
                                        </p:cTn>
                                        <p:tgtEl>
                                          <p:spTgt spid="54280"/>
                                        </p:tgtEl>
                                        <p:attrNameLst>
                                          <p:attrName>style.visibility</p:attrName>
                                        </p:attrNameLst>
                                      </p:cBhvr>
                                      <p:to>
                                        <p:strVal val="visible"/>
                                      </p:to>
                                    </p:set>
                                    <p:animEffect transition="in" filter="diamond(in)">
                                      <p:cBhvr>
                                        <p:cTn id="17" dur="2000"/>
                                        <p:tgtEl>
                                          <p:spTgt spid="54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RR.  Describe each of the following pharaohs.</a:t>
            </a:r>
          </a:p>
        </p:txBody>
      </p:sp>
      <p:sp>
        <p:nvSpPr>
          <p:cNvPr id="95235" name="Rectangle 3"/>
          <p:cNvSpPr>
            <a:spLocks noGrp="1" noChangeArrowheads="1"/>
          </p:cNvSpPr>
          <p:nvPr>
            <p:ph type="body" idx="1"/>
          </p:nvPr>
        </p:nvSpPr>
        <p:spPr/>
        <p:txBody>
          <a:bodyPr/>
          <a:lstStyle/>
          <a:p>
            <a:pPr eaLnBrk="1" hangingPunct="1">
              <a:buFont typeface="Wingdings" pitchFamily="2" charset="2"/>
              <a:buNone/>
            </a:pPr>
            <a:r>
              <a:rPr lang="en-US" altLang="zh-CN" smtClean="0">
                <a:solidFill>
                  <a:srgbClr val="663300"/>
                </a:solidFill>
                <a:effectLst/>
                <a:latin typeface="Times New Roman" pitchFamily="18" charset="0"/>
                <a:ea typeface="宋体" charset="-122"/>
              </a:rPr>
              <a:t>3.  Hatshepsut</a:t>
            </a:r>
          </a:p>
        </p:txBody>
      </p:sp>
      <p:pic>
        <p:nvPicPr>
          <p:cNvPr id="95236" name="Picture 4" descr="hatshepsut"/>
          <p:cNvPicPr>
            <a:picLocks noChangeAspect="1" noChangeArrowheads="1"/>
          </p:cNvPicPr>
          <p:nvPr/>
        </p:nvPicPr>
        <p:blipFill>
          <a:blip r:embed="rId2"/>
          <a:srcRect/>
          <a:stretch>
            <a:fillRect/>
          </a:stretch>
        </p:blipFill>
        <p:spPr bwMode="auto">
          <a:xfrm>
            <a:off x="228600" y="2514600"/>
            <a:ext cx="2706688" cy="4191000"/>
          </a:xfrm>
          <a:prstGeom prst="rect">
            <a:avLst/>
          </a:prstGeom>
          <a:noFill/>
          <a:ln w="9525">
            <a:noFill/>
            <a:miter lim="800000"/>
            <a:headEnd/>
            <a:tailEnd/>
          </a:ln>
        </p:spPr>
      </p:pic>
      <p:pic>
        <p:nvPicPr>
          <p:cNvPr id="95237" name="Picture 6" descr="27mummy_lg"/>
          <p:cNvPicPr>
            <a:picLocks noChangeAspect="1" noChangeArrowheads="1"/>
          </p:cNvPicPr>
          <p:nvPr/>
        </p:nvPicPr>
        <p:blipFill>
          <a:blip r:embed="rId3"/>
          <a:srcRect/>
          <a:stretch>
            <a:fillRect/>
          </a:stretch>
        </p:blipFill>
        <p:spPr bwMode="auto">
          <a:xfrm>
            <a:off x="3200400" y="2514600"/>
            <a:ext cx="5715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zh-CN" b="1" dirty="0" smtClean="0">
                <a:solidFill>
                  <a:srgbClr val="663300"/>
                </a:solidFill>
                <a:effectLst/>
                <a:latin typeface="Times New Roman" pitchFamily="18" charset="0"/>
                <a:ea typeface="宋体" charset="-122"/>
              </a:rPr>
              <a:t>Religion</a:t>
            </a:r>
            <a:endParaRPr lang="en-US" altLang="zh-CN" b="1" dirty="0" smtClean="0">
              <a:solidFill>
                <a:srgbClr val="663300"/>
              </a:solidFill>
              <a:effectLst/>
              <a:latin typeface="Times New Roman" pitchFamily="18" charset="0"/>
              <a:ea typeface="宋体" charset="-122"/>
            </a:endParaRPr>
          </a:p>
        </p:txBody>
      </p:sp>
      <p:pic>
        <p:nvPicPr>
          <p:cNvPr id="98307" name="Picture 5" descr="Amon-Re"/>
          <p:cNvPicPr>
            <a:picLocks noChangeAspect="1" noChangeArrowheads="1"/>
          </p:cNvPicPr>
          <p:nvPr/>
        </p:nvPicPr>
        <p:blipFill>
          <a:blip r:embed="rId2"/>
          <a:srcRect/>
          <a:stretch>
            <a:fillRect/>
          </a:stretch>
        </p:blipFill>
        <p:spPr bwMode="auto">
          <a:xfrm>
            <a:off x="457200" y="1600200"/>
            <a:ext cx="2670175" cy="5105400"/>
          </a:xfrm>
          <a:prstGeom prst="rect">
            <a:avLst/>
          </a:prstGeom>
          <a:noFill/>
          <a:ln w="9525">
            <a:noFill/>
            <a:miter lim="800000"/>
            <a:headEnd/>
            <a:tailEnd/>
          </a:ln>
        </p:spPr>
      </p:pic>
      <p:pic>
        <p:nvPicPr>
          <p:cNvPr id="98308" name="Picture 7" descr="New%20Kingdom%20-%20Temple%20at%20Luxor"/>
          <p:cNvPicPr>
            <a:picLocks noChangeAspect="1" noChangeArrowheads="1"/>
          </p:cNvPicPr>
          <p:nvPr/>
        </p:nvPicPr>
        <p:blipFill>
          <a:blip r:embed="rId3"/>
          <a:srcRect/>
          <a:stretch>
            <a:fillRect/>
          </a:stretch>
        </p:blipFill>
        <p:spPr bwMode="auto">
          <a:xfrm>
            <a:off x="3581400" y="2895600"/>
            <a:ext cx="5172075"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marL="838200" indent="-838200" eaLnBrk="1" hangingPunct="1">
              <a:defRPr/>
            </a:pPr>
            <a:r>
              <a:rPr lang="en-US" sz="3600" smtClean="0">
                <a:solidFill>
                  <a:srgbClr val="663300"/>
                </a:solidFill>
                <a:effectLst/>
                <a:latin typeface="Times New Roman" pitchFamily="18" charset="0"/>
              </a:rPr>
              <a:t>SS. And TT. What was the new god of the New Kingdom and how did the god come to be?</a:t>
            </a:r>
            <a:r>
              <a:rPr lang="en-US" sz="4000" smtClean="0"/>
              <a:t> </a:t>
            </a:r>
          </a:p>
        </p:txBody>
      </p:sp>
      <p:sp>
        <p:nvSpPr>
          <p:cNvPr id="123907" name="Rectangle 3"/>
          <p:cNvSpPr>
            <a:spLocks noGrp="1" noChangeArrowheads="1"/>
          </p:cNvSpPr>
          <p:nvPr>
            <p:ph type="body" idx="1"/>
          </p:nvPr>
        </p:nvSpPr>
        <p:spPr/>
        <p:txBody>
          <a:bodyPr/>
          <a:lstStyle/>
          <a:p>
            <a:pPr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The new god was Amon-Re.  Since the capital was moved to Thebes, the Egyptians combined Amon, god of Thebes, with Re, the sun god.</a:t>
            </a:r>
          </a:p>
        </p:txBody>
      </p:sp>
      <p:pic>
        <p:nvPicPr>
          <p:cNvPr id="99332" name="Picture 1"/>
          <p:cNvPicPr>
            <a:picLocks noChangeAspect="1" noChangeArrowheads="1"/>
          </p:cNvPicPr>
          <p:nvPr/>
        </p:nvPicPr>
        <p:blipFill>
          <a:blip r:embed="rId2"/>
          <a:srcRect/>
          <a:stretch>
            <a:fillRect/>
          </a:stretch>
        </p:blipFill>
        <p:spPr bwMode="auto">
          <a:xfrm>
            <a:off x="3352800" y="3276600"/>
            <a:ext cx="2514600" cy="335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additive="base">
                                        <p:cTn id="7" dur="1000" fill="hold"/>
                                        <p:tgtEl>
                                          <p:spTgt spid="123906"/>
                                        </p:tgtEl>
                                        <p:attrNameLst>
                                          <p:attrName>ppt_x</p:attrName>
                                        </p:attrNameLst>
                                      </p:cBhvr>
                                      <p:tavLst>
                                        <p:tav tm="0">
                                          <p:val>
                                            <p:strVal val="#ppt_x"/>
                                          </p:val>
                                        </p:tav>
                                        <p:tav tm="100000">
                                          <p:val>
                                            <p:strVal val="#ppt_x"/>
                                          </p:val>
                                        </p:tav>
                                      </p:tavLst>
                                    </p:anim>
                                    <p:anim calcmode="lin" valueType="num">
                                      <p:cBhvr additive="base">
                                        <p:cTn id="8" dur="1000" fill="hold"/>
                                        <p:tgtEl>
                                          <p:spTgt spid="1239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23907">
                                            <p:txEl>
                                              <p:pRg st="0" end="0"/>
                                            </p:txEl>
                                          </p:spTgt>
                                        </p:tgtEl>
                                        <p:attrNameLst>
                                          <p:attrName>style.visibility</p:attrName>
                                        </p:attrNameLst>
                                      </p:cBhvr>
                                      <p:to>
                                        <p:strVal val="visible"/>
                                      </p:to>
                                    </p:set>
                                    <p:anim calcmode="lin" valueType="num">
                                      <p:cBhvr>
                                        <p:cTn id="13" dur="1000" fill="hold"/>
                                        <p:tgtEl>
                                          <p:spTgt spid="12390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2390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marL="838200" indent="-838200" eaLnBrk="1" hangingPunct="1"/>
            <a:r>
              <a:rPr lang="en-US" altLang="zh-CN" sz="3600" smtClean="0">
                <a:solidFill>
                  <a:srgbClr val="663300"/>
                </a:solidFill>
                <a:effectLst/>
                <a:latin typeface="Times New Roman" pitchFamily="18" charset="0"/>
                <a:ea typeface="宋体" charset="-122"/>
              </a:rPr>
              <a:t>UU.  Temples were more than houses of worship.  What else took place at temples?</a:t>
            </a:r>
          </a:p>
        </p:txBody>
      </p:sp>
      <p:sp>
        <p:nvSpPr>
          <p:cNvPr id="124931"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Temples were industrial centers.</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They gave work to sculptors and artisans who carved statues, built furniture, and made clothes for priests.</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They had treasuries that were filled with copper, gold jewelry, glass bottles, bundles of grain, dried fish, and sweet-smelling oils.</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 temples were also schools where boys trained to be scribes.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p:cTn id="7" dur="1000" fill="hold"/>
                                        <p:tgtEl>
                                          <p:spTgt spid="124930"/>
                                        </p:tgtEl>
                                        <p:attrNameLst>
                                          <p:attrName>ppt_w</p:attrName>
                                        </p:attrNameLst>
                                      </p:cBhvr>
                                      <p:tavLst>
                                        <p:tav tm="0">
                                          <p:val>
                                            <p:fltVal val="0"/>
                                          </p:val>
                                        </p:tav>
                                        <p:tav tm="100000">
                                          <p:val>
                                            <p:strVal val="#ppt_w"/>
                                          </p:val>
                                        </p:tav>
                                      </p:tavLst>
                                    </p:anim>
                                    <p:anim calcmode="lin" valueType="num">
                                      <p:cBhvr>
                                        <p:cTn id="8" dur="1000" fill="hold"/>
                                        <p:tgtEl>
                                          <p:spTgt spid="1249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931">
                                            <p:txEl>
                                              <p:pRg st="0" end="0"/>
                                            </p:txEl>
                                          </p:spTgt>
                                        </p:tgtEl>
                                        <p:attrNameLst>
                                          <p:attrName>style.visibility</p:attrName>
                                        </p:attrNameLst>
                                      </p:cBhvr>
                                      <p:to>
                                        <p:strVal val="visible"/>
                                      </p:to>
                                    </p:set>
                                    <p:anim calcmode="lin" valueType="num">
                                      <p:cBhvr additive="base">
                                        <p:cTn id="13" dur="1000" fill="hold"/>
                                        <p:tgtEl>
                                          <p:spTgt spid="12493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49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4931">
                                            <p:txEl>
                                              <p:pRg st="1" end="1"/>
                                            </p:txEl>
                                          </p:spTgt>
                                        </p:tgtEl>
                                        <p:attrNameLst>
                                          <p:attrName>style.visibility</p:attrName>
                                        </p:attrNameLst>
                                      </p:cBhvr>
                                      <p:to>
                                        <p:strVal val="visible"/>
                                      </p:to>
                                    </p:set>
                                    <p:anim calcmode="lin" valueType="num">
                                      <p:cBhvr additive="base">
                                        <p:cTn id="19" dur="1000" fill="hold"/>
                                        <p:tgtEl>
                                          <p:spTgt spid="124931">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249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4931">
                                            <p:txEl>
                                              <p:pRg st="2" end="2"/>
                                            </p:txEl>
                                          </p:spTgt>
                                        </p:tgtEl>
                                        <p:attrNameLst>
                                          <p:attrName>style.visibility</p:attrName>
                                        </p:attrNameLst>
                                      </p:cBhvr>
                                      <p:to>
                                        <p:strVal val="visible"/>
                                      </p:to>
                                    </p:set>
                                    <p:anim calcmode="lin" valueType="num">
                                      <p:cBhvr additive="base">
                                        <p:cTn id="25" dur="1000" fill="hold"/>
                                        <p:tgtEl>
                                          <p:spTgt spid="124931">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249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4931">
                                            <p:txEl>
                                              <p:pRg st="3" end="3"/>
                                            </p:txEl>
                                          </p:spTgt>
                                        </p:tgtEl>
                                        <p:attrNameLst>
                                          <p:attrName>style.visibility</p:attrName>
                                        </p:attrNameLst>
                                      </p:cBhvr>
                                      <p:to>
                                        <p:strVal val="visible"/>
                                      </p:to>
                                    </p:set>
                                    <p:anim calcmode="lin" valueType="num">
                                      <p:cBhvr additive="base">
                                        <p:cTn id="31" dur="1000" fill="hold"/>
                                        <p:tgtEl>
                                          <p:spTgt spid="124931">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249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VV.  How did one become a scribe?</a:t>
            </a:r>
            <a:r>
              <a:rPr lang="en-US" sz="4000" smtClean="0"/>
              <a:t> </a:t>
            </a:r>
          </a:p>
        </p:txBody>
      </p:sp>
      <p:sp>
        <p:nvSpPr>
          <p:cNvPr id="125955"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The right to be a scribe was passed down from father to son </a:t>
            </a:r>
            <a:r>
              <a:rPr lang="en-US" altLang="zh-CN" u="sng" smtClean="0">
                <a:solidFill>
                  <a:srgbClr val="FF0000"/>
                </a:solidFill>
                <a:effectLst/>
                <a:latin typeface="Times New Roman" pitchFamily="18" charset="0"/>
                <a:ea typeface="宋体" charset="-122"/>
              </a:rPr>
              <a:t>(If ones father was a scribe, they became a scribe.)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54"/>
                                        </p:tgtEl>
                                        <p:attrNameLst>
                                          <p:attrName>style.visibility</p:attrName>
                                        </p:attrNameLst>
                                      </p:cBhvr>
                                      <p:to>
                                        <p:strVal val="visible"/>
                                      </p:to>
                                    </p:set>
                                    <p:anim calcmode="lin" valueType="num">
                                      <p:cBhvr additive="base">
                                        <p:cTn id="7" dur="1000" fill="hold"/>
                                        <p:tgtEl>
                                          <p:spTgt spid="125954"/>
                                        </p:tgtEl>
                                        <p:attrNameLst>
                                          <p:attrName>ppt_x</p:attrName>
                                        </p:attrNameLst>
                                      </p:cBhvr>
                                      <p:tavLst>
                                        <p:tav tm="0">
                                          <p:val>
                                            <p:strVal val="#ppt_x"/>
                                          </p:val>
                                        </p:tav>
                                        <p:tav tm="100000">
                                          <p:val>
                                            <p:strVal val="#ppt_x"/>
                                          </p:val>
                                        </p:tav>
                                      </p:tavLst>
                                    </p:anim>
                                    <p:anim calcmode="lin" valueType="num">
                                      <p:cBhvr additive="base">
                                        <p:cTn id="8" dur="1000" fill="hold"/>
                                        <p:tgtEl>
                                          <p:spTgt spid="1259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25955">
                                            <p:txEl>
                                              <p:pRg st="0" end="0"/>
                                            </p:txEl>
                                          </p:spTgt>
                                        </p:tgtEl>
                                        <p:attrNameLst>
                                          <p:attrName>style.visibility</p:attrName>
                                        </p:attrNameLst>
                                      </p:cBhvr>
                                      <p:to>
                                        <p:strVal val="visible"/>
                                      </p:to>
                                    </p:set>
                                    <p:animEffect transition="in" filter="wipe(left)">
                                      <p:cBhvr>
                                        <p:cTn id="13" dur="1000"/>
                                        <p:tgtEl>
                                          <p:spTgt spid="1259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marL="838200" indent="-838200" eaLnBrk="1" hangingPunct="1"/>
            <a:r>
              <a:rPr lang="en-US" altLang="zh-CN" smtClean="0">
                <a:solidFill>
                  <a:srgbClr val="663300"/>
                </a:solidFill>
                <a:effectLst/>
                <a:latin typeface="Times New Roman" pitchFamily="18" charset="0"/>
                <a:ea typeface="宋体" charset="-122"/>
              </a:rPr>
              <a:t>WW.  Describe the job of a scribe.</a:t>
            </a:r>
          </a:p>
        </p:txBody>
      </p:sp>
      <p:sp>
        <p:nvSpPr>
          <p:cNvPr id="126979"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They wrote religious works, such as, spells, charms, and prayers.</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They kept records of the pharaohs’ laws and lists of the grain and animals paid as taxes.</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They copied fairy tales and adventure stories and wrote down medical prescriptions.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p:cTn id="7" dur="1000" fill="hold"/>
                                        <p:tgtEl>
                                          <p:spTgt spid="126978"/>
                                        </p:tgtEl>
                                        <p:attrNameLst>
                                          <p:attrName>ppt_w</p:attrName>
                                        </p:attrNameLst>
                                      </p:cBhvr>
                                      <p:tavLst>
                                        <p:tav tm="0">
                                          <p:val>
                                            <p:fltVal val="0"/>
                                          </p:val>
                                        </p:tav>
                                        <p:tav tm="100000">
                                          <p:val>
                                            <p:strVal val="#ppt_w"/>
                                          </p:val>
                                        </p:tav>
                                      </p:tavLst>
                                    </p:anim>
                                    <p:anim calcmode="lin" valueType="num">
                                      <p:cBhvr>
                                        <p:cTn id="8" dur="1000" fill="hold"/>
                                        <p:tgtEl>
                                          <p:spTgt spid="1269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6979">
                                            <p:txEl>
                                              <p:pRg st="0" end="0"/>
                                            </p:txEl>
                                          </p:spTgt>
                                        </p:tgtEl>
                                        <p:attrNameLst>
                                          <p:attrName>style.visibility</p:attrName>
                                        </p:attrNameLst>
                                      </p:cBhvr>
                                      <p:to>
                                        <p:strVal val="visible"/>
                                      </p:to>
                                    </p:set>
                                    <p:anim calcmode="lin" valueType="num">
                                      <p:cBhvr additive="base">
                                        <p:cTn id="13" dur="1000" fill="hold"/>
                                        <p:tgtEl>
                                          <p:spTgt spid="126979">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269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6979">
                                            <p:txEl>
                                              <p:pRg st="1" end="1"/>
                                            </p:txEl>
                                          </p:spTgt>
                                        </p:tgtEl>
                                        <p:attrNameLst>
                                          <p:attrName>style.visibility</p:attrName>
                                        </p:attrNameLst>
                                      </p:cBhvr>
                                      <p:to>
                                        <p:strVal val="visible"/>
                                      </p:to>
                                    </p:set>
                                    <p:anim calcmode="lin" valueType="num">
                                      <p:cBhvr additive="base">
                                        <p:cTn id="19" dur="1000" fill="hold"/>
                                        <p:tgtEl>
                                          <p:spTgt spid="126979">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269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26979">
                                            <p:txEl>
                                              <p:pRg st="2" end="2"/>
                                            </p:txEl>
                                          </p:spTgt>
                                        </p:tgtEl>
                                        <p:attrNameLst>
                                          <p:attrName>style.visibility</p:attrName>
                                        </p:attrNameLst>
                                      </p:cBhvr>
                                      <p:to>
                                        <p:strVal val="visible"/>
                                      </p:to>
                                    </p:set>
                                    <p:anim calcmode="lin" valueType="num">
                                      <p:cBhvr additive="base">
                                        <p:cTn id="25" dur="1000" fill="hold"/>
                                        <p:tgtEl>
                                          <p:spTgt spid="126979">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269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XX.  What was one kind of Egyptian writing?</a:t>
            </a:r>
            <a:r>
              <a:rPr lang="en-US" sz="4000" smtClean="0"/>
              <a:t> </a:t>
            </a:r>
          </a:p>
        </p:txBody>
      </p:sp>
      <p:sp>
        <p:nvSpPr>
          <p:cNvPr id="128003"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One kind of writing was hieroglyphics.</a:t>
            </a:r>
          </a:p>
        </p:txBody>
      </p:sp>
      <p:pic>
        <p:nvPicPr>
          <p:cNvPr id="128005" name="Picture 5" descr="200px-Papyrus_Ani_curs_hiero"/>
          <p:cNvPicPr>
            <a:picLocks noChangeAspect="1" noChangeArrowheads="1"/>
          </p:cNvPicPr>
          <p:nvPr/>
        </p:nvPicPr>
        <p:blipFill>
          <a:blip r:embed="rId2"/>
          <a:srcRect/>
          <a:stretch>
            <a:fillRect/>
          </a:stretch>
        </p:blipFill>
        <p:spPr bwMode="auto">
          <a:xfrm>
            <a:off x="152400" y="2438400"/>
            <a:ext cx="2852738" cy="3352800"/>
          </a:xfrm>
          <a:prstGeom prst="rect">
            <a:avLst/>
          </a:prstGeom>
          <a:noFill/>
          <a:ln w="9525">
            <a:noFill/>
            <a:miter lim="800000"/>
            <a:headEnd/>
            <a:tailEnd/>
          </a:ln>
        </p:spPr>
      </p:pic>
      <p:pic>
        <p:nvPicPr>
          <p:cNvPr id="128007" name="Picture 7" descr="yourname"/>
          <p:cNvPicPr>
            <a:picLocks noChangeAspect="1" noChangeArrowheads="1"/>
          </p:cNvPicPr>
          <p:nvPr/>
        </p:nvPicPr>
        <p:blipFill>
          <a:blip r:embed="rId3"/>
          <a:srcRect/>
          <a:stretch>
            <a:fillRect/>
          </a:stretch>
        </p:blipFill>
        <p:spPr bwMode="auto">
          <a:xfrm>
            <a:off x="3429000" y="2362200"/>
            <a:ext cx="5257800" cy="3686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p:cTn id="7" dur="1000" fill="hold"/>
                                        <p:tgtEl>
                                          <p:spTgt spid="128002"/>
                                        </p:tgtEl>
                                        <p:attrNameLst>
                                          <p:attrName>ppt_w</p:attrName>
                                        </p:attrNameLst>
                                      </p:cBhvr>
                                      <p:tavLst>
                                        <p:tav tm="0">
                                          <p:val>
                                            <p:fltVal val="0"/>
                                          </p:val>
                                        </p:tav>
                                        <p:tav tm="100000">
                                          <p:val>
                                            <p:strVal val="#ppt_w"/>
                                          </p:val>
                                        </p:tav>
                                      </p:tavLst>
                                    </p:anim>
                                    <p:anim calcmode="lin" valueType="num">
                                      <p:cBhvr>
                                        <p:cTn id="8" dur="1000" fill="hold"/>
                                        <p:tgtEl>
                                          <p:spTgt spid="1280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128003">
                                            <p:txEl>
                                              <p:pRg st="0" end="0"/>
                                            </p:txEl>
                                          </p:spTgt>
                                        </p:tgtEl>
                                        <p:attrNameLst>
                                          <p:attrName>style.visibility</p:attrName>
                                        </p:attrNameLst>
                                      </p:cBhvr>
                                      <p:to>
                                        <p:strVal val="visible"/>
                                      </p:to>
                                    </p:set>
                                    <p:anim calcmode="discrete" valueType="clr">
                                      <p:cBhvr override="childStyle">
                                        <p:cTn id="13" dur="80"/>
                                        <p:tgtEl>
                                          <p:spTgt spid="1280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800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128003">
                                            <p:txEl>
                                              <p:pRg st="0" end="0"/>
                                            </p:txEl>
                                          </p:spTgt>
                                        </p:tgtEl>
                                        <p:attrNameLst>
                                          <p:attrName>fill.type</p:attrName>
                                        </p:attrNameLst>
                                      </p:cBhvr>
                                      <p:to>
                                        <p:strVal val="solid"/>
                                      </p:to>
                                    </p:set>
                                  </p:childTnLst>
                                </p:cTn>
                              </p:par>
                              <p:par>
                                <p:cTn id="16" presetID="8" presetClass="entr" presetSubtype="16" fill="hold" nodeType="withEffect">
                                  <p:stCondLst>
                                    <p:cond delay="0"/>
                                  </p:stCondLst>
                                  <p:childTnLst>
                                    <p:set>
                                      <p:cBhvr>
                                        <p:cTn id="17" dur="1" fill="hold">
                                          <p:stCondLst>
                                            <p:cond delay="0"/>
                                          </p:stCondLst>
                                        </p:cTn>
                                        <p:tgtEl>
                                          <p:spTgt spid="128005"/>
                                        </p:tgtEl>
                                        <p:attrNameLst>
                                          <p:attrName>style.visibility</p:attrName>
                                        </p:attrNameLst>
                                      </p:cBhvr>
                                      <p:to>
                                        <p:strVal val="visible"/>
                                      </p:to>
                                    </p:set>
                                    <p:animEffect transition="in" filter="diamond(in)">
                                      <p:cBhvr>
                                        <p:cTn id="18" dur="2000"/>
                                        <p:tgtEl>
                                          <p:spTgt spid="128005"/>
                                        </p:tgtEl>
                                      </p:cBhvr>
                                    </p:animEffect>
                                  </p:childTnLst>
                                </p:cTn>
                              </p:par>
                              <p:par>
                                <p:cTn id="19" presetID="8" presetClass="entr" presetSubtype="16" fill="hold" nodeType="withEffect">
                                  <p:stCondLst>
                                    <p:cond delay="0"/>
                                  </p:stCondLst>
                                  <p:childTnLst>
                                    <p:set>
                                      <p:cBhvr>
                                        <p:cTn id="20" dur="1" fill="hold">
                                          <p:stCondLst>
                                            <p:cond delay="0"/>
                                          </p:stCondLst>
                                        </p:cTn>
                                        <p:tgtEl>
                                          <p:spTgt spid="128007"/>
                                        </p:tgtEl>
                                        <p:attrNameLst>
                                          <p:attrName>style.visibility</p:attrName>
                                        </p:attrNameLst>
                                      </p:cBhvr>
                                      <p:to>
                                        <p:strVal val="visible"/>
                                      </p:to>
                                    </p:set>
                                    <p:animEffect transition="in" filter="diamond(in)">
                                      <p:cBhvr>
                                        <p:cTn id="21" dur="2000"/>
                                        <p:tgtEl>
                                          <p:spTgt spid="128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ltLang="zh-CN" smtClean="0">
                <a:solidFill>
                  <a:srgbClr val="663300"/>
                </a:solidFill>
                <a:effectLst/>
                <a:latin typeface="Times New Roman" pitchFamily="18" charset="0"/>
                <a:ea typeface="宋体" charset="-122"/>
              </a:rPr>
              <a:t>YY.  Define </a:t>
            </a:r>
            <a:r>
              <a:rPr lang="en-US" altLang="zh-CN" b="1" u="sng" smtClean="0">
                <a:solidFill>
                  <a:srgbClr val="663300"/>
                </a:solidFill>
                <a:effectLst/>
                <a:latin typeface="Times New Roman" pitchFamily="18" charset="0"/>
                <a:ea typeface="宋体" charset="-122"/>
              </a:rPr>
              <a:t>hieroglyphics</a:t>
            </a:r>
            <a:r>
              <a:rPr lang="en-US" altLang="zh-CN" smtClean="0">
                <a:solidFill>
                  <a:srgbClr val="663300"/>
                </a:solidFill>
                <a:effectLst/>
                <a:latin typeface="Times New Roman" pitchFamily="18" charset="0"/>
                <a:ea typeface="宋体" charset="-122"/>
              </a:rPr>
              <a:t> –</a:t>
            </a:r>
            <a:r>
              <a:rPr lang="en-US" altLang="zh-CN" smtClean="0">
                <a:ea typeface="宋体" charset="-122"/>
              </a:rPr>
              <a:t> </a:t>
            </a:r>
          </a:p>
        </p:txBody>
      </p:sp>
      <p:sp>
        <p:nvSpPr>
          <p:cNvPr id="129027"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a kind of writing in which pictures stand for words or sounds</a:t>
            </a:r>
          </a:p>
        </p:txBody>
      </p:sp>
      <p:pic>
        <p:nvPicPr>
          <p:cNvPr id="129028" name="Picture 4" descr="yourname"/>
          <p:cNvPicPr>
            <a:picLocks noChangeAspect="1" noChangeArrowheads="1"/>
          </p:cNvPicPr>
          <p:nvPr/>
        </p:nvPicPr>
        <p:blipFill>
          <a:blip r:embed="rId2"/>
          <a:srcRect/>
          <a:stretch>
            <a:fillRect/>
          </a:stretch>
        </p:blipFill>
        <p:spPr bwMode="auto">
          <a:xfrm>
            <a:off x="2057400" y="2743200"/>
            <a:ext cx="5257800" cy="3686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p:cTn id="7" dur="1000" fill="hold"/>
                                        <p:tgtEl>
                                          <p:spTgt spid="129026"/>
                                        </p:tgtEl>
                                        <p:attrNameLst>
                                          <p:attrName>ppt_w</p:attrName>
                                        </p:attrNameLst>
                                      </p:cBhvr>
                                      <p:tavLst>
                                        <p:tav tm="0">
                                          <p:val>
                                            <p:fltVal val="0"/>
                                          </p:val>
                                        </p:tav>
                                        <p:tav tm="100000">
                                          <p:val>
                                            <p:strVal val="#ppt_w"/>
                                          </p:val>
                                        </p:tav>
                                      </p:tavLst>
                                    </p:anim>
                                    <p:anim calcmode="lin" valueType="num">
                                      <p:cBhvr>
                                        <p:cTn id="8" dur="1000" fill="hold"/>
                                        <p:tgtEl>
                                          <p:spTgt spid="1290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29027">
                                            <p:txEl>
                                              <p:pRg st="0" end="0"/>
                                            </p:txEl>
                                          </p:spTgt>
                                        </p:tgtEl>
                                        <p:attrNameLst>
                                          <p:attrName>style.visibility</p:attrName>
                                        </p:attrNameLst>
                                      </p:cBhvr>
                                      <p:to>
                                        <p:strVal val="visible"/>
                                      </p:to>
                                    </p:set>
                                    <p:anim calcmode="lin" valueType="num">
                                      <p:cBhvr>
                                        <p:cTn id="13" dur="1000" fill="hold"/>
                                        <p:tgtEl>
                                          <p:spTgt spid="12902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29027">
                                            <p:txEl>
                                              <p:pRg st="0" end="0"/>
                                            </p:txEl>
                                          </p:spTgt>
                                        </p:tgtEl>
                                        <p:attrNameLst>
                                          <p:attrName>ppt_h</p:attrName>
                                        </p:attrNameLst>
                                      </p:cBhvr>
                                      <p:tavLst>
                                        <p:tav tm="0">
                                          <p:val>
                                            <p:fltVal val="0"/>
                                          </p:val>
                                        </p:tav>
                                        <p:tav tm="100000">
                                          <p:val>
                                            <p:strVal val="#ppt_h"/>
                                          </p:val>
                                        </p:tav>
                                      </p:tavLst>
                                    </p:anim>
                                  </p:childTnLst>
                                </p:cTn>
                              </p:par>
                              <p:par>
                                <p:cTn id="15" presetID="8" presetClass="entr" presetSubtype="16" fill="hold" nodeType="withEffect">
                                  <p:stCondLst>
                                    <p:cond delay="0"/>
                                  </p:stCondLst>
                                  <p:childTnLst>
                                    <p:set>
                                      <p:cBhvr>
                                        <p:cTn id="16" dur="1" fill="hold">
                                          <p:stCondLst>
                                            <p:cond delay="0"/>
                                          </p:stCondLst>
                                        </p:cTn>
                                        <p:tgtEl>
                                          <p:spTgt spid="129028"/>
                                        </p:tgtEl>
                                        <p:attrNameLst>
                                          <p:attrName>style.visibility</p:attrName>
                                        </p:attrNameLst>
                                      </p:cBhvr>
                                      <p:to>
                                        <p:strVal val="visible"/>
                                      </p:to>
                                    </p:set>
                                    <p:animEffect transition="in" filter="diamond(in)">
                                      <p:cBhvr>
                                        <p:cTn id="17" dur="20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ZZ.  Why did Egyptian scribes create other kinds of writing?</a:t>
            </a:r>
            <a:r>
              <a:rPr lang="en-US" sz="4000" smtClean="0"/>
              <a:t> </a:t>
            </a:r>
          </a:p>
        </p:txBody>
      </p:sp>
      <p:sp>
        <p:nvSpPr>
          <p:cNvPr id="130051"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Scribes needed an easier form of writing to keep records.  They developed two other kinds of writing in which hieroglyphs were rounded off and connected.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additive="base">
                                        <p:cTn id="7" dur="1000" fill="hold"/>
                                        <p:tgtEl>
                                          <p:spTgt spid="130050"/>
                                        </p:tgtEl>
                                        <p:attrNameLst>
                                          <p:attrName>ppt_x</p:attrName>
                                        </p:attrNameLst>
                                      </p:cBhvr>
                                      <p:tavLst>
                                        <p:tav tm="0">
                                          <p:val>
                                            <p:strVal val="#ppt_x"/>
                                          </p:val>
                                        </p:tav>
                                        <p:tav tm="100000">
                                          <p:val>
                                            <p:strVal val="#ppt_x"/>
                                          </p:val>
                                        </p:tav>
                                      </p:tavLst>
                                    </p:anim>
                                    <p:anim calcmode="lin" valueType="num">
                                      <p:cBhvr additive="base">
                                        <p:cTn id="8" dur="1000" fill="hold"/>
                                        <p:tgtEl>
                                          <p:spTgt spid="1300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30051">
                                            <p:txEl>
                                              <p:pRg st="0" end="0"/>
                                            </p:txEl>
                                          </p:spTgt>
                                        </p:tgtEl>
                                        <p:attrNameLst>
                                          <p:attrName>style.visibility</p:attrName>
                                        </p:attrNameLst>
                                      </p:cBhvr>
                                      <p:to>
                                        <p:strVal val="visible"/>
                                      </p:to>
                                    </p:set>
                                    <p:animEffect transition="in" filter="wipe(left)">
                                      <p:cBhvr>
                                        <p:cTn id="13" dur="1000"/>
                                        <p:tgtEl>
                                          <p:spTgt spid="130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marL="762000" indent="-762000" eaLnBrk="1" hangingPunct="1">
              <a:defRPr/>
            </a:pPr>
            <a:r>
              <a:rPr lang="en-US" sz="4000" dirty="0" smtClean="0">
                <a:solidFill>
                  <a:srgbClr val="663300"/>
                </a:solidFill>
                <a:effectLst/>
                <a:latin typeface="Times New Roman" pitchFamily="18" charset="0"/>
              </a:rPr>
              <a:t>AAA.  What was the </a:t>
            </a:r>
            <a:r>
              <a:rPr lang="en-US" sz="4000" b="1" dirty="0" smtClean="0">
                <a:solidFill>
                  <a:srgbClr val="663300"/>
                </a:solidFill>
                <a:effectLst/>
                <a:latin typeface="Times New Roman" pitchFamily="18" charset="0"/>
              </a:rPr>
              <a:t>Rosetta Stone</a:t>
            </a:r>
            <a:r>
              <a:rPr lang="en-US" sz="4000" dirty="0" smtClean="0">
                <a:solidFill>
                  <a:srgbClr val="663300"/>
                </a:solidFill>
                <a:effectLst/>
                <a:latin typeface="Times New Roman" pitchFamily="18" charset="0"/>
              </a:rPr>
              <a:t>? </a:t>
            </a:r>
            <a:br>
              <a:rPr lang="en-US" sz="4000" dirty="0" smtClean="0">
                <a:solidFill>
                  <a:srgbClr val="663300"/>
                </a:solidFill>
                <a:effectLst/>
                <a:latin typeface="Times New Roman" pitchFamily="18" charset="0"/>
              </a:rPr>
            </a:br>
            <a:endParaRPr lang="en-US" sz="4000" dirty="0" smtClean="0"/>
          </a:p>
        </p:txBody>
      </p:sp>
      <p:sp>
        <p:nvSpPr>
          <p:cNvPr id="131075" name="Rectangle 3"/>
          <p:cNvSpPr>
            <a:spLocks noGrp="1" noChangeArrowheads="1"/>
          </p:cNvSpPr>
          <p:nvPr>
            <p:ph type="body" idx="1"/>
          </p:nvPr>
        </p:nvSpPr>
        <p:spPr/>
        <p:txBody>
          <a:bodyPr/>
          <a:lstStyle/>
          <a:p>
            <a:pPr marL="609600" indent="-609600"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It was a stone found in 1799, which helped translate hieroglyphics.</a:t>
            </a:r>
          </a:p>
        </p:txBody>
      </p:sp>
      <p:pic>
        <p:nvPicPr>
          <p:cNvPr id="131077" name="Picture 5" descr="220px-Rosetta_Stone"/>
          <p:cNvPicPr>
            <a:picLocks noChangeAspect="1" noChangeArrowheads="1"/>
          </p:cNvPicPr>
          <p:nvPr/>
        </p:nvPicPr>
        <p:blipFill>
          <a:blip r:embed="rId2"/>
          <a:srcRect/>
          <a:stretch>
            <a:fillRect/>
          </a:stretch>
        </p:blipFill>
        <p:spPr bwMode="auto">
          <a:xfrm>
            <a:off x="3124200" y="2667000"/>
            <a:ext cx="3457575"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p:cTn id="7" dur="1000" fill="hold"/>
                                        <p:tgtEl>
                                          <p:spTgt spid="131074"/>
                                        </p:tgtEl>
                                        <p:attrNameLst>
                                          <p:attrName>ppt_w</p:attrName>
                                        </p:attrNameLst>
                                      </p:cBhvr>
                                      <p:tavLst>
                                        <p:tav tm="0">
                                          <p:val>
                                            <p:fltVal val="0"/>
                                          </p:val>
                                        </p:tav>
                                        <p:tav tm="100000">
                                          <p:val>
                                            <p:strVal val="#ppt_w"/>
                                          </p:val>
                                        </p:tav>
                                      </p:tavLst>
                                    </p:anim>
                                    <p:anim calcmode="lin" valueType="num">
                                      <p:cBhvr>
                                        <p:cTn id="8" dur="1000" fill="hold"/>
                                        <p:tgtEl>
                                          <p:spTgt spid="1310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31075">
                                            <p:txEl>
                                              <p:pRg st="0" end="0"/>
                                            </p:txEl>
                                          </p:spTgt>
                                        </p:tgtEl>
                                        <p:attrNameLst>
                                          <p:attrName>style.visibility</p:attrName>
                                        </p:attrNameLst>
                                      </p:cBhvr>
                                      <p:to>
                                        <p:strVal val="visible"/>
                                      </p:to>
                                    </p:set>
                                    <p:anim calcmode="lin" valueType="num">
                                      <p:cBhvr>
                                        <p:cTn id="13" dur="1000" fill="hold"/>
                                        <p:tgtEl>
                                          <p:spTgt spid="13107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31075">
                                            <p:txEl>
                                              <p:pRg st="0" end="0"/>
                                            </p:txEl>
                                          </p:spTgt>
                                        </p:tgtEl>
                                        <p:attrNameLst>
                                          <p:attrName>ppt_h</p:attrName>
                                        </p:attrNameLst>
                                      </p:cBhvr>
                                      <p:tavLst>
                                        <p:tav tm="0">
                                          <p:val>
                                            <p:fltVal val="0"/>
                                          </p:val>
                                        </p:tav>
                                        <p:tav tm="100000">
                                          <p:val>
                                            <p:strVal val="#ppt_h"/>
                                          </p:val>
                                        </p:tav>
                                      </p:tavLst>
                                    </p:anim>
                                  </p:childTnLst>
                                </p:cTn>
                              </p:par>
                              <p:par>
                                <p:cTn id="15" presetID="20" presetClass="entr" presetSubtype="0" fill="hold" nodeType="withEffect">
                                  <p:stCondLst>
                                    <p:cond delay="0"/>
                                  </p:stCondLst>
                                  <p:childTnLst>
                                    <p:set>
                                      <p:cBhvr>
                                        <p:cTn id="16" dur="1" fill="hold">
                                          <p:stCondLst>
                                            <p:cond delay="0"/>
                                          </p:stCondLst>
                                        </p:cTn>
                                        <p:tgtEl>
                                          <p:spTgt spid="131077"/>
                                        </p:tgtEl>
                                        <p:attrNameLst>
                                          <p:attrName>style.visibility</p:attrName>
                                        </p:attrNameLst>
                                      </p:cBhvr>
                                      <p:to>
                                        <p:strVal val="visible"/>
                                      </p:to>
                                    </p:set>
                                    <p:animEffect transition="in" filter="wedge">
                                      <p:cBhvr>
                                        <p:cTn id="17" dur="2000"/>
                                        <p:tgtEl>
                                          <p:spTgt spid="13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C.  Where did the Egyptians get their ideas?</a:t>
            </a:r>
            <a:r>
              <a:rPr lang="en-US" sz="4000" smtClean="0"/>
              <a:t> </a:t>
            </a:r>
          </a:p>
        </p:txBody>
      </p:sp>
      <p:sp>
        <p:nvSpPr>
          <p:cNvPr id="55299" name="Rectangle 3"/>
          <p:cNvSpPr>
            <a:spLocks noGrp="1" noChangeArrowheads="1"/>
          </p:cNvSpPr>
          <p:nvPr>
            <p:ph type="body" idx="1"/>
          </p:nvPr>
        </p:nvSpPr>
        <p:spPr/>
        <p:txBody>
          <a:bodyPr/>
          <a:lstStyle/>
          <a:p>
            <a:pPr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They most likely borrowed their ideas, such as writing, from the Sumerians.</a:t>
            </a:r>
            <a:r>
              <a:rPr lang="en-US" altLang="zh-CN" smtClean="0">
                <a:solidFill>
                  <a:srgbClr val="663300"/>
                </a:solidFill>
                <a:effectLst/>
                <a:latin typeface="Times New Roman" pitchFamily="18" charset="0"/>
                <a:ea typeface="宋体" charset="-122"/>
              </a:rPr>
              <a:t> </a:t>
            </a:r>
          </a:p>
        </p:txBody>
      </p:sp>
      <p:pic>
        <p:nvPicPr>
          <p:cNvPr id="12292" name="Picture 4" descr="C:\Users\eknauss\Desktop\hieroglyphics-giza-egypt%201152_12737762006-tpfil02aw-4048[1].jpg"/>
          <p:cNvPicPr>
            <a:picLocks noChangeAspect="1" noChangeArrowheads="1"/>
          </p:cNvPicPr>
          <p:nvPr/>
        </p:nvPicPr>
        <p:blipFill>
          <a:blip r:embed="rId2"/>
          <a:srcRect/>
          <a:stretch>
            <a:fillRect/>
          </a:stretch>
        </p:blipFill>
        <p:spPr bwMode="auto">
          <a:xfrm>
            <a:off x="714375" y="2984500"/>
            <a:ext cx="3556000" cy="2638425"/>
          </a:xfrm>
          <a:prstGeom prst="rect">
            <a:avLst/>
          </a:prstGeom>
          <a:noFill/>
          <a:ln w="9525">
            <a:noFill/>
            <a:miter lim="800000"/>
            <a:headEnd/>
            <a:tailEnd/>
          </a:ln>
        </p:spPr>
      </p:pic>
      <p:pic>
        <p:nvPicPr>
          <p:cNvPr id="12293" name="Picture 5" descr="C:\Users\eknauss\Desktop\rm7nuqd5a9_cuneiform2[1].png"/>
          <p:cNvPicPr>
            <a:picLocks noChangeAspect="1" noChangeArrowheads="1"/>
          </p:cNvPicPr>
          <p:nvPr/>
        </p:nvPicPr>
        <p:blipFill>
          <a:blip r:embed="rId3"/>
          <a:srcRect/>
          <a:stretch>
            <a:fillRect/>
          </a:stretch>
        </p:blipFill>
        <p:spPr bwMode="auto">
          <a:xfrm>
            <a:off x="5105400" y="2762250"/>
            <a:ext cx="3124200" cy="3082925"/>
          </a:xfrm>
          <a:prstGeom prst="rect">
            <a:avLst/>
          </a:prstGeom>
          <a:noFill/>
          <a:ln w="9525">
            <a:noFill/>
            <a:miter lim="800000"/>
            <a:headEnd/>
            <a:tailEnd/>
          </a:ln>
        </p:spPr>
      </p:pic>
      <p:sp>
        <p:nvSpPr>
          <p:cNvPr id="3" name="TextBox 2"/>
          <p:cNvSpPr txBox="1"/>
          <p:nvPr/>
        </p:nvSpPr>
        <p:spPr>
          <a:xfrm>
            <a:off x="990600" y="5816600"/>
            <a:ext cx="2895600" cy="647700"/>
          </a:xfrm>
          <a:prstGeom prst="rect">
            <a:avLst/>
          </a:prstGeom>
          <a:noFill/>
        </p:spPr>
        <p:txBody>
          <a:bodyPr>
            <a:spAutoFit/>
          </a:bodyPr>
          <a:lstStyle/>
          <a:p>
            <a:pPr>
              <a:defRPr/>
            </a:pPr>
            <a:r>
              <a:rPr lang="en-US" b="1" dirty="0">
                <a:solidFill>
                  <a:schemeClr val="accent4">
                    <a:lumMod val="10000"/>
                  </a:schemeClr>
                </a:solidFill>
              </a:rPr>
              <a:t>Egyptian Hieroglyphics</a:t>
            </a:r>
          </a:p>
        </p:txBody>
      </p:sp>
      <p:sp>
        <p:nvSpPr>
          <p:cNvPr id="5" name="TextBox 4"/>
          <p:cNvSpPr txBox="1"/>
          <p:nvPr/>
        </p:nvSpPr>
        <p:spPr>
          <a:xfrm>
            <a:off x="5586413" y="6019800"/>
            <a:ext cx="2590800" cy="646113"/>
          </a:xfrm>
          <a:prstGeom prst="rect">
            <a:avLst/>
          </a:prstGeom>
          <a:noFill/>
        </p:spPr>
        <p:txBody>
          <a:bodyPr>
            <a:spAutoFit/>
          </a:bodyPr>
          <a:lstStyle/>
          <a:p>
            <a:pPr>
              <a:defRPr/>
            </a:pPr>
            <a:r>
              <a:rPr lang="en-US" b="1" dirty="0">
                <a:solidFill>
                  <a:schemeClr val="accent4">
                    <a:lumMod val="10000"/>
                  </a:schemeClr>
                </a:solidFill>
              </a:rPr>
              <a:t>Sumerian Cuneiform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1000" fill="hold"/>
                                        <p:tgtEl>
                                          <p:spTgt spid="55298"/>
                                        </p:tgtEl>
                                        <p:attrNameLst>
                                          <p:attrName>ppt_x</p:attrName>
                                        </p:attrNameLst>
                                      </p:cBhvr>
                                      <p:tavLst>
                                        <p:tav tm="0">
                                          <p:val>
                                            <p:strVal val="#ppt_x"/>
                                          </p:val>
                                        </p:tav>
                                        <p:tav tm="100000">
                                          <p:val>
                                            <p:strVal val="#ppt_x"/>
                                          </p:val>
                                        </p:tav>
                                      </p:tavLst>
                                    </p:anim>
                                    <p:anim calcmode="lin" valueType="num">
                                      <p:cBhvr additive="base">
                                        <p:cTn id="8" dur="10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0" end="0"/>
                                            </p:txEl>
                                          </p:spTgt>
                                        </p:tgtEl>
                                        <p:attrNameLst>
                                          <p:attrName>style.visibility</p:attrName>
                                        </p:attrNameLst>
                                      </p:cBhvr>
                                      <p:to>
                                        <p:strVal val="visible"/>
                                      </p:to>
                                    </p:set>
                                    <p:anim calcmode="lin" valueType="num">
                                      <p:cBhvr additive="base">
                                        <p:cTn id="13" dur="1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altLang="zh-CN" b="1" dirty="0" smtClean="0">
                <a:solidFill>
                  <a:srgbClr val="663300"/>
                </a:solidFill>
                <a:effectLst/>
                <a:latin typeface="Papyrus" pitchFamily="66" charset="0"/>
                <a:ea typeface="宋体" charset="-122"/>
              </a:rPr>
              <a:t>Decline of </a:t>
            </a:r>
            <a:r>
              <a:rPr lang="en-US" altLang="zh-CN" b="1" dirty="0" smtClean="0">
                <a:solidFill>
                  <a:srgbClr val="663300"/>
                </a:solidFill>
                <a:effectLst/>
                <a:latin typeface="Papyrus" pitchFamily="66" charset="0"/>
                <a:ea typeface="宋体" charset="-122"/>
              </a:rPr>
              <a:t>Egypt</a:t>
            </a:r>
            <a:endParaRPr lang="en-US" altLang="zh-CN" b="1" dirty="0" smtClean="0">
              <a:solidFill>
                <a:srgbClr val="663300"/>
              </a:solidFill>
              <a:effectLst/>
              <a:latin typeface="Papyrus" pitchFamily="66" charset="0"/>
              <a:ea typeface="宋体" charset="-122"/>
            </a:endParaRPr>
          </a:p>
        </p:txBody>
      </p:sp>
      <p:pic>
        <p:nvPicPr>
          <p:cNvPr id="113667" name="Picture 5" descr="Assyrian%20chariot-medium"/>
          <p:cNvPicPr>
            <a:picLocks noChangeAspect="1" noChangeArrowheads="1"/>
          </p:cNvPicPr>
          <p:nvPr/>
        </p:nvPicPr>
        <p:blipFill>
          <a:blip r:embed="rId2"/>
          <a:srcRect/>
          <a:stretch>
            <a:fillRect/>
          </a:stretch>
        </p:blipFill>
        <p:spPr bwMode="auto">
          <a:xfrm>
            <a:off x="381000" y="1524000"/>
            <a:ext cx="3352800" cy="1935163"/>
          </a:xfrm>
          <a:prstGeom prst="rect">
            <a:avLst/>
          </a:prstGeom>
          <a:noFill/>
          <a:ln w="9525">
            <a:noFill/>
            <a:miter lim="800000"/>
            <a:headEnd/>
            <a:tailEnd/>
          </a:ln>
        </p:spPr>
      </p:pic>
      <p:pic>
        <p:nvPicPr>
          <p:cNvPr id="113668" name="Picture 7" descr="00099053_000"/>
          <p:cNvPicPr>
            <a:picLocks noChangeAspect="1" noChangeArrowheads="1"/>
          </p:cNvPicPr>
          <p:nvPr/>
        </p:nvPicPr>
        <p:blipFill>
          <a:blip r:embed="rId3"/>
          <a:srcRect/>
          <a:stretch>
            <a:fillRect/>
          </a:stretch>
        </p:blipFill>
        <p:spPr bwMode="auto">
          <a:xfrm>
            <a:off x="4495800" y="1371600"/>
            <a:ext cx="3952875"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marL="838200" indent="-838200" eaLnBrk="1" hangingPunct="1">
              <a:defRPr/>
            </a:pPr>
            <a:r>
              <a:rPr lang="en-US" sz="4000" smtClean="0">
                <a:solidFill>
                  <a:srgbClr val="663300"/>
                </a:solidFill>
                <a:effectLst/>
                <a:latin typeface="Times New Roman" pitchFamily="18" charset="0"/>
              </a:rPr>
              <a:t>BBB.  Over time, what happened between the priests and pharaohs?</a:t>
            </a:r>
            <a:r>
              <a:rPr lang="en-US" sz="4000" smtClean="0"/>
              <a:t> </a:t>
            </a:r>
          </a:p>
        </p:txBody>
      </p:sp>
      <p:sp>
        <p:nvSpPr>
          <p:cNvPr id="133123"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 priests of Amon-Re gained much power and wealth.</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They owned one third of Egypt’s land and began to play a major role in the government.</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As time passed, the pharaohs’ power declined.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 calcmode="lin" valueType="num">
                                      <p:cBhvr>
                                        <p:cTn id="7" dur="1000" fill="hold"/>
                                        <p:tgtEl>
                                          <p:spTgt spid="133122"/>
                                        </p:tgtEl>
                                        <p:attrNameLst>
                                          <p:attrName>ppt_w</p:attrName>
                                        </p:attrNameLst>
                                      </p:cBhvr>
                                      <p:tavLst>
                                        <p:tav tm="0">
                                          <p:val>
                                            <p:fltVal val="0"/>
                                          </p:val>
                                        </p:tav>
                                        <p:tav tm="100000">
                                          <p:val>
                                            <p:strVal val="#ppt_w"/>
                                          </p:val>
                                        </p:tav>
                                      </p:tavLst>
                                    </p:anim>
                                    <p:anim calcmode="lin" valueType="num">
                                      <p:cBhvr>
                                        <p:cTn id="8" dur="1000" fill="hold"/>
                                        <p:tgtEl>
                                          <p:spTgt spid="1331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23">
                                            <p:txEl>
                                              <p:pRg st="0" end="0"/>
                                            </p:txEl>
                                          </p:spTgt>
                                        </p:tgtEl>
                                        <p:attrNameLst>
                                          <p:attrName>style.visibility</p:attrName>
                                        </p:attrNameLst>
                                      </p:cBhvr>
                                      <p:to>
                                        <p:strVal val="visible"/>
                                      </p:to>
                                    </p:set>
                                    <p:anim calcmode="lin" valueType="num">
                                      <p:cBhvr additive="base">
                                        <p:cTn id="13" dur="1000" fill="hold"/>
                                        <p:tgtEl>
                                          <p:spTgt spid="13312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3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23">
                                            <p:txEl>
                                              <p:pRg st="1" end="1"/>
                                            </p:txEl>
                                          </p:spTgt>
                                        </p:tgtEl>
                                        <p:attrNameLst>
                                          <p:attrName>style.visibility</p:attrName>
                                        </p:attrNameLst>
                                      </p:cBhvr>
                                      <p:to>
                                        <p:strVal val="visible"/>
                                      </p:to>
                                    </p:set>
                                    <p:anim calcmode="lin" valueType="num">
                                      <p:cBhvr additive="base">
                                        <p:cTn id="19" dur="1000" fill="hold"/>
                                        <p:tgtEl>
                                          <p:spTgt spid="13312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3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23">
                                            <p:txEl>
                                              <p:pRg st="2" end="2"/>
                                            </p:txEl>
                                          </p:spTgt>
                                        </p:tgtEl>
                                        <p:attrNameLst>
                                          <p:attrName>style.visibility</p:attrName>
                                        </p:attrNameLst>
                                      </p:cBhvr>
                                      <p:to>
                                        <p:strVal val="visible"/>
                                      </p:to>
                                    </p:set>
                                    <p:anim calcmode="lin" valueType="num">
                                      <p:cBhvr additive="base">
                                        <p:cTn id="25" dur="1000" fill="hold"/>
                                        <p:tgtEl>
                                          <p:spTgt spid="13312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3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marL="838200" indent="-838200" eaLnBrk="1" hangingPunct="1">
              <a:defRPr/>
            </a:pPr>
            <a:r>
              <a:rPr lang="en-US" sz="4000" smtClean="0">
                <a:solidFill>
                  <a:srgbClr val="663300"/>
                </a:solidFill>
                <a:effectLst/>
                <a:latin typeface="Times New Roman" pitchFamily="18" charset="0"/>
              </a:rPr>
              <a:t>CCC.  What happened during the rule of Amenhotep IV?</a:t>
            </a:r>
            <a:r>
              <a:rPr lang="en-US" sz="4000" smtClean="0"/>
              <a:t> </a:t>
            </a:r>
          </a:p>
        </p:txBody>
      </p:sp>
      <p:sp>
        <p:nvSpPr>
          <p:cNvPr id="134147"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He did not like the priests of Amon-Re.</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He did not agree with them on what was good for Egypt.</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He wanted to return power to the pharaohs.</a:t>
            </a:r>
          </a:p>
        </p:txBody>
      </p:sp>
      <p:pic>
        <p:nvPicPr>
          <p:cNvPr id="134149" name="Picture 5" descr="300px-Aten_disk"/>
          <p:cNvPicPr>
            <a:picLocks noChangeAspect="1" noChangeArrowheads="1"/>
          </p:cNvPicPr>
          <p:nvPr/>
        </p:nvPicPr>
        <p:blipFill>
          <a:blip r:embed="rId2"/>
          <a:srcRect/>
          <a:stretch>
            <a:fillRect/>
          </a:stretch>
        </p:blipFill>
        <p:spPr bwMode="auto">
          <a:xfrm>
            <a:off x="228600" y="3581400"/>
            <a:ext cx="2789238" cy="3114675"/>
          </a:xfrm>
          <a:prstGeom prst="rect">
            <a:avLst/>
          </a:prstGeom>
          <a:noFill/>
          <a:ln w="9525">
            <a:noFill/>
            <a:miter lim="800000"/>
            <a:headEnd/>
            <a:tailEnd/>
          </a:ln>
        </p:spPr>
      </p:pic>
      <p:pic>
        <p:nvPicPr>
          <p:cNvPr id="134153" name="Picture 9" descr="akhenatenhat"/>
          <p:cNvPicPr>
            <a:picLocks noChangeAspect="1" noChangeArrowheads="1"/>
          </p:cNvPicPr>
          <p:nvPr/>
        </p:nvPicPr>
        <p:blipFill>
          <a:blip r:embed="rId3"/>
          <a:srcRect/>
          <a:stretch>
            <a:fillRect/>
          </a:stretch>
        </p:blipFill>
        <p:spPr bwMode="auto">
          <a:xfrm>
            <a:off x="6858000" y="3581400"/>
            <a:ext cx="2000250" cy="3038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p:cTn id="7" dur="1000" fill="hold"/>
                                        <p:tgtEl>
                                          <p:spTgt spid="134146"/>
                                        </p:tgtEl>
                                        <p:attrNameLst>
                                          <p:attrName>ppt_w</p:attrName>
                                        </p:attrNameLst>
                                      </p:cBhvr>
                                      <p:tavLst>
                                        <p:tav tm="0">
                                          <p:val>
                                            <p:fltVal val="0"/>
                                          </p:val>
                                        </p:tav>
                                        <p:tav tm="100000">
                                          <p:val>
                                            <p:strVal val="#ppt_w"/>
                                          </p:val>
                                        </p:tav>
                                      </p:tavLst>
                                    </p:anim>
                                    <p:anim calcmode="lin" valueType="num">
                                      <p:cBhvr>
                                        <p:cTn id="8" dur="1000" fill="hold"/>
                                        <p:tgtEl>
                                          <p:spTgt spid="1341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4147">
                                            <p:txEl>
                                              <p:pRg st="0" end="0"/>
                                            </p:txEl>
                                          </p:spTgt>
                                        </p:tgtEl>
                                        <p:attrNameLst>
                                          <p:attrName>style.visibility</p:attrName>
                                        </p:attrNameLst>
                                      </p:cBhvr>
                                      <p:to>
                                        <p:strVal val="visible"/>
                                      </p:to>
                                    </p:set>
                                    <p:anim calcmode="lin" valueType="num">
                                      <p:cBhvr additive="base">
                                        <p:cTn id="13" dur="10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4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4147">
                                            <p:txEl>
                                              <p:pRg st="1" end="1"/>
                                            </p:txEl>
                                          </p:spTgt>
                                        </p:tgtEl>
                                        <p:attrNameLst>
                                          <p:attrName>style.visibility</p:attrName>
                                        </p:attrNameLst>
                                      </p:cBhvr>
                                      <p:to>
                                        <p:strVal val="visible"/>
                                      </p:to>
                                    </p:set>
                                    <p:anim calcmode="lin" valueType="num">
                                      <p:cBhvr additive="base">
                                        <p:cTn id="19" dur="1000" fill="hold"/>
                                        <p:tgtEl>
                                          <p:spTgt spid="134147">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4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4147">
                                            <p:txEl>
                                              <p:pRg st="2" end="2"/>
                                            </p:txEl>
                                          </p:spTgt>
                                        </p:tgtEl>
                                        <p:attrNameLst>
                                          <p:attrName>style.visibility</p:attrName>
                                        </p:attrNameLst>
                                      </p:cBhvr>
                                      <p:to>
                                        <p:strVal val="visible"/>
                                      </p:to>
                                    </p:set>
                                    <p:anim calcmode="lin" valueType="num">
                                      <p:cBhvr additive="base">
                                        <p:cTn id="25" dur="1000" fill="hold"/>
                                        <p:tgtEl>
                                          <p:spTgt spid="134147">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4147">
                                            <p:txEl>
                                              <p:pRg st="2" end="2"/>
                                            </p:txEl>
                                          </p:spTgt>
                                        </p:tgtEl>
                                        <p:attrNameLst>
                                          <p:attrName>ppt_y</p:attrName>
                                        </p:attrNameLst>
                                      </p:cBhvr>
                                      <p:tavLst>
                                        <p:tav tm="0">
                                          <p:val>
                                            <p:strVal val="1+#ppt_h/2"/>
                                          </p:val>
                                        </p:tav>
                                        <p:tav tm="100000">
                                          <p:val>
                                            <p:strVal val="#ppt_y"/>
                                          </p:val>
                                        </p:tav>
                                      </p:tavLst>
                                    </p:anim>
                                  </p:childTnLst>
                                </p:cTn>
                              </p:par>
                              <p:par>
                                <p:cTn id="27" presetID="8" presetClass="entr" presetSubtype="16" fill="hold" nodeType="withEffect">
                                  <p:stCondLst>
                                    <p:cond delay="0"/>
                                  </p:stCondLst>
                                  <p:childTnLst>
                                    <p:set>
                                      <p:cBhvr>
                                        <p:cTn id="28" dur="1" fill="hold">
                                          <p:stCondLst>
                                            <p:cond delay="0"/>
                                          </p:stCondLst>
                                        </p:cTn>
                                        <p:tgtEl>
                                          <p:spTgt spid="134149"/>
                                        </p:tgtEl>
                                        <p:attrNameLst>
                                          <p:attrName>style.visibility</p:attrName>
                                        </p:attrNameLst>
                                      </p:cBhvr>
                                      <p:to>
                                        <p:strVal val="visible"/>
                                      </p:to>
                                    </p:set>
                                    <p:animEffect transition="in" filter="diamond(in)">
                                      <p:cBhvr>
                                        <p:cTn id="29" dur="2000"/>
                                        <p:tgtEl>
                                          <p:spTgt spid="134149"/>
                                        </p:tgtEl>
                                      </p:cBhvr>
                                    </p:animEffect>
                                  </p:childTnLst>
                                </p:cTn>
                              </p:par>
                              <p:par>
                                <p:cTn id="30" presetID="8" presetClass="entr" presetSubtype="16" fill="hold" nodeType="withEffect">
                                  <p:stCondLst>
                                    <p:cond delay="0"/>
                                  </p:stCondLst>
                                  <p:childTnLst>
                                    <p:set>
                                      <p:cBhvr>
                                        <p:cTn id="31" dur="1" fill="hold">
                                          <p:stCondLst>
                                            <p:cond delay="0"/>
                                          </p:stCondLst>
                                        </p:cTn>
                                        <p:tgtEl>
                                          <p:spTgt spid="134153"/>
                                        </p:tgtEl>
                                        <p:attrNameLst>
                                          <p:attrName>style.visibility</p:attrName>
                                        </p:attrNameLst>
                                      </p:cBhvr>
                                      <p:to>
                                        <p:strVal val="visible"/>
                                      </p:to>
                                    </p:set>
                                    <p:animEffect transition="in" filter="diamond(in)">
                                      <p:cBhvr>
                                        <p:cTn id="32" dur="2000"/>
                                        <p:tgtEl>
                                          <p:spTgt spid="134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CCC.  What happened during the rule of Amenhotep IV?</a:t>
            </a:r>
          </a:p>
        </p:txBody>
      </p:sp>
      <p:sp>
        <p:nvSpPr>
          <p:cNvPr id="162819" name="Rectangle 3"/>
          <p:cNvSpPr>
            <a:spLocks noGrp="1" noChangeArrowheads="1"/>
          </p:cNvSpPr>
          <p:nvPr>
            <p:ph type="body" idx="1"/>
          </p:nvPr>
        </p:nvSpPr>
        <p:spPr/>
        <p:txBody>
          <a:bodyPr/>
          <a:lstStyle/>
          <a:p>
            <a:pPr marL="990600" lvl="1" indent="-533400" eaLnBrk="1" hangingPunct="1">
              <a:buFontTx/>
              <a:buAutoNum type="arabicPeriod" startAt="4"/>
            </a:pPr>
            <a:r>
              <a:rPr lang="en-US" altLang="zh-CN" sz="2400" u="sng" smtClean="0">
                <a:solidFill>
                  <a:srgbClr val="663300"/>
                </a:solidFill>
                <a:effectLst/>
                <a:latin typeface="Times New Roman" pitchFamily="18" charset="0"/>
                <a:ea typeface="宋体" charset="-122"/>
              </a:rPr>
              <a:t>Amenhotep IV closed the temples of Amon-Re and fired all of the temple workers.</a:t>
            </a:r>
          </a:p>
          <a:p>
            <a:pPr marL="990600" lvl="1" indent="-533400" eaLnBrk="1" hangingPunct="1">
              <a:buFontTx/>
              <a:buAutoNum type="arabicPeriod" startAt="4"/>
            </a:pPr>
            <a:r>
              <a:rPr lang="en-US" altLang="zh-CN" sz="2400" u="sng" smtClean="0">
                <a:solidFill>
                  <a:srgbClr val="663300"/>
                </a:solidFill>
                <a:effectLst/>
                <a:latin typeface="Times New Roman" pitchFamily="18" charset="0"/>
                <a:ea typeface="宋体" charset="-122"/>
              </a:rPr>
              <a:t>He created a new religion that worshipped only one god, Aton, but only family and friends accepted this new religion.</a:t>
            </a:r>
          </a:p>
          <a:p>
            <a:pPr marL="990600" lvl="1" indent="-533400" eaLnBrk="1" hangingPunct="1">
              <a:buFontTx/>
              <a:buAutoNum type="arabicPeriod" startAt="4"/>
            </a:pPr>
            <a:r>
              <a:rPr lang="en-US" altLang="zh-CN" sz="2400" u="sng" smtClean="0">
                <a:solidFill>
                  <a:srgbClr val="663300"/>
                </a:solidFill>
                <a:effectLst/>
                <a:latin typeface="Times New Roman" pitchFamily="18" charset="0"/>
                <a:ea typeface="宋体" charset="-122"/>
              </a:rPr>
              <a:t>Amenhotep changed his name to Akhenaton, which means “Spirit of Aton”.</a:t>
            </a:r>
          </a:p>
          <a:p>
            <a:pPr marL="609600" indent="-609600" eaLnBrk="1" hangingPunct="1"/>
            <a:endParaRPr lang="en-US" altLang="zh-CN" sz="2400" smtClean="0">
              <a:ea typeface="宋体" charset="-122"/>
            </a:endParaRPr>
          </a:p>
        </p:txBody>
      </p:sp>
      <p:pic>
        <p:nvPicPr>
          <p:cNvPr id="162821" name="Picture 5" descr="300px-Aten_disk"/>
          <p:cNvPicPr>
            <a:picLocks noChangeAspect="1" noChangeArrowheads="1"/>
          </p:cNvPicPr>
          <p:nvPr/>
        </p:nvPicPr>
        <p:blipFill>
          <a:blip r:embed="rId2"/>
          <a:srcRect/>
          <a:stretch>
            <a:fillRect/>
          </a:stretch>
        </p:blipFill>
        <p:spPr bwMode="auto">
          <a:xfrm>
            <a:off x="4648200" y="4114800"/>
            <a:ext cx="2311400" cy="2581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2818"/>
                                        </p:tgtEl>
                                        <p:attrNameLst>
                                          <p:attrName>style.visibility</p:attrName>
                                        </p:attrNameLst>
                                      </p:cBhvr>
                                      <p:to>
                                        <p:strVal val="visible"/>
                                      </p:to>
                                    </p:set>
                                    <p:anim calcmode="lin" valueType="num">
                                      <p:cBhvr>
                                        <p:cTn id="7" dur="1000" fill="hold"/>
                                        <p:tgtEl>
                                          <p:spTgt spid="162818"/>
                                        </p:tgtEl>
                                        <p:attrNameLst>
                                          <p:attrName>ppt_w</p:attrName>
                                        </p:attrNameLst>
                                      </p:cBhvr>
                                      <p:tavLst>
                                        <p:tav tm="0">
                                          <p:val>
                                            <p:fltVal val="0"/>
                                          </p:val>
                                        </p:tav>
                                        <p:tav tm="100000">
                                          <p:val>
                                            <p:strVal val="#ppt_w"/>
                                          </p:val>
                                        </p:tav>
                                      </p:tavLst>
                                    </p:anim>
                                    <p:anim calcmode="lin" valueType="num">
                                      <p:cBhvr>
                                        <p:cTn id="8" dur="1000" fill="hold"/>
                                        <p:tgtEl>
                                          <p:spTgt spid="1628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2819">
                                            <p:txEl>
                                              <p:pRg st="0" end="0"/>
                                            </p:txEl>
                                          </p:spTgt>
                                        </p:tgtEl>
                                        <p:attrNameLst>
                                          <p:attrName>style.visibility</p:attrName>
                                        </p:attrNameLst>
                                      </p:cBhvr>
                                      <p:to>
                                        <p:strVal val="visible"/>
                                      </p:to>
                                    </p:set>
                                    <p:anim calcmode="lin" valueType="num">
                                      <p:cBhvr additive="base">
                                        <p:cTn id="13" dur="1000" fill="hold"/>
                                        <p:tgtEl>
                                          <p:spTgt spid="162819">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62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2819">
                                            <p:txEl>
                                              <p:pRg st="1" end="1"/>
                                            </p:txEl>
                                          </p:spTgt>
                                        </p:tgtEl>
                                        <p:attrNameLst>
                                          <p:attrName>style.visibility</p:attrName>
                                        </p:attrNameLst>
                                      </p:cBhvr>
                                      <p:to>
                                        <p:strVal val="visible"/>
                                      </p:to>
                                    </p:set>
                                    <p:anim calcmode="lin" valueType="num">
                                      <p:cBhvr additive="base">
                                        <p:cTn id="19" dur="1000" fill="hold"/>
                                        <p:tgtEl>
                                          <p:spTgt spid="162819">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62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2819">
                                            <p:txEl>
                                              <p:pRg st="2" end="2"/>
                                            </p:txEl>
                                          </p:spTgt>
                                        </p:tgtEl>
                                        <p:attrNameLst>
                                          <p:attrName>style.visibility</p:attrName>
                                        </p:attrNameLst>
                                      </p:cBhvr>
                                      <p:to>
                                        <p:strVal val="visible"/>
                                      </p:to>
                                    </p:set>
                                    <p:anim calcmode="lin" valueType="num">
                                      <p:cBhvr additive="base">
                                        <p:cTn id="25" dur="1000" fill="hold"/>
                                        <p:tgtEl>
                                          <p:spTgt spid="162819">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62819">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62821"/>
                                        </p:tgtEl>
                                        <p:attrNameLst>
                                          <p:attrName>style.visibility</p:attrName>
                                        </p:attrNameLst>
                                      </p:cBhvr>
                                      <p:to>
                                        <p:strVal val="visible"/>
                                      </p:to>
                                    </p:set>
                                    <p:anim calcmode="lin" valueType="num">
                                      <p:cBhvr additive="base">
                                        <p:cTn id="29" dur="1000" fill="hold"/>
                                        <p:tgtEl>
                                          <p:spTgt spid="162821"/>
                                        </p:tgtEl>
                                        <p:attrNameLst>
                                          <p:attrName>ppt_x</p:attrName>
                                        </p:attrNameLst>
                                      </p:cBhvr>
                                      <p:tavLst>
                                        <p:tav tm="0">
                                          <p:val>
                                            <p:strVal val="0-#ppt_w/2"/>
                                          </p:val>
                                        </p:tav>
                                        <p:tav tm="100000">
                                          <p:val>
                                            <p:strVal val="#ppt_x"/>
                                          </p:val>
                                        </p:tav>
                                      </p:tavLst>
                                    </p:anim>
                                    <p:anim calcmode="lin" valueType="num">
                                      <p:cBhvr additive="base">
                                        <p:cTn id="30" dur="1000" fill="hold"/>
                                        <p:tgtEl>
                                          <p:spTgt spid="1628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marL="838200" indent="-838200" eaLnBrk="1" hangingPunct="1"/>
            <a:r>
              <a:rPr lang="en-US" altLang="zh-CN" sz="4000" smtClean="0">
                <a:solidFill>
                  <a:srgbClr val="663300"/>
                </a:solidFill>
                <a:effectLst/>
                <a:latin typeface="Times New Roman" pitchFamily="18" charset="0"/>
                <a:ea typeface="宋体" charset="-122"/>
              </a:rPr>
              <a:t>DDD.  Describe the rule of Tutankhamen.</a:t>
            </a:r>
          </a:p>
        </p:txBody>
      </p:sp>
      <p:sp>
        <p:nvSpPr>
          <p:cNvPr id="135171" name="Rectangle 3"/>
          <p:cNvSpPr>
            <a:spLocks noGrp="1" noChangeArrowheads="1"/>
          </p:cNvSpPr>
          <p:nvPr>
            <p:ph type="body" idx="1"/>
          </p:nvPr>
        </p:nvSpPr>
        <p:spPr/>
        <p:txBody>
          <a:bodyPr/>
          <a:lstStyle/>
          <a:p>
            <a:pPr marL="990600" lvl="1" indent="-533400" eaLnBrk="1" hangingPunct="1">
              <a:buFontTx/>
              <a:buAutoNum type="arabicPeriod"/>
            </a:pPr>
            <a:r>
              <a:rPr lang="en-US" altLang="zh-CN" sz="2600" u="sng" smtClean="0">
                <a:solidFill>
                  <a:srgbClr val="663300"/>
                </a:solidFill>
                <a:effectLst/>
                <a:latin typeface="Times New Roman" pitchFamily="18" charset="0"/>
                <a:ea typeface="宋体" charset="-122"/>
              </a:rPr>
              <a:t>Tutankhamen was Amenhotep IV’s son-in-law.</a:t>
            </a:r>
          </a:p>
          <a:p>
            <a:pPr marL="990600" lvl="1" indent="-533400" eaLnBrk="1" hangingPunct="1">
              <a:buFontTx/>
              <a:buAutoNum type="arabicPeriod"/>
            </a:pPr>
            <a:r>
              <a:rPr lang="en-US" altLang="zh-CN" sz="2600" u="sng" smtClean="0">
                <a:solidFill>
                  <a:srgbClr val="663300"/>
                </a:solidFill>
                <a:effectLst/>
                <a:latin typeface="Times New Roman" pitchFamily="18" charset="0"/>
                <a:ea typeface="宋体" charset="-122"/>
              </a:rPr>
              <a:t>He became pharaoh at the age of 9 after Amenhotep IV died.</a:t>
            </a:r>
          </a:p>
          <a:p>
            <a:pPr marL="990600" lvl="1" indent="-533400" eaLnBrk="1" hangingPunct="1">
              <a:buFontTx/>
              <a:buAutoNum type="arabicPeriod"/>
            </a:pPr>
            <a:r>
              <a:rPr lang="en-US" altLang="zh-CN" sz="2600" u="sng" smtClean="0">
                <a:solidFill>
                  <a:srgbClr val="663300"/>
                </a:solidFill>
                <a:effectLst/>
                <a:latin typeface="Times New Roman" pitchFamily="18" charset="0"/>
                <a:ea typeface="宋体" charset="-122"/>
              </a:rPr>
              <a:t>He was forced to return to the old religion.</a:t>
            </a:r>
          </a:p>
          <a:p>
            <a:pPr marL="990600" lvl="1" indent="-533400" eaLnBrk="1" hangingPunct="1">
              <a:buFontTx/>
              <a:buAutoNum type="arabicPeriod"/>
            </a:pPr>
            <a:r>
              <a:rPr lang="en-US" altLang="zh-CN" sz="2600" u="sng" smtClean="0">
                <a:solidFill>
                  <a:srgbClr val="663300"/>
                </a:solidFill>
                <a:effectLst/>
                <a:latin typeface="Times New Roman" pitchFamily="18" charset="0"/>
                <a:ea typeface="宋体" charset="-122"/>
              </a:rPr>
              <a:t>Tutankhamen died after ruling for about nine years.</a:t>
            </a:r>
          </a:p>
        </p:txBody>
      </p:sp>
      <p:pic>
        <p:nvPicPr>
          <p:cNvPr id="135173" name="Picture 5" descr="tutankhamunMask2"/>
          <p:cNvPicPr>
            <a:picLocks noChangeAspect="1" noChangeArrowheads="1"/>
          </p:cNvPicPr>
          <p:nvPr/>
        </p:nvPicPr>
        <p:blipFill>
          <a:blip r:embed="rId2"/>
          <a:srcRect/>
          <a:stretch>
            <a:fillRect/>
          </a:stretch>
        </p:blipFill>
        <p:spPr bwMode="auto">
          <a:xfrm>
            <a:off x="457200" y="3886200"/>
            <a:ext cx="1963738" cy="2743200"/>
          </a:xfrm>
          <a:prstGeom prst="rect">
            <a:avLst/>
          </a:prstGeom>
          <a:noFill/>
          <a:ln w="9525">
            <a:noFill/>
            <a:miter lim="800000"/>
            <a:headEnd/>
            <a:tailEnd/>
          </a:ln>
        </p:spPr>
      </p:pic>
      <p:pic>
        <p:nvPicPr>
          <p:cNvPr id="135175" name="Picture 7" descr="050510_tutankhamun_vmed3p_widec"/>
          <p:cNvPicPr>
            <a:picLocks noChangeAspect="1" noChangeArrowheads="1"/>
          </p:cNvPicPr>
          <p:nvPr/>
        </p:nvPicPr>
        <p:blipFill>
          <a:blip r:embed="rId3"/>
          <a:srcRect/>
          <a:stretch>
            <a:fillRect/>
          </a:stretch>
        </p:blipFill>
        <p:spPr bwMode="auto">
          <a:xfrm>
            <a:off x="6705600" y="3886200"/>
            <a:ext cx="2112963" cy="2786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p:cTn id="7" dur="1000" fill="hold"/>
                                        <p:tgtEl>
                                          <p:spTgt spid="135170"/>
                                        </p:tgtEl>
                                        <p:attrNameLst>
                                          <p:attrName>ppt_w</p:attrName>
                                        </p:attrNameLst>
                                      </p:cBhvr>
                                      <p:tavLst>
                                        <p:tav tm="0">
                                          <p:val>
                                            <p:fltVal val="0"/>
                                          </p:val>
                                        </p:tav>
                                        <p:tav tm="100000">
                                          <p:val>
                                            <p:strVal val="#ppt_w"/>
                                          </p:val>
                                        </p:tav>
                                      </p:tavLst>
                                    </p:anim>
                                    <p:anim calcmode="lin" valueType="num">
                                      <p:cBhvr>
                                        <p:cTn id="8" dur="1000" fill="hold"/>
                                        <p:tgtEl>
                                          <p:spTgt spid="135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5171">
                                            <p:txEl>
                                              <p:pRg st="0" end="0"/>
                                            </p:txEl>
                                          </p:spTgt>
                                        </p:tgtEl>
                                        <p:attrNameLst>
                                          <p:attrName>style.visibility</p:attrName>
                                        </p:attrNameLst>
                                      </p:cBhvr>
                                      <p:to>
                                        <p:strVal val="visible"/>
                                      </p:to>
                                    </p:set>
                                    <p:anim calcmode="lin" valueType="num">
                                      <p:cBhvr additive="base">
                                        <p:cTn id="13" dur="1000" fill="hold"/>
                                        <p:tgtEl>
                                          <p:spTgt spid="135171">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35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5171">
                                            <p:txEl>
                                              <p:pRg st="1" end="1"/>
                                            </p:txEl>
                                          </p:spTgt>
                                        </p:tgtEl>
                                        <p:attrNameLst>
                                          <p:attrName>style.visibility</p:attrName>
                                        </p:attrNameLst>
                                      </p:cBhvr>
                                      <p:to>
                                        <p:strVal val="visible"/>
                                      </p:to>
                                    </p:set>
                                    <p:anim calcmode="lin" valueType="num">
                                      <p:cBhvr additive="base">
                                        <p:cTn id="19" dur="1000" fill="hold"/>
                                        <p:tgtEl>
                                          <p:spTgt spid="135171">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35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35171">
                                            <p:txEl>
                                              <p:pRg st="2" end="2"/>
                                            </p:txEl>
                                          </p:spTgt>
                                        </p:tgtEl>
                                        <p:attrNameLst>
                                          <p:attrName>style.visibility</p:attrName>
                                        </p:attrNameLst>
                                      </p:cBhvr>
                                      <p:to>
                                        <p:strVal val="visible"/>
                                      </p:to>
                                    </p:set>
                                    <p:anim calcmode="lin" valueType="num">
                                      <p:cBhvr additive="base">
                                        <p:cTn id="25" dur="1000" fill="hold"/>
                                        <p:tgtEl>
                                          <p:spTgt spid="135171">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35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35171">
                                            <p:txEl>
                                              <p:pRg st="3" end="3"/>
                                            </p:txEl>
                                          </p:spTgt>
                                        </p:tgtEl>
                                        <p:attrNameLst>
                                          <p:attrName>style.visibility</p:attrName>
                                        </p:attrNameLst>
                                      </p:cBhvr>
                                      <p:to>
                                        <p:strVal val="visible"/>
                                      </p:to>
                                    </p:set>
                                    <p:anim calcmode="lin" valueType="num">
                                      <p:cBhvr additive="base">
                                        <p:cTn id="31" dur="1000" fill="hold"/>
                                        <p:tgtEl>
                                          <p:spTgt spid="135171">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35171">
                                            <p:txEl>
                                              <p:pRg st="3" end="3"/>
                                            </p:txEl>
                                          </p:spTgt>
                                        </p:tgtEl>
                                        <p:attrNameLst>
                                          <p:attrName>ppt_y</p:attrName>
                                        </p:attrNameLst>
                                      </p:cBhvr>
                                      <p:tavLst>
                                        <p:tav tm="0">
                                          <p:val>
                                            <p:strVal val="#ppt_y"/>
                                          </p:val>
                                        </p:tav>
                                        <p:tav tm="100000">
                                          <p:val>
                                            <p:strVal val="#ppt_y"/>
                                          </p:val>
                                        </p:tav>
                                      </p:tavLst>
                                    </p:anim>
                                  </p:childTnLst>
                                </p:cTn>
                              </p:par>
                              <p:par>
                                <p:cTn id="33" presetID="8" presetClass="entr" presetSubtype="16" fill="hold" nodeType="withEffect">
                                  <p:stCondLst>
                                    <p:cond delay="0"/>
                                  </p:stCondLst>
                                  <p:childTnLst>
                                    <p:set>
                                      <p:cBhvr>
                                        <p:cTn id="34" dur="1" fill="hold">
                                          <p:stCondLst>
                                            <p:cond delay="0"/>
                                          </p:stCondLst>
                                        </p:cTn>
                                        <p:tgtEl>
                                          <p:spTgt spid="135173"/>
                                        </p:tgtEl>
                                        <p:attrNameLst>
                                          <p:attrName>style.visibility</p:attrName>
                                        </p:attrNameLst>
                                      </p:cBhvr>
                                      <p:to>
                                        <p:strVal val="visible"/>
                                      </p:to>
                                    </p:set>
                                    <p:animEffect transition="in" filter="diamond(in)">
                                      <p:cBhvr>
                                        <p:cTn id="35" dur="2000"/>
                                        <p:tgtEl>
                                          <p:spTgt spid="135173"/>
                                        </p:tgtEl>
                                      </p:cBhvr>
                                    </p:animEffect>
                                  </p:childTnLst>
                                </p:cTn>
                              </p:par>
                              <p:par>
                                <p:cTn id="36" presetID="8" presetClass="entr" presetSubtype="16" fill="hold" nodeType="withEffect">
                                  <p:stCondLst>
                                    <p:cond delay="0"/>
                                  </p:stCondLst>
                                  <p:childTnLst>
                                    <p:set>
                                      <p:cBhvr>
                                        <p:cTn id="37" dur="1" fill="hold">
                                          <p:stCondLst>
                                            <p:cond delay="0"/>
                                          </p:stCondLst>
                                        </p:cTn>
                                        <p:tgtEl>
                                          <p:spTgt spid="135175"/>
                                        </p:tgtEl>
                                        <p:attrNameLst>
                                          <p:attrName>style.visibility</p:attrName>
                                        </p:attrNameLst>
                                      </p:cBhvr>
                                      <p:to>
                                        <p:strVal val="visible"/>
                                      </p:to>
                                    </p:set>
                                    <p:animEffect transition="in" filter="diamond(in)">
                                      <p:cBhvr>
                                        <p:cTn id="38" dur="2000"/>
                                        <p:tgtEl>
                                          <p:spTgt spid="135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DDD.  Describe the rule of Tutankhamen.</a:t>
            </a:r>
          </a:p>
        </p:txBody>
      </p:sp>
      <p:sp>
        <p:nvSpPr>
          <p:cNvPr id="163843" name="Rectangle 3"/>
          <p:cNvSpPr>
            <a:spLocks noGrp="1" noChangeArrowheads="1"/>
          </p:cNvSpPr>
          <p:nvPr>
            <p:ph type="body" idx="1"/>
          </p:nvPr>
        </p:nvSpPr>
        <p:spPr/>
        <p:txBody>
          <a:bodyPr/>
          <a:lstStyle/>
          <a:p>
            <a:pPr marL="990600" lvl="1" indent="-533400" eaLnBrk="1" hangingPunct="1">
              <a:buFontTx/>
              <a:buAutoNum type="arabicPeriod" startAt="5"/>
            </a:pPr>
            <a:r>
              <a:rPr lang="en-US" altLang="zh-CN" u="sng" smtClean="0">
                <a:solidFill>
                  <a:srgbClr val="663300"/>
                </a:solidFill>
                <a:effectLst/>
                <a:latin typeface="Times New Roman" pitchFamily="18" charset="0"/>
                <a:ea typeface="宋体" charset="-122"/>
              </a:rPr>
              <a:t>He is only well known because his tomb was found intact by Howard Carter in 1922.</a:t>
            </a:r>
          </a:p>
          <a:p>
            <a:pPr marL="990600" lvl="1" indent="-533400" eaLnBrk="1" hangingPunct="1">
              <a:buFontTx/>
              <a:buNone/>
            </a:pPr>
            <a:endParaRPr lang="en-US" altLang="zh-CN" smtClean="0">
              <a:ea typeface="宋体" charset="-122"/>
            </a:endParaRPr>
          </a:p>
        </p:txBody>
      </p:sp>
      <p:pic>
        <p:nvPicPr>
          <p:cNvPr id="163845" name="Picture 5" descr="king-tut-tomb-1"/>
          <p:cNvPicPr>
            <a:picLocks noChangeAspect="1" noChangeArrowheads="1"/>
          </p:cNvPicPr>
          <p:nvPr/>
        </p:nvPicPr>
        <p:blipFill>
          <a:blip r:embed="rId2"/>
          <a:srcRect/>
          <a:stretch>
            <a:fillRect/>
          </a:stretch>
        </p:blipFill>
        <p:spPr bwMode="auto">
          <a:xfrm>
            <a:off x="152400" y="2743200"/>
            <a:ext cx="3810000" cy="3810000"/>
          </a:xfrm>
          <a:prstGeom prst="rect">
            <a:avLst/>
          </a:prstGeom>
          <a:noFill/>
          <a:ln w="9525">
            <a:noFill/>
            <a:miter lim="800000"/>
            <a:headEnd/>
            <a:tailEnd/>
          </a:ln>
        </p:spPr>
      </p:pic>
      <p:pic>
        <p:nvPicPr>
          <p:cNvPr id="118789" name="Picture 7" descr="tut03"/>
          <p:cNvPicPr>
            <a:picLocks noChangeAspect="1" noChangeArrowheads="1"/>
          </p:cNvPicPr>
          <p:nvPr/>
        </p:nvPicPr>
        <p:blipFill>
          <a:blip r:embed="rId3"/>
          <a:srcRect/>
          <a:stretch>
            <a:fillRect/>
          </a:stretch>
        </p:blipFill>
        <p:spPr bwMode="auto">
          <a:xfrm>
            <a:off x="4267200" y="3048000"/>
            <a:ext cx="4286250" cy="3219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42"/>
                                        </p:tgtEl>
                                        <p:attrNameLst>
                                          <p:attrName>style.visibility</p:attrName>
                                        </p:attrNameLst>
                                      </p:cBhvr>
                                      <p:to>
                                        <p:strVal val="visible"/>
                                      </p:to>
                                    </p:set>
                                    <p:anim calcmode="lin" valueType="num">
                                      <p:cBhvr>
                                        <p:cTn id="7" dur="1000" fill="hold"/>
                                        <p:tgtEl>
                                          <p:spTgt spid="163842"/>
                                        </p:tgtEl>
                                        <p:attrNameLst>
                                          <p:attrName>ppt_w</p:attrName>
                                        </p:attrNameLst>
                                      </p:cBhvr>
                                      <p:tavLst>
                                        <p:tav tm="0">
                                          <p:val>
                                            <p:fltVal val="0"/>
                                          </p:val>
                                        </p:tav>
                                        <p:tav tm="100000">
                                          <p:val>
                                            <p:strVal val="#ppt_w"/>
                                          </p:val>
                                        </p:tav>
                                      </p:tavLst>
                                    </p:anim>
                                    <p:anim calcmode="lin" valueType="num">
                                      <p:cBhvr>
                                        <p:cTn id="8" dur="1000" fill="hold"/>
                                        <p:tgtEl>
                                          <p:spTgt spid="1638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3843">
                                            <p:txEl>
                                              <p:pRg st="0" end="0"/>
                                            </p:txEl>
                                          </p:spTgt>
                                        </p:tgtEl>
                                        <p:attrNameLst>
                                          <p:attrName>style.visibility</p:attrName>
                                        </p:attrNameLst>
                                      </p:cBhvr>
                                      <p:to>
                                        <p:strVal val="visible"/>
                                      </p:to>
                                    </p:set>
                                    <p:anim calcmode="lin" valueType="num">
                                      <p:cBhvr additive="base">
                                        <p:cTn id="13" dur="1000" fill="hold"/>
                                        <p:tgtEl>
                                          <p:spTgt spid="16384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63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163845"/>
                                        </p:tgtEl>
                                        <p:attrNameLst>
                                          <p:attrName>style.visibility</p:attrName>
                                        </p:attrNameLst>
                                      </p:cBhvr>
                                      <p:to>
                                        <p:strVal val="visible"/>
                                      </p:to>
                                    </p:set>
                                    <p:animEffect transition="in" filter="slide(fromBottom)">
                                      <p:cBhvr>
                                        <p:cTn id="19" dur="500"/>
                                        <p:tgtEl>
                                          <p:spTgt spid="163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5" descr="tut_annex"/>
          <p:cNvPicPr>
            <a:picLocks noChangeAspect="1" noChangeArrowheads="1"/>
          </p:cNvPicPr>
          <p:nvPr/>
        </p:nvPicPr>
        <p:blipFill>
          <a:blip r:embed="rId2"/>
          <a:srcRect/>
          <a:stretch>
            <a:fillRect/>
          </a:stretch>
        </p:blipFill>
        <p:spPr bwMode="auto">
          <a:xfrm>
            <a:off x="304800" y="304800"/>
            <a:ext cx="4286250" cy="3219450"/>
          </a:xfrm>
          <a:prstGeom prst="rect">
            <a:avLst/>
          </a:prstGeom>
          <a:noFill/>
          <a:ln w="9525">
            <a:noFill/>
            <a:miter lim="800000"/>
            <a:headEnd/>
            <a:tailEnd/>
          </a:ln>
        </p:spPr>
      </p:pic>
      <p:pic>
        <p:nvPicPr>
          <p:cNvPr id="119811" name="Picture 7" descr="stone-coffin1"/>
          <p:cNvPicPr>
            <a:picLocks noChangeAspect="1" noChangeArrowheads="1"/>
          </p:cNvPicPr>
          <p:nvPr/>
        </p:nvPicPr>
        <p:blipFill>
          <a:blip r:embed="rId3"/>
          <a:srcRect/>
          <a:stretch>
            <a:fillRect/>
          </a:stretch>
        </p:blipFill>
        <p:spPr bwMode="auto">
          <a:xfrm>
            <a:off x="4343400" y="3657600"/>
            <a:ext cx="4391025"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5" descr="Valley-of-the-Kings"/>
          <p:cNvPicPr>
            <a:picLocks noChangeAspect="1" noChangeArrowheads="1"/>
          </p:cNvPicPr>
          <p:nvPr/>
        </p:nvPicPr>
        <p:blipFill>
          <a:blip r:embed="rId2"/>
          <a:srcRect/>
          <a:stretch>
            <a:fillRect/>
          </a:stretch>
        </p:blipFill>
        <p:spPr bwMode="auto">
          <a:xfrm>
            <a:off x="1371600" y="838200"/>
            <a:ext cx="6400800" cy="510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4" descr="votkmap"/>
          <p:cNvPicPr>
            <a:picLocks noGrp="1" noChangeAspect="1" noChangeArrowheads="1"/>
          </p:cNvPicPr>
          <p:nvPr>
            <p:ph type="body" idx="1"/>
          </p:nvPr>
        </p:nvPicPr>
        <p:blipFill>
          <a:blip r:embed="rId2"/>
          <a:srcRect/>
          <a:stretch>
            <a:fillRect/>
          </a:stretch>
        </p:blipFill>
        <p:spPr>
          <a:xfrm>
            <a:off x="1371600" y="1143000"/>
            <a:ext cx="6781800" cy="5184775"/>
          </a:xfr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marL="838200" indent="-838200" eaLnBrk="1" hangingPunct="1"/>
            <a:r>
              <a:rPr lang="en-US" altLang="zh-CN" sz="4000" dirty="0" smtClean="0">
                <a:solidFill>
                  <a:srgbClr val="663300"/>
                </a:solidFill>
                <a:effectLst/>
                <a:latin typeface="Times New Roman" pitchFamily="18" charset="0"/>
                <a:ea typeface="宋体" charset="-122"/>
              </a:rPr>
              <a:t>EEE.  How did Egypt lose its power? </a:t>
            </a:r>
          </a:p>
        </p:txBody>
      </p:sp>
      <p:sp>
        <p:nvSpPr>
          <p:cNvPr id="136195" name="Rectangle 3"/>
          <p:cNvSpPr>
            <a:spLocks noGrp="1" noChangeArrowheads="1"/>
          </p:cNvSpPr>
          <p:nvPr>
            <p:ph type="body" idx="1"/>
          </p:nvPr>
        </p:nvSpPr>
        <p:spPr/>
        <p:txBody>
          <a:bodyPr/>
          <a:lstStyle/>
          <a:p>
            <a:pPr marL="990600" lvl="1" indent="-533400" eaLnBrk="1" hangingPunct="1">
              <a:buFontTx/>
              <a:buAutoNum type="arabicPeriod"/>
            </a:pPr>
            <a:r>
              <a:rPr lang="en-US" altLang="zh-CN" sz="2400" u="sng" smtClean="0">
                <a:solidFill>
                  <a:srgbClr val="663300"/>
                </a:solidFill>
                <a:effectLst/>
                <a:latin typeface="Times New Roman" pitchFamily="18" charset="0"/>
                <a:ea typeface="宋体" charset="-122"/>
              </a:rPr>
              <a:t>Little by little, Egypt lost its power.</a:t>
            </a:r>
          </a:p>
          <a:p>
            <a:pPr marL="990600" lvl="1" indent="-533400" eaLnBrk="1" hangingPunct="1">
              <a:buFontTx/>
              <a:buAutoNum type="arabicPeriod"/>
            </a:pPr>
            <a:r>
              <a:rPr lang="en-US" altLang="zh-CN" sz="2400" u="sng" smtClean="0">
                <a:solidFill>
                  <a:srgbClr val="663300"/>
                </a:solidFill>
                <a:effectLst/>
                <a:latin typeface="Times New Roman" pitchFamily="18" charset="0"/>
                <a:ea typeface="宋体" charset="-122"/>
              </a:rPr>
              <a:t>One reason was the struggle between the priests and pharaohs.</a:t>
            </a:r>
          </a:p>
          <a:p>
            <a:pPr marL="990600" lvl="1" indent="-533400" eaLnBrk="1" hangingPunct="1">
              <a:buFontTx/>
              <a:buAutoNum type="arabicPeriod"/>
            </a:pPr>
            <a:r>
              <a:rPr lang="en-US" altLang="zh-CN" sz="2400" u="sng" smtClean="0">
                <a:solidFill>
                  <a:srgbClr val="663300"/>
                </a:solidFill>
                <a:effectLst/>
                <a:latin typeface="Times New Roman" pitchFamily="18" charset="0"/>
                <a:ea typeface="宋体" charset="-122"/>
              </a:rPr>
              <a:t>Another was the pharaohs’ attempts to keep neighboring countries under Egyptian control.</a:t>
            </a:r>
          </a:p>
          <a:p>
            <a:pPr marL="990600" lvl="1" indent="-533400" eaLnBrk="1" hangingPunct="1">
              <a:buFontTx/>
              <a:buAutoNum type="arabicPeriod"/>
            </a:pPr>
            <a:r>
              <a:rPr lang="en-US" altLang="zh-CN" sz="2400" u="sng" smtClean="0">
                <a:solidFill>
                  <a:srgbClr val="663300"/>
                </a:solidFill>
                <a:effectLst/>
                <a:latin typeface="Times New Roman" pitchFamily="18" charset="0"/>
                <a:ea typeface="宋体" charset="-122"/>
              </a:rPr>
              <a:t>Much energy and money was spent on war.</a:t>
            </a:r>
          </a:p>
          <a:p>
            <a:pPr marL="990600" lvl="1" indent="-533400" eaLnBrk="1" hangingPunct="1">
              <a:buFontTx/>
              <a:buAutoNum type="arabicPeriod"/>
            </a:pPr>
            <a:r>
              <a:rPr lang="en-US" altLang="zh-CN" sz="2400" u="sng" smtClean="0">
                <a:solidFill>
                  <a:srgbClr val="663300"/>
                </a:solidFill>
                <a:effectLst/>
                <a:latin typeface="Times New Roman" pitchFamily="18" charset="0"/>
                <a:ea typeface="宋体" charset="-122"/>
              </a:rPr>
              <a:t>Other peoples of the eastern Mediterranean were using iron weapons.</a:t>
            </a:r>
          </a:p>
          <a:p>
            <a:pPr marL="990600" lvl="1" indent="-533400" eaLnBrk="1" hangingPunct="1">
              <a:buFontTx/>
              <a:buAutoNum type="arabicPeriod"/>
            </a:pPr>
            <a:r>
              <a:rPr lang="en-US" altLang="zh-CN" sz="2400" u="sng" smtClean="0">
                <a:solidFill>
                  <a:srgbClr val="663300"/>
                </a:solidFill>
                <a:effectLst/>
                <a:latin typeface="Times New Roman" pitchFamily="18" charset="0"/>
                <a:ea typeface="宋体" charset="-122"/>
              </a:rPr>
              <a:t>Since Egypt did not have iron ore, money was spent to bring in small amounts to make weapons.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 calcmode="lin" valueType="num">
                                      <p:cBhvr>
                                        <p:cTn id="7" dur="1000" fill="hold"/>
                                        <p:tgtEl>
                                          <p:spTgt spid="136194"/>
                                        </p:tgtEl>
                                        <p:attrNameLst>
                                          <p:attrName>ppt_w</p:attrName>
                                        </p:attrNameLst>
                                      </p:cBhvr>
                                      <p:tavLst>
                                        <p:tav tm="0">
                                          <p:val>
                                            <p:fltVal val="0"/>
                                          </p:val>
                                        </p:tav>
                                        <p:tav tm="100000">
                                          <p:val>
                                            <p:strVal val="#ppt_w"/>
                                          </p:val>
                                        </p:tav>
                                      </p:tavLst>
                                    </p:anim>
                                    <p:anim calcmode="lin" valueType="num">
                                      <p:cBhvr>
                                        <p:cTn id="8" dur="1000" fill="hold"/>
                                        <p:tgtEl>
                                          <p:spTgt spid="13619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6195">
                                            <p:txEl>
                                              <p:pRg st="0" end="0"/>
                                            </p:txEl>
                                          </p:spTgt>
                                        </p:tgtEl>
                                        <p:attrNameLst>
                                          <p:attrName>style.visibility</p:attrName>
                                        </p:attrNameLst>
                                      </p:cBhvr>
                                      <p:to>
                                        <p:strVal val="visible"/>
                                      </p:to>
                                    </p:set>
                                    <p:anim calcmode="lin" valueType="num">
                                      <p:cBhvr additive="base">
                                        <p:cTn id="13" dur="1000" fill="hold"/>
                                        <p:tgtEl>
                                          <p:spTgt spid="136195">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36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6195">
                                            <p:txEl>
                                              <p:pRg st="1" end="1"/>
                                            </p:txEl>
                                          </p:spTgt>
                                        </p:tgtEl>
                                        <p:attrNameLst>
                                          <p:attrName>style.visibility</p:attrName>
                                        </p:attrNameLst>
                                      </p:cBhvr>
                                      <p:to>
                                        <p:strVal val="visible"/>
                                      </p:to>
                                    </p:set>
                                    <p:anim calcmode="lin" valueType="num">
                                      <p:cBhvr additive="base">
                                        <p:cTn id="19" dur="1000" fill="hold"/>
                                        <p:tgtEl>
                                          <p:spTgt spid="136195">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36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36195">
                                            <p:txEl>
                                              <p:pRg st="2" end="2"/>
                                            </p:txEl>
                                          </p:spTgt>
                                        </p:tgtEl>
                                        <p:attrNameLst>
                                          <p:attrName>style.visibility</p:attrName>
                                        </p:attrNameLst>
                                      </p:cBhvr>
                                      <p:to>
                                        <p:strVal val="visible"/>
                                      </p:to>
                                    </p:set>
                                    <p:anim calcmode="lin" valueType="num">
                                      <p:cBhvr additive="base">
                                        <p:cTn id="25" dur="1000" fill="hold"/>
                                        <p:tgtEl>
                                          <p:spTgt spid="136195">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36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36195">
                                            <p:txEl>
                                              <p:pRg st="3" end="3"/>
                                            </p:txEl>
                                          </p:spTgt>
                                        </p:tgtEl>
                                        <p:attrNameLst>
                                          <p:attrName>style.visibility</p:attrName>
                                        </p:attrNameLst>
                                      </p:cBhvr>
                                      <p:to>
                                        <p:strVal val="visible"/>
                                      </p:to>
                                    </p:set>
                                    <p:anim calcmode="lin" valueType="num">
                                      <p:cBhvr additive="base">
                                        <p:cTn id="31" dur="1000" fill="hold"/>
                                        <p:tgtEl>
                                          <p:spTgt spid="136195">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36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36195">
                                            <p:txEl>
                                              <p:pRg st="4" end="4"/>
                                            </p:txEl>
                                          </p:spTgt>
                                        </p:tgtEl>
                                        <p:attrNameLst>
                                          <p:attrName>style.visibility</p:attrName>
                                        </p:attrNameLst>
                                      </p:cBhvr>
                                      <p:to>
                                        <p:strVal val="visible"/>
                                      </p:to>
                                    </p:set>
                                    <p:anim calcmode="lin" valueType="num">
                                      <p:cBhvr additive="base">
                                        <p:cTn id="37" dur="1000" fill="hold"/>
                                        <p:tgtEl>
                                          <p:spTgt spid="136195">
                                            <p:txEl>
                                              <p:pRg st="4" end="4"/>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36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36195">
                                            <p:txEl>
                                              <p:pRg st="5" end="5"/>
                                            </p:txEl>
                                          </p:spTgt>
                                        </p:tgtEl>
                                        <p:attrNameLst>
                                          <p:attrName>style.visibility</p:attrName>
                                        </p:attrNameLst>
                                      </p:cBhvr>
                                      <p:to>
                                        <p:strVal val="visible"/>
                                      </p:to>
                                    </p:set>
                                    <p:anim calcmode="lin" valueType="num">
                                      <p:cBhvr additive="base">
                                        <p:cTn id="43" dur="1000" fill="hold"/>
                                        <p:tgtEl>
                                          <p:spTgt spid="136195">
                                            <p:txEl>
                                              <p:pRg st="5" end="5"/>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361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marL="838200" indent="-838200" eaLnBrk="1" hangingPunct="1"/>
            <a:r>
              <a:rPr lang="en-US" altLang="zh-CN" sz="4000" smtClean="0">
                <a:solidFill>
                  <a:srgbClr val="663300"/>
                </a:solidFill>
                <a:effectLst/>
                <a:latin typeface="Times New Roman" pitchFamily="18" charset="0"/>
                <a:ea typeface="宋体" charset="-122"/>
              </a:rPr>
              <a:t>D.  What were some differences between Mesopotamia and Egypt?</a:t>
            </a:r>
          </a:p>
        </p:txBody>
      </p:sp>
      <p:sp>
        <p:nvSpPr>
          <p:cNvPr id="56323"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The Egyptian civilization lasted much longer than the city-states and empires of Mesopotamia.</a:t>
            </a:r>
          </a:p>
          <a:p>
            <a:pPr marL="990600" lvl="1" indent="-533400" eaLnBrk="1" hangingPunct="1">
              <a:buFontTx/>
              <a:buAutoNum type="arabicPeriod"/>
            </a:pPr>
            <a:r>
              <a:rPr lang="en-US" altLang="zh-CN" u="sng" smtClean="0">
                <a:solidFill>
                  <a:srgbClr val="663300"/>
                </a:solidFill>
                <a:effectLst/>
                <a:latin typeface="Times New Roman" pitchFamily="18" charset="0"/>
                <a:ea typeface="宋体" charset="-122"/>
              </a:rPr>
              <a:t>While the people of Mesopotamia fought amongst one another, Egypt grew into a rich, powerful, and unified kingdom.</a:t>
            </a:r>
          </a:p>
        </p:txBody>
      </p:sp>
      <p:pic>
        <p:nvPicPr>
          <p:cNvPr id="13316" name="Picture 5" descr="Pyramids_of_Giza"/>
          <p:cNvPicPr>
            <a:picLocks noChangeAspect="1" noChangeArrowheads="1"/>
          </p:cNvPicPr>
          <p:nvPr/>
        </p:nvPicPr>
        <p:blipFill>
          <a:blip r:embed="rId2"/>
          <a:srcRect/>
          <a:stretch>
            <a:fillRect/>
          </a:stretch>
        </p:blipFill>
        <p:spPr bwMode="auto">
          <a:xfrm>
            <a:off x="1143000" y="3967163"/>
            <a:ext cx="3429000" cy="2571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1000" fill="hold"/>
                                        <p:tgtEl>
                                          <p:spTgt spid="56322"/>
                                        </p:tgtEl>
                                        <p:attrNameLst>
                                          <p:attrName>ppt_x</p:attrName>
                                        </p:attrNameLst>
                                      </p:cBhvr>
                                      <p:tavLst>
                                        <p:tav tm="0">
                                          <p:val>
                                            <p:strVal val="#ppt_x"/>
                                          </p:val>
                                        </p:tav>
                                        <p:tav tm="100000">
                                          <p:val>
                                            <p:strVal val="#ppt_x"/>
                                          </p:val>
                                        </p:tav>
                                      </p:tavLst>
                                    </p:anim>
                                    <p:anim calcmode="lin" valueType="num">
                                      <p:cBhvr additive="base">
                                        <p:cTn id="8" dur="1000" fill="hold"/>
                                        <p:tgtEl>
                                          <p:spTgt spid="563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0" end="0"/>
                                            </p:txEl>
                                          </p:spTgt>
                                        </p:tgtEl>
                                        <p:attrNameLst>
                                          <p:attrName>style.visibility</p:attrName>
                                        </p:attrNameLst>
                                      </p:cBhvr>
                                      <p:to>
                                        <p:strVal val="visible"/>
                                      </p:to>
                                    </p:set>
                                    <p:anim calcmode="lin" valueType="num">
                                      <p:cBhvr additive="base">
                                        <p:cTn id="13" dur="1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1" end="1"/>
                                            </p:txEl>
                                          </p:spTgt>
                                        </p:tgtEl>
                                        <p:attrNameLst>
                                          <p:attrName>style.visibility</p:attrName>
                                        </p:attrNameLst>
                                      </p:cBhvr>
                                      <p:to>
                                        <p:strVal val="visible"/>
                                      </p:to>
                                    </p:set>
                                    <p:anim calcmode="lin" valueType="num">
                                      <p:cBhvr additive="base">
                                        <p:cTn id="19" dur="10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en-US" sz="4000" smtClean="0">
                <a:solidFill>
                  <a:srgbClr val="663300"/>
                </a:solidFill>
                <a:effectLst/>
                <a:latin typeface="Times New Roman" pitchFamily="18" charset="0"/>
              </a:rPr>
              <a:t>FFF.  Who eventually took over Egypt?</a:t>
            </a:r>
            <a:r>
              <a:rPr lang="en-US" sz="4000" smtClean="0"/>
              <a:t> </a:t>
            </a:r>
          </a:p>
        </p:txBody>
      </p:sp>
      <p:sp>
        <p:nvSpPr>
          <p:cNvPr id="137219" name="Rectangle 3"/>
          <p:cNvSpPr>
            <a:spLocks noGrp="1" noChangeArrowheads="1"/>
          </p:cNvSpPr>
          <p:nvPr>
            <p:ph type="body" idx="1"/>
          </p:nvPr>
        </p:nvSpPr>
        <p:spPr/>
        <p:txBody>
          <a:bodyPr/>
          <a:lstStyle/>
          <a:p>
            <a:pPr algn="ctr" eaLnBrk="1" hangingPunct="1">
              <a:buFont typeface="Wingdings" pitchFamily="2" charset="2"/>
              <a:buNone/>
            </a:pPr>
            <a:r>
              <a:rPr lang="en-US" altLang="zh-CN" sz="3000" u="sng" smtClean="0">
                <a:solidFill>
                  <a:srgbClr val="663300"/>
                </a:solidFill>
                <a:effectLst/>
                <a:latin typeface="Times New Roman" pitchFamily="18" charset="0"/>
                <a:ea typeface="宋体" charset="-122"/>
              </a:rPr>
              <a:t>Egypt was taken over by the Assyrians in 671 B.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p:cTn id="7" dur="1000" fill="hold"/>
                                        <p:tgtEl>
                                          <p:spTgt spid="137218"/>
                                        </p:tgtEl>
                                        <p:attrNameLst>
                                          <p:attrName>ppt_w</p:attrName>
                                        </p:attrNameLst>
                                      </p:cBhvr>
                                      <p:tavLst>
                                        <p:tav tm="0">
                                          <p:val>
                                            <p:fltVal val="0"/>
                                          </p:val>
                                        </p:tav>
                                        <p:tav tm="100000">
                                          <p:val>
                                            <p:strVal val="#ppt_w"/>
                                          </p:val>
                                        </p:tav>
                                      </p:tavLst>
                                    </p:anim>
                                    <p:anim calcmode="lin" valueType="num">
                                      <p:cBhvr>
                                        <p:cTn id="8" dur="1000" fill="hold"/>
                                        <p:tgtEl>
                                          <p:spTgt spid="1372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nodeType="clickEffect">
                                  <p:stCondLst>
                                    <p:cond delay="0"/>
                                  </p:stCondLst>
                                  <p:childTnLst>
                                    <p:set>
                                      <p:cBhvr>
                                        <p:cTn id="12" dur="1" fill="hold">
                                          <p:stCondLst>
                                            <p:cond delay="0"/>
                                          </p:stCondLst>
                                        </p:cTn>
                                        <p:tgtEl>
                                          <p:spTgt spid="137219">
                                            <p:txEl>
                                              <p:pRg st="0" end="0"/>
                                            </p:txEl>
                                          </p:spTgt>
                                        </p:tgtEl>
                                        <p:attrNameLst>
                                          <p:attrName>style.visibility</p:attrName>
                                        </p:attrNameLst>
                                      </p:cBhvr>
                                      <p:to>
                                        <p:strVal val="visible"/>
                                      </p:to>
                                    </p:set>
                                    <p:animEffect transition="in" filter="wipe(down)">
                                      <p:cBhvr>
                                        <p:cTn id="13" dur="580">
                                          <p:stCondLst>
                                            <p:cond delay="0"/>
                                          </p:stCondLst>
                                        </p:cTn>
                                        <p:tgtEl>
                                          <p:spTgt spid="137219">
                                            <p:txEl>
                                              <p:pRg st="0" end="0"/>
                                            </p:txEl>
                                          </p:spTgt>
                                        </p:tgtEl>
                                      </p:cBhvr>
                                    </p:animEffect>
                                    <p:anim calcmode="lin" valueType="num">
                                      <p:cBhvr>
                                        <p:cTn id="14" dur="1822" tmFilter="0,0; 0.14,0.36; 0.43,0.73; 0.71,0.91; 1.0,1.0">
                                          <p:stCondLst>
                                            <p:cond delay="0"/>
                                          </p:stCondLst>
                                        </p:cTn>
                                        <p:tgtEl>
                                          <p:spTgt spid="137219">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7219">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7219">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7219">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7219">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137219">
                                            <p:txEl>
                                              <p:pRg st="0" end="0"/>
                                            </p:txEl>
                                          </p:spTgt>
                                        </p:tgtEl>
                                      </p:cBhvr>
                                      <p:to x="100000" y="60000"/>
                                    </p:animScale>
                                    <p:animScale>
                                      <p:cBhvr>
                                        <p:cTn id="20" dur="166" decel="50000">
                                          <p:stCondLst>
                                            <p:cond delay="676"/>
                                          </p:stCondLst>
                                        </p:cTn>
                                        <p:tgtEl>
                                          <p:spTgt spid="137219">
                                            <p:txEl>
                                              <p:pRg st="0" end="0"/>
                                            </p:txEl>
                                          </p:spTgt>
                                        </p:tgtEl>
                                      </p:cBhvr>
                                      <p:to x="100000" y="100000"/>
                                    </p:animScale>
                                    <p:animScale>
                                      <p:cBhvr>
                                        <p:cTn id="21" dur="26">
                                          <p:stCondLst>
                                            <p:cond delay="1312"/>
                                          </p:stCondLst>
                                        </p:cTn>
                                        <p:tgtEl>
                                          <p:spTgt spid="137219">
                                            <p:txEl>
                                              <p:pRg st="0" end="0"/>
                                            </p:txEl>
                                          </p:spTgt>
                                        </p:tgtEl>
                                      </p:cBhvr>
                                      <p:to x="100000" y="80000"/>
                                    </p:animScale>
                                    <p:animScale>
                                      <p:cBhvr>
                                        <p:cTn id="22" dur="166" decel="50000">
                                          <p:stCondLst>
                                            <p:cond delay="1338"/>
                                          </p:stCondLst>
                                        </p:cTn>
                                        <p:tgtEl>
                                          <p:spTgt spid="137219">
                                            <p:txEl>
                                              <p:pRg st="0" end="0"/>
                                            </p:txEl>
                                          </p:spTgt>
                                        </p:tgtEl>
                                      </p:cBhvr>
                                      <p:to x="100000" y="100000"/>
                                    </p:animScale>
                                    <p:animScale>
                                      <p:cBhvr>
                                        <p:cTn id="23" dur="26">
                                          <p:stCondLst>
                                            <p:cond delay="1642"/>
                                          </p:stCondLst>
                                        </p:cTn>
                                        <p:tgtEl>
                                          <p:spTgt spid="137219">
                                            <p:txEl>
                                              <p:pRg st="0" end="0"/>
                                            </p:txEl>
                                          </p:spTgt>
                                        </p:tgtEl>
                                      </p:cBhvr>
                                      <p:to x="100000" y="90000"/>
                                    </p:animScale>
                                    <p:animScale>
                                      <p:cBhvr>
                                        <p:cTn id="24" dur="166" decel="50000">
                                          <p:stCondLst>
                                            <p:cond delay="1668"/>
                                          </p:stCondLst>
                                        </p:cTn>
                                        <p:tgtEl>
                                          <p:spTgt spid="137219">
                                            <p:txEl>
                                              <p:pRg st="0" end="0"/>
                                            </p:txEl>
                                          </p:spTgt>
                                        </p:tgtEl>
                                      </p:cBhvr>
                                      <p:to x="100000" y="100000"/>
                                    </p:animScale>
                                    <p:animScale>
                                      <p:cBhvr>
                                        <p:cTn id="25" dur="26">
                                          <p:stCondLst>
                                            <p:cond delay="1808"/>
                                          </p:stCondLst>
                                        </p:cTn>
                                        <p:tgtEl>
                                          <p:spTgt spid="137219">
                                            <p:txEl>
                                              <p:pRg st="0" end="0"/>
                                            </p:txEl>
                                          </p:spTgt>
                                        </p:tgtEl>
                                      </p:cBhvr>
                                      <p:to x="100000" y="95000"/>
                                    </p:animScale>
                                    <p:animScale>
                                      <p:cBhvr>
                                        <p:cTn id="26" dur="166" decel="50000">
                                          <p:stCondLst>
                                            <p:cond delay="1834"/>
                                          </p:stCondLst>
                                        </p:cTn>
                                        <p:tgtEl>
                                          <p:spTgt spid="13721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zh-CN" sz="4000" b="1" dirty="0" smtClean="0">
                <a:solidFill>
                  <a:srgbClr val="663300"/>
                </a:solidFill>
                <a:effectLst/>
                <a:latin typeface="Times New Roman" pitchFamily="18" charset="0"/>
                <a:ea typeface="宋体" charset="-122"/>
              </a:rPr>
              <a:t>Contributions</a:t>
            </a:r>
            <a:endParaRPr lang="en-US" altLang="zh-CN" sz="4000" b="1" dirty="0" smtClean="0">
              <a:solidFill>
                <a:srgbClr val="663300"/>
              </a:solidFill>
              <a:effectLst/>
              <a:latin typeface="Times New Roman" pitchFamily="18" charset="0"/>
              <a:ea typeface="宋体" charset="-122"/>
            </a:endParaRPr>
          </a:p>
        </p:txBody>
      </p:sp>
      <p:sp>
        <p:nvSpPr>
          <p:cNvPr id="134147" name="Rectangle 3"/>
          <p:cNvSpPr>
            <a:spLocks noGrp="1" noChangeArrowheads="1"/>
          </p:cNvSpPr>
          <p:nvPr>
            <p:ph type="body" idx="1"/>
          </p:nvPr>
        </p:nvSpPr>
        <p:spPr/>
        <p:txBody>
          <a:bodyPr/>
          <a:lstStyle/>
          <a:p>
            <a:pPr eaLnBrk="1" hangingPunct="1">
              <a:buClr>
                <a:srgbClr val="663300"/>
              </a:buClr>
              <a:buFont typeface="Wingdings" pitchFamily="2" charset="2"/>
              <a:buChar char="Ø"/>
            </a:pPr>
            <a:r>
              <a:rPr lang="en-US" altLang="zh-CN" b="1" dirty="0" smtClean="0">
                <a:solidFill>
                  <a:srgbClr val="663300"/>
                </a:solidFill>
                <a:effectLst/>
                <a:latin typeface="Times New Roman" pitchFamily="18" charset="0"/>
                <a:ea typeface="宋体" charset="-122"/>
              </a:rPr>
              <a:t>Lesson Essential Question </a:t>
            </a:r>
            <a:r>
              <a:rPr lang="en-US" altLang="zh-CN" b="1" dirty="0" smtClean="0">
                <a:solidFill>
                  <a:srgbClr val="663300"/>
                </a:solidFill>
                <a:effectLst/>
                <a:latin typeface="Times New Roman" pitchFamily="18" charset="0"/>
                <a:ea typeface="宋体" charset="-122"/>
              </a:rPr>
              <a:t>- </a:t>
            </a:r>
            <a:r>
              <a:rPr lang="en-US" altLang="zh-CN" b="1" u="sng" dirty="0" smtClean="0">
                <a:solidFill>
                  <a:srgbClr val="663300"/>
                </a:solidFill>
                <a:effectLst/>
                <a:latin typeface="Times New Roman" pitchFamily="18" charset="0"/>
                <a:ea typeface="宋体" charset="-122"/>
              </a:rPr>
              <a:t>How did the ancient Egyptians contribute to modern society?</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r>
              <a:rPr lang="en-US" smtClean="0">
                <a:solidFill>
                  <a:srgbClr val="663300"/>
                </a:solidFill>
                <a:effectLst/>
                <a:latin typeface="Times New Roman" pitchFamily="18" charset="0"/>
              </a:rPr>
              <a:t>GGG.  Define </a:t>
            </a:r>
            <a:r>
              <a:rPr lang="en-US" b="1" u="sng" smtClean="0">
                <a:solidFill>
                  <a:srgbClr val="663300"/>
                </a:solidFill>
                <a:effectLst/>
                <a:latin typeface="Times New Roman" pitchFamily="18" charset="0"/>
              </a:rPr>
              <a:t>papyrus</a:t>
            </a:r>
            <a:r>
              <a:rPr lang="en-US" smtClean="0">
                <a:solidFill>
                  <a:srgbClr val="663300"/>
                </a:solidFill>
                <a:effectLst/>
                <a:latin typeface="Times New Roman" pitchFamily="18" charset="0"/>
              </a:rPr>
              <a:t> -</a:t>
            </a:r>
            <a:r>
              <a:rPr lang="en-US" smtClean="0"/>
              <a:t> </a:t>
            </a:r>
          </a:p>
        </p:txBody>
      </p:sp>
      <p:sp>
        <p:nvSpPr>
          <p:cNvPr id="139267" name="Rectangle 3"/>
          <p:cNvSpPr>
            <a:spLocks noGrp="1" noChangeArrowheads="1"/>
          </p:cNvSpPr>
          <p:nvPr>
            <p:ph type="body" sz="half" idx="1"/>
          </p:nvPr>
        </p:nvSpPr>
        <p:spPr/>
        <p:txBody>
          <a:bodyPr/>
          <a:lstStyle/>
          <a:p>
            <a:pPr algn="ctr" eaLnBrk="1" hangingPunct="1">
              <a:buFont typeface="Wingdings" pitchFamily="2" charset="2"/>
              <a:buNone/>
            </a:pPr>
            <a:r>
              <a:rPr lang="en-US" altLang="zh-CN" u="sng" smtClean="0">
                <a:solidFill>
                  <a:srgbClr val="663300"/>
                </a:solidFill>
                <a:effectLst/>
                <a:latin typeface="Times New Roman" pitchFamily="18" charset="0"/>
                <a:ea typeface="宋体" charset="-122"/>
              </a:rPr>
              <a:t>a reed (plant) used to make paper; Egyptian paper</a:t>
            </a:r>
          </a:p>
          <a:p>
            <a:pPr algn="ctr" eaLnBrk="1" hangingPunct="1">
              <a:buFont typeface="Wingdings" pitchFamily="2" charset="2"/>
              <a:buNone/>
            </a:pPr>
            <a:r>
              <a:rPr lang="en-US" altLang="zh-CN" sz="1400" u="sng" smtClean="0">
                <a:effectLst/>
                <a:latin typeface="Times New Roman" pitchFamily="18" charset="0"/>
                <a:ea typeface="宋体" charset="-122"/>
                <a:hlinkClick r:id="rId2"/>
              </a:rPr>
              <a:t>http://www.youtube.com/watch?v=_FNtqAkzpuU</a:t>
            </a:r>
            <a:endParaRPr lang="en-US" altLang="zh-CN" sz="1400" u="sng" smtClean="0">
              <a:effectLst/>
              <a:latin typeface="Times New Roman" pitchFamily="18" charset="0"/>
              <a:ea typeface="宋体" charset="-122"/>
            </a:endParaRPr>
          </a:p>
          <a:p>
            <a:pPr algn="ctr" eaLnBrk="1" hangingPunct="1">
              <a:buFont typeface="Wingdings" pitchFamily="2" charset="2"/>
              <a:buNone/>
            </a:pPr>
            <a:endParaRPr lang="en-US" altLang="zh-CN" sz="1400" u="sng" smtClean="0">
              <a:effectLst/>
              <a:latin typeface="Times New Roman" pitchFamily="18" charset="0"/>
              <a:ea typeface="宋体" charset="-122"/>
            </a:endParaRPr>
          </a:p>
        </p:txBody>
      </p:sp>
      <p:pic>
        <p:nvPicPr>
          <p:cNvPr id="139270" name="Picture 6" descr="220px-Kew"/>
          <p:cNvPicPr>
            <a:picLocks noChangeAspect="1" noChangeArrowheads="1"/>
          </p:cNvPicPr>
          <p:nvPr/>
        </p:nvPicPr>
        <p:blipFill>
          <a:blip r:embed="rId3"/>
          <a:srcRect/>
          <a:stretch>
            <a:fillRect/>
          </a:stretch>
        </p:blipFill>
        <p:spPr bwMode="auto">
          <a:xfrm>
            <a:off x="6553200" y="1143000"/>
            <a:ext cx="2451100" cy="3276600"/>
          </a:xfrm>
          <a:prstGeom prst="rect">
            <a:avLst/>
          </a:prstGeom>
          <a:noFill/>
          <a:ln w="9525">
            <a:noFill/>
            <a:miter lim="800000"/>
            <a:headEnd/>
            <a:tailEnd/>
          </a:ln>
        </p:spPr>
      </p:pic>
      <p:pic>
        <p:nvPicPr>
          <p:cNvPr id="139272" name="Picture 8" descr="page3lg"/>
          <p:cNvPicPr>
            <a:picLocks noChangeAspect="1" noChangeArrowheads="1"/>
          </p:cNvPicPr>
          <p:nvPr/>
        </p:nvPicPr>
        <p:blipFill>
          <a:blip r:embed="rId4"/>
          <a:srcRect/>
          <a:stretch>
            <a:fillRect/>
          </a:stretch>
        </p:blipFill>
        <p:spPr bwMode="auto">
          <a:xfrm>
            <a:off x="1981200" y="3276600"/>
            <a:ext cx="4800600" cy="2967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9266"/>
                                        </p:tgtEl>
                                        <p:attrNameLst>
                                          <p:attrName>style.visibility</p:attrName>
                                        </p:attrNameLst>
                                      </p:cBhvr>
                                      <p:to>
                                        <p:strVal val="visible"/>
                                      </p:to>
                                    </p:set>
                                    <p:anim calcmode="lin" valueType="num">
                                      <p:cBhvr>
                                        <p:cTn id="7" dur="1000" fill="hold"/>
                                        <p:tgtEl>
                                          <p:spTgt spid="139266"/>
                                        </p:tgtEl>
                                        <p:attrNameLst>
                                          <p:attrName>ppt_w</p:attrName>
                                        </p:attrNameLst>
                                      </p:cBhvr>
                                      <p:tavLst>
                                        <p:tav tm="0">
                                          <p:val>
                                            <p:fltVal val="0"/>
                                          </p:val>
                                        </p:tav>
                                        <p:tav tm="100000">
                                          <p:val>
                                            <p:strVal val="#ppt_w"/>
                                          </p:val>
                                        </p:tav>
                                      </p:tavLst>
                                    </p:anim>
                                    <p:anim calcmode="lin" valueType="num">
                                      <p:cBhvr>
                                        <p:cTn id="8" dur="1000" fill="hold"/>
                                        <p:tgtEl>
                                          <p:spTgt spid="1392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39267">
                                            <p:txEl>
                                              <p:pRg st="0" end="0"/>
                                            </p:txEl>
                                          </p:spTgt>
                                        </p:tgtEl>
                                        <p:attrNameLst>
                                          <p:attrName>style.visibility</p:attrName>
                                        </p:attrNameLst>
                                      </p:cBhvr>
                                      <p:to>
                                        <p:strVal val="visible"/>
                                      </p:to>
                                    </p:set>
                                    <p:anim calcmode="lin" valueType="num">
                                      <p:cBhvr>
                                        <p:cTn id="13" dur="1000" fill="hold"/>
                                        <p:tgtEl>
                                          <p:spTgt spid="13926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392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39267">
                                            <p:txEl>
                                              <p:pRg st="1" end="1"/>
                                            </p:txEl>
                                          </p:spTgt>
                                        </p:tgtEl>
                                        <p:attrNameLst>
                                          <p:attrName>style.visibility</p:attrName>
                                        </p:attrNameLst>
                                      </p:cBhvr>
                                      <p:to>
                                        <p:strVal val="visible"/>
                                      </p:to>
                                    </p:set>
                                    <p:anim calcmode="lin" valueType="num">
                                      <p:cBhvr>
                                        <p:cTn id="19" dur="1000" fill="hold"/>
                                        <p:tgtEl>
                                          <p:spTgt spid="139267">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39267">
                                            <p:txEl>
                                              <p:pRg st="1" end="1"/>
                                            </p:txEl>
                                          </p:spTgt>
                                        </p:tgtEl>
                                        <p:attrNameLst>
                                          <p:attrName>ppt_h</p:attrName>
                                        </p:attrNameLst>
                                      </p:cBhvr>
                                      <p:tavLst>
                                        <p:tav tm="0">
                                          <p:val>
                                            <p:fltVal val="0"/>
                                          </p:val>
                                        </p:tav>
                                        <p:tav tm="100000">
                                          <p:val>
                                            <p:strVal val="#ppt_h"/>
                                          </p:val>
                                        </p:tav>
                                      </p:tavLst>
                                    </p:anim>
                                  </p:childTnLst>
                                </p:cTn>
                              </p:par>
                              <p:par>
                                <p:cTn id="21" presetID="20" presetClass="entr" presetSubtype="0" fill="hold" nodeType="withEffect">
                                  <p:stCondLst>
                                    <p:cond delay="0"/>
                                  </p:stCondLst>
                                  <p:childTnLst>
                                    <p:set>
                                      <p:cBhvr>
                                        <p:cTn id="22" dur="1" fill="hold">
                                          <p:stCondLst>
                                            <p:cond delay="0"/>
                                          </p:stCondLst>
                                        </p:cTn>
                                        <p:tgtEl>
                                          <p:spTgt spid="139270"/>
                                        </p:tgtEl>
                                        <p:attrNameLst>
                                          <p:attrName>style.visibility</p:attrName>
                                        </p:attrNameLst>
                                      </p:cBhvr>
                                      <p:to>
                                        <p:strVal val="visible"/>
                                      </p:to>
                                    </p:set>
                                    <p:animEffect transition="in" filter="wedge">
                                      <p:cBhvr>
                                        <p:cTn id="23" dur="2000"/>
                                        <p:tgtEl>
                                          <p:spTgt spid="139270"/>
                                        </p:tgtEl>
                                      </p:cBhvr>
                                    </p:animEffect>
                                  </p:childTnLst>
                                </p:cTn>
                              </p:par>
                              <p:par>
                                <p:cTn id="24" presetID="20" presetClass="entr" presetSubtype="0" fill="hold" nodeType="withEffect">
                                  <p:stCondLst>
                                    <p:cond delay="0"/>
                                  </p:stCondLst>
                                  <p:childTnLst>
                                    <p:set>
                                      <p:cBhvr>
                                        <p:cTn id="25" dur="1" fill="hold">
                                          <p:stCondLst>
                                            <p:cond delay="0"/>
                                          </p:stCondLst>
                                        </p:cTn>
                                        <p:tgtEl>
                                          <p:spTgt spid="139272"/>
                                        </p:tgtEl>
                                        <p:attrNameLst>
                                          <p:attrName>style.visibility</p:attrName>
                                        </p:attrNameLst>
                                      </p:cBhvr>
                                      <p:to>
                                        <p:strVal val="visible"/>
                                      </p:to>
                                    </p:set>
                                    <p:animEffect transition="in" filter="wedge">
                                      <p:cBhvr>
                                        <p:cTn id="26" dur="2000"/>
                                        <p:tgtEl>
                                          <p:spTgt spid="139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HHH.  Describe the Egyptian contributions in the following areas:</a:t>
            </a:r>
          </a:p>
        </p:txBody>
      </p:sp>
      <p:sp>
        <p:nvSpPr>
          <p:cNvPr id="141315" name="Rectangle 3"/>
          <p:cNvSpPr>
            <a:spLocks noGrp="1" noChangeArrowheads="1"/>
          </p:cNvSpPr>
          <p:nvPr>
            <p:ph type="body" idx="1"/>
          </p:nvPr>
        </p:nvSpPr>
        <p:spPr/>
        <p:txBody>
          <a:bodyPr/>
          <a:lstStyle/>
          <a:p>
            <a:pPr marL="609600" indent="-609600" eaLnBrk="1" hangingPunct="1">
              <a:buFont typeface="Wingdings" pitchFamily="2" charset="2"/>
              <a:buNone/>
            </a:pPr>
            <a:r>
              <a:rPr lang="en-US" altLang="zh-CN" smtClean="0">
                <a:solidFill>
                  <a:srgbClr val="663300"/>
                </a:solidFill>
                <a:effectLst/>
                <a:latin typeface="Times New Roman" pitchFamily="18" charset="0"/>
                <a:ea typeface="宋体" charset="-122"/>
              </a:rPr>
              <a:t>1.  Papyrus</a:t>
            </a: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To write on papyrus, the Egyptians invented ink.</a:t>
            </a:r>
            <a:endParaRPr lang="en-US" altLang="zh-CN" smtClean="0">
              <a:solidFill>
                <a:srgbClr val="663300"/>
              </a:solidFill>
              <a:effectLst/>
              <a:latin typeface="Times New Roman" pitchFamily="18" charset="0"/>
              <a:ea typeface="宋体" charset="-122"/>
            </a:endParaRP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Papyrus was made into baskets and sandals.</a:t>
            </a:r>
            <a:endParaRPr lang="en-US" altLang="zh-CN" smtClean="0">
              <a:solidFill>
                <a:srgbClr val="663300"/>
              </a:solidFill>
              <a:effectLst/>
              <a:latin typeface="Times New Roman" pitchFamily="18" charset="0"/>
              <a:ea typeface="宋体" charset="-122"/>
            </a:endParaRP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It was tied into bundles to make columns for houses.</a:t>
            </a:r>
            <a:endParaRPr lang="en-US" altLang="zh-CN" smtClean="0">
              <a:solidFill>
                <a:srgbClr val="663300"/>
              </a:solidFill>
              <a:effectLst/>
              <a:latin typeface="Times New Roman" pitchFamily="18" charset="0"/>
              <a:ea typeface="宋体" charset="-122"/>
            </a:endParaRP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Rafts and riverboats were made of papyrus.</a:t>
            </a:r>
          </a:p>
        </p:txBody>
      </p:sp>
      <p:pic>
        <p:nvPicPr>
          <p:cNvPr id="141317" name="Picture 5" descr="papyrus_boat-2"/>
          <p:cNvPicPr>
            <a:picLocks noChangeAspect="1" noChangeArrowheads="1"/>
          </p:cNvPicPr>
          <p:nvPr/>
        </p:nvPicPr>
        <p:blipFill>
          <a:blip r:embed="rId2"/>
          <a:srcRect/>
          <a:stretch>
            <a:fillRect/>
          </a:stretch>
        </p:blipFill>
        <p:spPr bwMode="auto">
          <a:xfrm>
            <a:off x="609600" y="4876800"/>
            <a:ext cx="2400300" cy="1619250"/>
          </a:xfrm>
          <a:prstGeom prst="rect">
            <a:avLst/>
          </a:prstGeom>
          <a:noFill/>
          <a:ln w="9525">
            <a:noFill/>
            <a:miter lim="800000"/>
            <a:headEnd/>
            <a:tailEnd/>
          </a:ln>
        </p:spPr>
      </p:pic>
      <p:pic>
        <p:nvPicPr>
          <p:cNvPr id="141319" name="Picture 7" descr="hos_egyptian_sandals"/>
          <p:cNvPicPr>
            <a:picLocks noChangeAspect="1" noChangeArrowheads="1"/>
          </p:cNvPicPr>
          <p:nvPr/>
        </p:nvPicPr>
        <p:blipFill>
          <a:blip r:embed="rId3"/>
          <a:srcRect/>
          <a:stretch>
            <a:fillRect/>
          </a:stretch>
        </p:blipFill>
        <p:spPr bwMode="auto">
          <a:xfrm>
            <a:off x="6096000" y="4724400"/>
            <a:ext cx="2357438" cy="1924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p:cTn id="7" dur="1000" fill="hold"/>
                                        <p:tgtEl>
                                          <p:spTgt spid="141314"/>
                                        </p:tgtEl>
                                        <p:attrNameLst>
                                          <p:attrName>ppt_w</p:attrName>
                                        </p:attrNameLst>
                                      </p:cBhvr>
                                      <p:tavLst>
                                        <p:tav tm="0">
                                          <p:val>
                                            <p:fltVal val="0"/>
                                          </p:val>
                                        </p:tav>
                                        <p:tav tm="100000">
                                          <p:val>
                                            <p:strVal val="#ppt_w"/>
                                          </p:val>
                                        </p:tav>
                                      </p:tavLst>
                                    </p:anim>
                                    <p:anim calcmode="lin" valueType="num">
                                      <p:cBhvr>
                                        <p:cTn id="8" dur="1000" fill="hold"/>
                                        <p:tgtEl>
                                          <p:spTgt spid="1413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1315">
                                            <p:txEl>
                                              <p:pRg st="0" end="0"/>
                                            </p:txEl>
                                          </p:spTgt>
                                        </p:tgtEl>
                                        <p:attrNameLst>
                                          <p:attrName>style.visibility</p:attrName>
                                        </p:attrNameLst>
                                      </p:cBhvr>
                                      <p:to>
                                        <p:strVal val="visible"/>
                                      </p:to>
                                    </p:set>
                                    <p:anim calcmode="lin" valueType="num">
                                      <p:cBhvr additive="base">
                                        <p:cTn id="13" dur="1000" fill="hold"/>
                                        <p:tgtEl>
                                          <p:spTgt spid="14131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41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1315">
                                            <p:txEl>
                                              <p:pRg st="1" end="1"/>
                                            </p:txEl>
                                          </p:spTgt>
                                        </p:tgtEl>
                                        <p:attrNameLst>
                                          <p:attrName>style.visibility</p:attrName>
                                        </p:attrNameLst>
                                      </p:cBhvr>
                                      <p:to>
                                        <p:strVal val="visible"/>
                                      </p:to>
                                    </p:set>
                                    <p:anim calcmode="lin" valueType="num">
                                      <p:cBhvr additive="base">
                                        <p:cTn id="19" dur="1000" fill="hold"/>
                                        <p:tgtEl>
                                          <p:spTgt spid="141315">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41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1315">
                                            <p:txEl>
                                              <p:pRg st="2" end="2"/>
                                            </p:txEl>
                                          </p:spTgt>
                                        </p:tgtEl>
                                        <p:attrNameLst>
                                          <p:attrName>style.visibility</p:attrName>
                                        </p:attrNameLst>
                                      </p:cBhvr>
                                      <p:to>
                                        <p:strVal val="visible"/>
                                      </p:to>
                                    </p:set>
                                    <p:anim calcmode="lin" valueType="num">
                                      <p:cBhvr additive="base">
                                        <p:cTn id="25" dur="1000" fill="hold"/>
                                        <p:tgtEl>
                                          <p:spTgt spid="141315">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41315">
                                            <p:txEl>
                                              <p:pRg st="2" end="2"/>
                                            </p:txEl>
                                          </p:spTgt>
                                        </p:tgtEl>
                                        <p:attrNameLst>
                                          <p:attrName>ppt_y</p:attrName>
                                        </p:attrNameLst>
                                      </p:cBhvr>
                                      <p:tavLst>
                                        <p:tav tm="0">
                                          <p:val>
                                            <p:strVal val="1+#ppt_h/2"/>
                                          </p:val>
                                        </p:tav>
                                        <p:tav tm="100000">
                                          <p:val>
                                            <p:strVal val="#ppt_y"/>
                                          </p:val>
                                        </p:tav>
                                      </p:tavLst>
                                    </p:anim>
                                  </p:childTnLst>
                                </p:cTn>
                              </p:par>
                              <p:par>
                                <p:cTn id="27" presetID="9" presetClass="entr" presetSubtype="0" fill="hold" nodeType="withEffect">
                                  <p:stCondLst>
                                    <p:cond delay="0"/>
                                  </p:stCondLst>
                                  <p:childTnLst>
                                    <p:set>
                                      <p:cBhvr>
                                        <p:cTn id="28" dur="1" fill="hold">
                                          <p:stCondLst>
                                            <p:cond delay="0"/>
                                          </p:stCondLst>
                                        </p:cTn>
                                        <p:tgtEl>
                                          <p:spTgt spid="141319"/>
                                        </p:tgtEl>
                                        <p:attrNameLst>
                                          <p:attrName>style.visibility</p:attrName>
                                        </p:attrNameLst>
                                      </p:cBhvr>
                                      <p:to>
                                        <p:strVal val="visible"/>
                                      </p:to>
                                    </p:set>
                                    <p:animEffect transition="in" filter="dissolve">
                                      <p:cBhvr>
                                        <p:cTn id="29" dur="500"/>
                                        <p:tgtEl>
                                          <p:spTgt spid="1413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41315">
                                            <p:txEl>
                                              <p:pRg st="3" end="3"/>
                                            </p:txEl>
                                          </p:spTgt>
                                        </p:tgtEl>
                                        <p:attrNameLst>
                                          <p:attrName>style.visibility</p:attrName>
                                        </p:attrNameLst>
                                      </p:cBhvr>
                                      <p:to>
                                        <p:strVal val="visible"/>
                                      </p:to>
                                    </p:set>
                                    <p:anim calcmode="lin" valueType="num">
                                      <p:cBhvr additive="base">
                                        <p:cTn id="34" dur="1000" fill="hold"/>
                                        <p:tgtEl>
                                          <p:spTgt spid="141315">
                                            <p:txEl>
                                              <p:pRg st="3" end="3"/>
                                            </p:txEl>
                                          </p:spTgt>
                                        </p:tgtEl>
                                        <p:attrNameLst>
                                          <p:attrName>ppt_x</p:attrName>
                                        </p:attrNameLst>
                                      </p:cBhvr>
                                      <p:tavLst>
                                        <p:tav tm="0">
                                          <p:val>
                                            <p:strVal val="#ppt_x"/>
                                          </p:val>
                                        </p:tav>
                                        <p:tav tm="100000">
                                          <p:val>
                                            <p:strVal val="#ppt_x"/>
                                          </p:val>
                                        </p:tav>
                                      </p:tavLst>
                                    </p:anim>
                                    <p:anim calcmode="lin" valueType="num">
                                      <p:cBhvr additive="base">
                                        <p:cTn id="35" dur="1000" fill="hold"/>
                                        <p:tgtEl>
                                          <p:spTgt spid="141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41315">
                                            <p:txEl>
                                              <p:pRg st="4" end="4"/>
                                            </p:txEl>
                                          </p:spTgt>
                                        </p:tgtEl>
                                        <p:attrNameLst>
                                          <p:attrName>style.visibility</p:attrName>
                                        </p:attrNameLst>
                                      </p:cBhvr>
                                      <p:to>
                                        <p:strVal val="visible"/>
                                      </p:to>
                                    </p:set>
                                    <p:anim calcmode="lin" valueType="num">
                                      <p:cBhvr additive="base">
                                        <p:cTn id="40" dur="500" fill="hold"/>
                                        <p:tgtEl>
                                          <p:spTgt spid="141315">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41315">
                                            <p:txEl>
                                              <p:pRg st="4" end="4"/>
                                            </p:txEl>
                                          </p:spTgt>
                                        </p:tgtEl>
                                        <p:attrNameLst>
                                          <p:attrName>ppt_y</p:attrName>
                                        </p:attrNameLst>
                                      </p:cBhvr>
                                      <p:tavLst>
                                        <p:tav tm="0">
                                          <p:val>
                                            <p:strVal val="1+#ppt_h/2"/>
                                          </p:val>
                                        </p:tav>
                                        <p:tav tm="100000">
                                          <p:val>
                                            <p:strVal val="#ppt_y"/>
                                          </p:val>
                                        </p:tav>
                                      </p:tavLst>
                                    </p:anim>
                                  </p:childTnLst>
                                </p:cTn>
                              </p:par>
                              <p:par>
                                <p:cTn id="42" presetID="9" presetClass="entr" presetSubtype="0" fill="hold" nodeType="withEffect">
                                  <p:stCondLst>
                                    <p:cond delay="0"/>
                                  </p:stCondLst>
                                  <p:childTnLst>
                                    <p:set>
                                      <p:cBhvr>
                                        <p:cTn id="43" dur="1" fill="hold">
                                          <p:stCondLst>
                                            <p:cond delay="0"/>
                                          </p:stCondLst>
                                        </p:cTn>
                                        <p:tgtEl>
                                          <p:spTgt spid="141317"/>
                                        </p:tgtEl>
                                        <p:attrNameLst>
                                          <p:attrName>style.visibility</p:attrName>
                                        </p:attrNameLst>
                                      </p:cBhvr>
                                      <p:to>
                                        <p:strVal val="visible"/>
                                      </p:to>
                                    </p:set>
                                    <p:animEffect transition="in" filter="dissolve">
                                      <p:cBhvr>
                                        <p:cTn id="44" dur="500"/>
                                        <p:tgtEl>
                                          <p:spTgt spid="14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HHH.  Describe the Egyptian contributions in the following areas:</a:t>
            </a:r>
          </a:p>
        </p:txBody>
      </p:sp>
      <p:sp>
        <p:nvSpPr>
          <p:cNvPr id="169987" name="Rectangle 3"/>
          <p:cNvSpPr>
            <a:spLocks noGrp="1" noChangeArrowheads="1"/>
          </p:cNvSpPr>
          <p:nvPr>
            <p:ph type="body" idx="1"/>
          </p:nvPr>
        </p:nvSpPr>
        <p:spPr/>
        <p:txBody>
          <a:bodyPr/>
          <a:lstStyle/>
          <a:p>
            <a:pPr marL="609600" indent="-609600" eaLnBrk="1" hangingPunct="1">
              <a:buFont typeface="Wingdings" pitchFamily="2" charset="2"/>
              <a:buNone/>
            </a:pPr>
            <a:r>
              <a:rPr lang="en-US" altLang="zh-CN" sz="2800" dirty="0" smtClean="0">
                <a:solidFill>
                  <a:srgbClr val="663300"/>
                </a:solidFill>
                <a:effectLst/>
                <a:latin typeface="Times New Roman" pitchFamily="18" charset="0"/>
                <a:ea typeface="宋体" charset="-122"/>
              </a:rPr>
              <a:t>2.  </a:t>
            </a:r>
            <a:r>
              <a:rPr lang="en-US" altLang="zh-CN" sz="2800" dirty="0" smtClean="0">
                <a:solidFill>
                  <a:srgbClr val="663300"/>
                </a:solidFill>
                <a:effectLst/>
                <a:latin typeface="Times New Roman" pitchFamily="18" charset="0"/>
                <a:ea typeface="宋体" charset="-122"/>
              </a:rPr>
              <a:t>Hieroglyphics</a:t>
            </a:r>
            <a:endParaRPr lang="en-US" altLang="zh-CN" sz="2800" dirty="0" smtClean="0">
              <a:solidFill>
                <a:srgbClr val="663300"/>
              </a:solidFill>
              <a:effectLst/>
              <a:latin typeface="Times New Roman" pitchFamily="18" charset="0"/>
              <a:ea typeface="宋体" charset="-122"/>
            </a:endParaRPr>
          </a:p>
          <a:p>
            <a:pPr marL="990600" lvl="1" indent="-533400" eaLnBrk="1" hangingPunct="1">
              <a:buClr>
                <a:srgbClr val="663300"/>
              </a:buClr>
              <a:buFont typeface="Wingdings" pitchFamily="2" charset="2"/>
              <a:buAutoNum type="alphaLcPeriod"/>
            </a:pPr>
            <a:r>
              <a:rPr lang="en-US" altLang="zh-CN" sz="2400" dirty="0" smtClean="0">
                <a:solidFill>
                  <a:srgbClr val="663300"/>
                </a:solidFill>
                <a:effectLst/>
                <a:latin typeface="Times New Roman" pitchFamily="18" charset="0"/>
                <a:ea typeface="宋体" charset="-122"/>
              </a:rPr>
              <a:t>Define </a:t>
            </a:r>
            <a:r>
              <a:rPr lang="en-US" altLang="zh-CN" sz="2400" b="1" u="sng" dirty="0" smtClean="0">
                <a:solidFill>
                  <a:srgbClr val="663300"/>
                </a:solidFill>
                <a:effectLst/>
                <a:latin typeface="Times New Roman" pitchFamily="18" charset="0"/>
                <a:ea typeface="宋体" charset="-122"/>
              </a:rPr>
              <a:t>hieroglyphics</a:t>
            </a:r>
            <a:r>
              <a:rPr lang="en-US" altLang="zh-CN" sz="2400" dirty="0" smtClean="0">
                <a:solidFill>
                  <a:srgbClr val="663300"/>
                </a:solidFill>
                <a:effectLst/>
                <a:latin typeface="Times New Roman" pitchFamily="18" charset="0"/>
                <a:ea typeface="宋体" charset="-122"/>
              </a:rPr>
              <a:t> – </a:t>
            </a:r>
            <a:r>
              <a:rPr lang="en-US" altLang="zh-CN" sz="2400" u="sng" dirty="0" smtClean="0">
                <a:solidFill>
                  <a:srgbClr val="663300"/>
                </a:solidFill>
                <a:effectLst/>
                <a:latin typeface="Times New Roman" pitchFamily="18" charset="0"/>
                <a:ea typeface="宋体" charset="-122"/>
              </a:rPr>
              <a:t>Hieroglyphics are Egyptian writing.</a:t>
            </a:r>
          </a:p>
          <a:p>
            <a:pPr marL="990600" lvl="1" indent="-533400" eaLnBrk="1" hangingPunct="1">
              <a:buClr>
                <a:srgbClr val="663300"/>
              </a:buClr>
              <a:buFont typeface="Wingdings" pitchFamily="2" charset="2"/>
              <a:buAutoNum type="alphaLcPeriod"/>
            </a:pPr>
            <a:r>
              <a:rPr lang="en-US" altLang="zh-CN" sz="2400" u="sng" dirty="0" smtClean="0">
                <a:solidFill>
                  <a:srgbClr val="663300"/>
                </a:solidFill>
                <a:effectLst/>
                <a:latin typeface="Times New Roman" pitchFamily="18" charset="0"/>
                <a:ea typeface="宋体" charset="-122"/>
              </a:rPr>
              <a:t>Hieroglyphics was a kind of writing in which pictures stand for words or sounds.</a:t>
            </a:r>
          </a:p>
          <a:p>
            <a:pPr marL="990600" lvl="1" indent="-533400" eaLnBrk="1" hangingPunct="1">
              <a:buClr>
                <a:srgbClr val="663300"/>
              </a:buClr>
              <a:buFont typeface="Wingdings" pitchFamily="2" charset="2"/>
              <a:buAutoNum type="alphaLcPeriod"/>
            </a:pPr>
            <a:r>
              <a:rPr lang="en-US" altLang="zh-CN" sz="2400" dirty="0" smtClean="0">
                <a:solidFill>
                  <a:srgbClr val="663300"/>
                </a:solidFill>
                <a:effectLst/>
                <a:latin typeface="Times New Roman" pitchFamily="18" charset="0"/>
                <a:ea typeface="宋体" charset="-122"/>
              </a:rPr>
              <a:t>How did scribes use hieroglyphics?  </a:t>
            </a:r>
            <a:r>
              <a:rPr lang="en-US" altLang="zh-CN" sz="2400" u="sng" dirty="0" smtClean="0">
                <a:solidFill>
                  <a:srgbClr val="663300"/>
                </a:solidFill>
                <a:effectLst/>
                <a:latin typeface="Times New Roman" pitchFamily="18" charset="0"/>
                <a:ea typeface="宋体" charset="-122"/>
              </a:rPr>
              <a:t>Scribes wrote religious works (spells, charms, prayers).  They kept lists of the pharaohs laws and lists of the grain and animals paid as taxes.  Scribes also copied fairy tales, adventure stories and wrote down medical prescriptions.</a:t>
            </a:r>
            <a:endParaRPr lang="en-US" altLang="zh-CN" sz="2400" dirty="0" smtClean="0">
              <a:solidFill>
                <a:srgbClr val="663300"/>
              </a:solidFill>
              <a:effectLst/>
              <a:latin typeface="Times New Roman" pitchFamily="18" charset="0"/>
              <a:ea typeface="宋体" charset="-122"/>
            </a:endParaRPr>
          </a:p>
          <a:p>
            <a:pPr marL="609600" indent="-609600" eaLnBrk="1" hangingPunct="1">
              <a:buFont typeface="Wingdings" pitchFamily="2" charset="2"/>
              <a:buNone/>
            </a:pPr>
            <a:endParaRPr lang="en-US" altLang="zh-CN" sz="2800" u="sng" dirty="0" smtClean="0">
              <a:solidFill>
                <a:srgbClr val="663300"/>
              </a:solidFill>
              <a:effectLst/>
              <a:latin typeface="Times New Roman" pitchFamily="18"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additive="base">
                                        <p:cTn id="7" dur="1000" fill="hold"/>
                                        <p:tgtEl>
                                          <p:spTgt spid="169986"/>
                                        </p:tgtEl>
                                        <p:attrNameLst>
                                          <p:attrName>ppt_x</p:attrName>
                                        </p:attrNameLst>
                                      </p:cBhvr>
                                      <p:tavLst>
                                        <p:tav tm="0">
                                          <p:val>
                                            <p:strVal val="#ppt_x"/>
                                          </p:val>
                                        </p:tav>
                                        <p:tav tm="100000">
                                          <p:val>
                                            <p:strVal val="#ppt_x"/>
                                          </p:val>
                                        </p:tav>
                                      </p:tavLst>
                                    </p:anim>
                                    <p:anim calcmode="lin" valueType="num">
                                      <p:cBhvr additive="base">
                                        <p:cTn id="8" dur="1000" fill="hold"/>
                                        <p:tgtEl>
                                          <p:spTgt spid="1699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9987">
                                            <p:txEl>
                                              <p:pRg st="0" end="0"/>
                                            </p:txEl>
                                          </p:spTgt>
                                        </p:tgtEl>
                                        <p:attrNameLst>
                                          <p:attrName>style.visibility</p:attrName>
                                        </p:attrNameLst>
                                      </p:cBhvr>
                                      <p:to>
                                        <p:strVal val="visible"/>
                                      </p:to>
                                    </p:set>
                                    <p:anim calcmode="lin" valueType="num">
                                      <p:cBhvr additive="base">
                                        <p:cTn id="13" dur="1000" fill="hold"/>
                                        <p:tgtEl>
                                          <p:spTgt spid="169987">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69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9987">
                                            <p:txEl>
                                              <p:pRg st="1" end="1"/>
                                            </p:txEl>
                                          </p:spTgt>
                                        </p:tgtEl>
                                        <p:attrNameLst>
                                          <p:attrName>style.visibility</p:attrName>
                                        </p:attrNameLst>
                                      </p:cBhvr>
                                      <p:to>
                                        <p:strVal val="visible"/>
                                      </p:to>
                                    </p:set>
                                    <p:anim calcmode="lin" valueType="num">
                                      <p:cBhvr additive="base">
                                        <p:cTn id="19" dur="1000" fill="hold"/>
                                        <p:tgtEl>
                                          <p:spTgt spid="169987">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69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9987">
                                            <p:txEl>
                                              <p:pRg st="2" end="2"/>
                                            </p:txEl>
                                          </p:spTgt>
                                        </p:tgtEl>
                                        <p:attrNameLst>
                                          <p:attrName>style.visibility</p:attrName>
                                        </p:attrNameLst>
                                      </p:cBhvr>
                                      <p:to>
                                        <p:strVal val="visible"/>
                                      </p:to>
                                    </p:set>
                                    <p:anim calcmode="lin" valueType="num">
                                      <p:cBhvr additive="base">
                                        <p:cTn id="25" dur="1000" fill="hold"/>
                                        <p:tgtEl>
                                          <p:spTgt spid="169987">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69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9987">
                                            <p:txEl>
                                              <p:pRg st="3" end="3"/>
                                            </p:txEl>
                                          </p:spTgt>
                                        </p:tgtEl>
                                        <p:attrNameLst>
                                          <p:attrName>style.visibility</p:attrName>
                                        </p:attrNameLst>
                                      </p:cBhvr>
                                      <p:to>
                                        <p:strVal val="visible"/>
                                      </p:to>
                                    </p:set>
                                    <p:anim calcmode="lin" valueType="num">
                                      <p:cBhvr additive="base">
                                        <p:cTn id="31" dur="1000" fill="hold"/>
                                        <p:tgtEl>
                                          <p:spTgt spid="169987">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699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HHH.  Describe the Egyptian contributions in the following areas:</a:t>
            </a:r>
          </a:p>
        </p:txBody>
      </p:sp>
      <p:sp>
        <p:nvSpPr>
          <p:cNvPr id="142339" name="Rectangle 3"/>
          <p:cNvSpPr>
            <a:spLocks noGrp="1" noChangeArrowheads="1"/>
          </p:cNvSpPr>
          <p:nvPr>
            <p:ph type="body" idx="1"/>
          </p:nvPr>
        </p:nvSpPr>
        <p:spPr/>
        <p:txBody>
          <a:bodyPr/>
          <a:lstStyle/>
          <a:p>
            <a:pPr marL="609600" indent="-609600" eaLnBrk="1" hangingPunct="1">
              <a:buFont typeface="Wingdings" pitchFamily="2" charset="2"/>
              <a:buNone/>
            </a:pPr>
            <a:r>
              <a:rPr lang="en-US" altLang="zh-CN" smtClean="0">
                <a:solidFill>
                  <a:srgbClr val="663300"/>
                </a:solidFill>
                <a:effectLst/>
                <a:latin typeface="Times New Roman" pitchFamily="18" charset="0"/>
                <a:ea typeface="宋体" charset="-122"/>
              </a:rPr>
              <a:t>3.  Mathematics</a:t>
            </a: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They used a number system based on ten.</a:t>
            </a: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They used fractions and whole numbers.</a:t>
            </a: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They used geometry to survey, or measure the land.</a:t>
            </a: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They needed to survey the land after floodwaters washed away boundary markers.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p:cTn id="7" dur="1000" fill="hold"/>
                                        <p:tgtEl>
                                          <p:spTgt spid="142338"/>
                                        </p:tgtEl>
                                        <p:attrNameLst>
                                          <p:attrName>ppt_w</p:attrName>
                                        </p:attrNameLst>
                                      </p:cBhvr>
                                      <p:tavLst>
                                        <p:tav tm="0">
                                          <p:val>
                                            <p:fltVal val="0"/>
                                          </p:val>
                                        </p:tav>
                                        <p:tav tm="100000">
                                          <p:val>
                                            <p:strVal val="#ppt_w"/>
                                          </p:val>
                                        </p:tav>
                                      </p:tavLst>
                                    </p:anim>
                                    <p:anim calcmode="lin" valueType="num">
                                      <p:cBhvr>
                                        <p:cTn id="8" dur="1000" fill="hold"/>
                                        <p:tgtEl>
                                          <p:spTgt spid="1423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2339">
                                            <p:txEl>
                                              <p:pRg st="0" end="0"/>
                                            </p:txEl>
                                          </p:spTgt>
                                        </p:tgtEl>
                                        <p:attrNameLst>
                                          <p:attrName>style.visibility</p:attrName>
                                        </p:attrNameLst>
                                      </p:cBhvr>
                                      <p:to>
                                        <p:strVal val="visible"/>
                                      </p:to>
                                    </p:set>
                                    <p:anim calcmode="lin" valueType="num">
                                      <p:cBhvr additive="base">
                                        <p:cTn id="13" dur="1000" fill="hold"/>
                                        <p:tgtEl>
                                          <p:spTgt spid="142339">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42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2339">
                                            <p:txEl>
                                              <p:pRg st="1" end="1"/>
                                            </p:txEl>
                                          </p:spTgt>
                                        </p:tgtEl>
                                        <p:attrNameLst>
                                          <p:attrName>style.visibility</p:attrName>
                                        </p:attrNameLst>
                                      </p:cBhvr>
                                      <p:to>
                                        <p:strVal val="visible"/>
                                      </p:to>
                                    </p:set>
                                    <p:anim calcmode="lin" valueType="num">
                                      <p:cBhvr additive="base">
                                        <p:cTn id="19" dur="1000" fill="hold"/>
                                        <p:tgtEl>
                                          <p:spTgt spid="142339">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42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2339">
                                            <p:txEl>
                                              <p:pRg st="2" end="2"/>
                                            </p:txEl>
                                          </p:spTgt>
                                        </p:tgtEl>
                                        <p:attrNameLst>
                                          <p:attrName>style.visibility</p:attrName>
                                        </p:attrNameLst>
                                      </p:cBhvr>
                                      <p:to>
                                        <p:strVal val="visible"/>
                                      </p:to>
                                    </p:set>
                                    <p:anim calcmode="lin" valueType="num">
                                      <p:cBhvr additive="base">
                                        <p:cTn id="25" dur="1000" fill="hold"/>
                                        <p:tgtEl>
                                          <p:spTgt spid="142339">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42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2339">
                                            <p:txEl>
                                              <p:pRg st="3" end="3"/>
                                            </p:txEl>
                                          </p:spTgt>
                                        </p:tgtEl>
                                        <p:attrNameLst>
                                          <p:attrName>style.visibility</p:attrName>
                                        </p:attrNameLst>
                                      </p:cBhvr>
                                      <p:to>
                                        <p:strVal val="visible"/>
                                      </p:to>
                                    </p:set>
                                    <p:anim calcmode="lin" valueType="num">
                                      <p:cBhvr additive="base">
                                        <p:cTn id="31" dur="1000" fill="hold"/>
                                        <p:tgtEl>
                                          <p:spTgt spid="142339">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42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2339">
                                            <p:txEl>
                                              <p:pRg st="4" end="4"/>
                                            </p:txEl>
                                          </p:spTgt>
                                        </p:tgtEl>
                                        <p:attrNameLst>
                                          <p:attrName>style.visibility</p:attrName>
                                        </p:attrNameLst>
                                      </p:cBhvr>
                                      <p:to>
                                        <p:strVal val="visible"/>
                                      </p:to>
                                    </p:set>
                                    <p:anim calcmode="lin" valueType="num">
                                      <p:cBhvr additive="base">
                                        <p:cTn id="37" dur="1000" fill="hold"/>
                                        <p:tgtEl>
                                          <p:spTgt spid="142339">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42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HHH.  Describe the Egyptian contributions in the following areas:</a:t>
            </a:r>
          </a:p>
        </p:txBody>
      </p:sp>
      <p:sp>
        <p:nvSpPr>
          <p:cNvPr id="143363" name="Rectangle 3"/>
          <p:cNvSpPr>
            <a:spLocks noGrp="1" noChangeArrowheads="1"/>
          </p:cNvSpPr>
          <p:nvPr>
            <p:ph type="body" idx="1"/>
          </p:nvPr>
        </p:nvSpPr>
        <p:spPr/>
        <p:txBody>
          <a:bodyPr/>
          <a:lstStyle/>
          <a:p>
            <a:pPr marL="609600" indent="-609600" eaLnBrk="1" hangingPunct="1">
              <a:buFont typeface="Wingdings" pitchFamily="2" charset="2"/>
              <a:buNone/>
            </a:pPr>
            <a:r>
              <a:rPr lang="en-US" altLang="zh-CN" smtClean="0">
                <a:solidFill>
                  <a:srgbClr val="663300"/>
                </a:solidFill>
                <a:effectLst/>
                <a:latin typeface="Times New Roman" pitchFamily="18" charset="0"/>
                <a:ea typeface="宋体" charset="-122"/>
              </a:rPr>
              <a:t>4.  Calendar</a:t>
            </a: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They knew the Nile flooded each year about the same time.</a:t>
            </a: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They created a calendar based on the flooding.</a:t>
            </a: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There were three seasons at 120 days each, and five special feast days for the gods (365 days).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 calcmode="lin" valueType="num">
                                      <p:cBhvr>
                                        <p:cTn id="7" dur="1000" fill="hold"/>
                                        <p:tgtEl>
                                          <p:spTgt spid="143362"/>
                                        </p:tgtEl>
                                        <p:attrNameLst>
                                          <p:attrName>ppt_w</p:attrName>
                                        </p:attrNameLst>
                                      </p:cBhvr>
                                      <p:tavLst>
                                        <p:tav tm="0">
                                          <p:val>
                                            <p:fltVal val="0"/>
                                          </p:val>
                                        </p:tav>
                                        <p:tav tm="100000">
                                          <p:val>
                                            <p:strVal val="#ppt_w"/>
                                          </p:val>
                                        </p:tav>
                                      </p:tavLst>
                                    </p:anim>
                                    <p:anim calcmode="lin" valueType="num">
                                      <p:cBhvr>
                                        <p:cTn id="8" dur="1000" fill="hold"/>
                                        <p:tgtEl>
                                          <p:spTgt spid="14336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63">
                                            <p:txEl>
                                              <p:pRg st="0" end="0"/>
                                            </p:txEl>
                                          </p:spTgt>
                                        </p:tgtEl>
                                        <p:attrNameLst>
                                          <p:attrName>style.visibility</p:attrName>
                                        </p:attrNameLst>
                                      </p:cBhvr>
                                      <p:to>
                                        <p:strVal val="visible"/>
                                      </p:to>
                                    </p:set>
                                    <p:anim calcmode="lin" valueType="num">
                                      <p:cBhvr additive="base">
                                        <p:cTn id="13" dur="1000" fill="hold"/>
                                        <p:tgtEl>
                                          <p:spTgt spid="14336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43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63">
                                            <p:txEl>
                                              <p:pRg st="1" end="1"/>
                                            </p:txEl>
                                          </p:spTgt>
                                        </p:tgtEl>
                                        <p:attrNameLst>
                                          <p:attrName>style.visibility</p:attrName>
                                        </p:attrNameLst>
                                      </p:cBhvr>
                                      <p:to>
                                        <p:strVal val="visible"/>
                                      </p:to>
                                    </p:set>
                                    <p:anim calcmode="lin" valueType="num">
                                      <p:cBhvr additive="base">
                                        <p:cTn id="19" dur="1000" fill="hold"/>
                                        <p:tgtEl>
                                          <p:spTgt spid="14336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43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3363">
                                            <p:txEl>
                                              <p:pRg st="2" end="2"/>
                                            </p:txEl>
                                          </p:spTgt>
                                        </p:tgtEl>
                                        <p:attrNameLst>
                                          <p:attrName>style.visibility</p:attrName>
                                        </p:attrNameLst>
                                      </p:cBhvr>
                                      <p:to>
                                        <p:strVal val="visible"/>
                                      </p:to>
                                    </p:set>
                                    <p:anim calcmode="lin" valueType="num">
                                      <p:cBhvr additive="base">
                                        <p:cTn id="25" dur="1000" fill="hold"/>
                                        <p:tgtEl>
                                          <p:spTgt spid="14336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43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3363">
                                            <p:txEl>
                                              <p:pRg st="3" end="3"/>
                                            </p:txEl>
                                          </p:spTgt>
                                        </p:tgtEl>
                                        <p:attrNameLst>
                                          <p:attrName>style.visibility</p:attrName>
                                        </p:attrNameLst>
                                      </p:cBhvr>
                                      <p:to>
                                        <p:strVal val="visible"/>
                                      </p:to>
                                    </p:set>
                                    <p:anim calcmode="lin" valueType="num">
                                      <p:cBhvr additive="base">
                                        <p:cTn id="31" dur="1000" fill="hold"/>
                                        <p:tgtEl>
                                          <p:spTgt spid="143363">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43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altLang="zh-CN" sz="4000" smtClean="0">
                <a:solidFill>
                  <a:srgbClr val="663300"/>
                </a:solidFill>
                <a:effectLst/>
                <a:latin typeface="Times New Roman" pitchFamily="18" charset="0"/>
                <a:ea typeface="宋体" charset="-122"/>
              </a:rPr>
              <a:t>HHH.  Describe the Egyptian contributions in the following areas:</a:t>
            </a:r>
          </a:p>
        </p:txBody>
      </p:sp>
      <p:sp>
        <p:nvSpPr>
          <p:cNvPr id="144387" name="Rectangle 3"/>
          <p:cNvSpPr>
            <a:spLocks noGrp="1" noChangeArrowheads="1"/>
          </p:cNvSpPr>
          <p:nvPr>
            <p:ph type="body" idx="1"/>
          </p:nvPr>
        </p:nvSpPr>
        <p:spPr/>
        <p:txBody>
          <a:bodyPr/>
          <a:lstStyle/>
          <a:p>
            <a:pPr marL="609600" indent="-609600" eaLnBrk="1" hangingPunct="1">
              <a:buFont typeface="Wingdings" pitchFamily="2" charset="2"/>
              <a:buNone/>
            </a:pPr>
            <a:r>
              <a:rPr lang="en-US" altLang="zh-CN" smtClean="0">
                <a:solidFill>
                  <a:srgbClr val="663300"/>
                </a:solidFill>
                <a:effectLst/>
                <a:latin typeface="Times New Roman" pitchFamily="18" charset="0"/>
                <a:ea typeface="宋体" charset="-122"/>
              </a:rPr>
              <a:t>5.  Medicine</a:t>
            </a: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They were the first specialists in medicine:  eye doctors, dentists, animal doctors.</a:t>
            </a: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They were the first to use bandages, splints, and compresses.</a:t>
            </a: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They were masters at sewing up cuts and setting broken bones.</a:t>
            </a:r>
          </a:p>
          <a:p>
            <a:pPr marL="990600" lvl="1" indent="-533400" eaLnBrk="1" hangingPunct="1">
              <a:buClr>
                <a:srgbClr val="663300"/>
              </a:buClr>
              <a:buFont typeface="Wingdings" pitchFamily="2" charset="2"/>
              <a:buAutoNum type="alphaLcPeriod"/>
            </a:pPr>
            <a:r>
              <a:rPr lang="en-US" altLang="zh-CN" u="sng" smtClean="0">
                <a:solidFill>
                  <a:srgbClr val="663300"/>
                </a:solidFill>
                <a:effectLst/>
                <a:latin typeface="Times New Roman" pitchFamily="18" charset="0"/>
                <a:ea typeface="宋体" charset="-122"/>
              </a:rPr>
              <a:t>The Egyptians treated problems from indigestion to hair loss.</a:t>
            </a:r>
            <a:endParaRPr lang="en-US" altLang="zh-CN" smtClean="0">
              <a:solidFill>
                <a:srgbClr val="663300"/>
              </a:solidFill>
              <a:effectLst/>
              <a:latin typeface="Times New Roman" pitchFamily="18"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p:cTn id="7" dur="1000" fill="hold"/>
                                        <p:tgtEl>
                                          <p:spTgt spid="144386"/>
                                        </p:tgtEl>
                                        <p:attrNameLst>
                                          <p:attrName>ppt_w</p:attrName>
                                        </p:attrNameLst>
                                      </p:cBhvr>
                                      <p:tavLst>
                                        <p:tav tm="0">
                                          <p:val>
                                            <p:fltVal val="0"/>
                                          </p:val>
                                        </p:tav>
                                        <p:tav tm="100000">
                                          <p:val>
                                            <p:strVal val="#ppt_w"/>
                                          </p:val>
                                        </p:tav>
                                      </p:tavLst>
                                    </p:anim>
                                    <p:anim calcmode="lin" valueType="num">
                                      <p:cBhvr>
                                        <p:cTn id="8" dur="1000" fill="hold"/>
                                        <p:tgtEl>
                                          <p:spTgt spid="1443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4387">
                                            <p:txEl>
                                              <p:pRg st="0" end="0"/>
                                            </p:txEl>
                                          </p:spTgt>
                                        </p:tgtEl>
                                        <p:attrNameLst>
                                          <p:attrName>style.visibility</p:attrName>
                                        </p:attrNameLst>
                                      </p:cBhvr>
                                      <p:to>
                                        <p:strVal val="visible"/>
                                      </p:to>
                                    </p:set>
                                    <p:anim calcmode="lin" valueType="num">
                                      <p:cBhvr additive="base">
                                        <p:cTn id="13" dur="1000" fill="hold"/>
                                        <p:tgtEl>
                                          <p:spTgt spid="144387">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44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4387">
                                            <p:txEl>
                                              <p:pRg st="1" end="1"/>
                                            </p:txEl>
                                          </p:spTgt>
                                        </p:tgtEl>
                                        <p:attrNameLst>
                                          <p:attrName>style.visibility</p:attrName>
                                        </p:attrNameLst>
                                      </p:cBhvr>
                                      <p:to>
                                        <p:strVal val="visible"/>
                                      </p:to>
                                    </p:set>
                                    <p:anim calcmode="lin" valueType="num">
                                      <p:cBhvr additive="base">
                                        <p:cTn id="19" dur="1000" fill="hold"/>
                                        <p:tgtEl>
                                          <p:spTgt spid="144387">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44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4387">
                                            <p:txEl>
                                              <p:pRg st="2" end="2"/>
                                            </p:txEl>
                                          </p:spTgt>
                                        </p:tgtEl>
                                        <p:attrNameLst>
                                          <p:attrName>style.visibility</p:attrName>
                                        </p:attrNameLst>
                                      </p:cBhvr>
                                      <p:to>
                                        <p:strVal val="visible"/>
                                      </p:to>
                                    </p:set>
                                    <p:anim calcmode="lin" valueType="num">
                                      <p:cBhvr additive="base">
                                        <p:cTn id="25" dur="1000" fill="hold"/>
                                        <p:tgtEl>
                                          <p:spTgt spid="144387">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44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4387">
                                            <p:txEl>
                                              <p:pRg st="3" end="3"/>
                                            </p:txEl>
                                          </p:spTgt>
                                        </p:tgtEl>
                                        <p:attrNameLst>
                                          <p:attrName>style.visibility</p:attrName>
                                        </p:attrNameLst>
                                      </p:cBhvr>
                                      <p:to>
                                        <p:strVal val="visible"/>
                                      </p:to>
                                    </p:set>
                                    <p:anim calcmode="lin" valueType="num">
                                      <p:cBhvr additive="base">
                                        <p:cTn id="31" dur="1000" fill="hold"/>
                                        <p:tgtEl>
                                          <p:spTgt spid="144387">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44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4387">
                                            <p:txEl>
                                              <p:pRg st="4" end="4"/>
                                            </p:txEl>
                                          </p:spTgt>
                                        </p:tgtEl>
                                        <p:attrNameLst>
                                          <p:attrName>style.visibility</p:attrName>
                                        </p:attrNameLst>
                                      </p:cBhvr>
                                      <p:to>
                                        <p:strVal val="visible"/>
                                      </p:to>
                                    </p:set>
                                    <p:anim calcmode="lin" valueType="num">
                                      <p:cBhvr additive="base">
                                        <p:cTn id="37" dur="1000" fill="hold"/>
                                        <p:tgtEl>
                                          <p:spTgt spid="144387">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44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Lst>
  </p:timing>
</p:sld>
</file>

<file path=ppt/theme/theme1.xml><?xml version="1.0" encoding="utf-8"?>
<a:theme xmlns:a="http://schemas.openxmlformats.org/drawingml/2006/main" name="Cliff">
  <a:themeElements>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Cliff</Template>
  <TotalTime>19380</TotalTime>
  <Words>3348</Words>
  <Application>Microsoft Office PowerPoint</Application>
  <PresentationFormat>On-screen Show (4:3)</PresentationFormat>
  <Paragraphs>276</Paragraphs>
  <Slides>97</Slides>
  <Notes>0</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Cliff</vt:lpstr>
      <vt:lpstr>Slide 1</vt:lpstr>
      <vt:lpstr>A.  Locate and label items on the ancient Egypt map (pg. 89, 103)</vt:lpstr>
      <vt:lpstr>Unit 3:  Ancient Egypt </vt:lpstr>
      <vt:lpstr>Slide 4</vt:lpstr>
      <vt:lpstr>Slide 5</vt:lpstr>
      <vt:lpstr> Why It’s Important: Please open your textbooks to page 88  </vt:lpstr>
      <vt:lpstr>B.  Where did the Egyptians settle? </vt:lpstr>
      <vt:lpstr>C.  Where did the Egyptians get their ideas? </vt:lpstr>
      <vt:lpstr>D.  What were some differences between Mesopotamia and Egypt?</vt:lpstr>
      <vt:lpstr>Comparison with Mesopotamia</vt:lpstr>
      <vt:lpstr>The Nile</vt:lpstr>
      <vt:lpstr>E.  Describe, or tell me about, the Nile River. </vt:lpstr>
      <vt:lpstr>E.  Describe, or tell me about, the Nile River.</vt:lpstr>
      <vt:lpstr>E.  Describe, or tell me about, the Nile River.</vt:lpstr>
      <vt:lpstr> F.  What advantage did the Egyptians have over other river valley civilizations?</vt:lpstr>
      <vt:lpstr>G.  How did the Egyptians water their crops during the dry season? </vt:lpstr>
      <vt:lpstr>H.  Define shadoof – </vt:lpstr>
      <vt:lpstr>The Old Kingdom  </vt:lpstr>
      <vt:lpstr>I.  What was Egypt like at first? </vt:lpstr>
      <vt:lpstr>J.  Who was Narmer and what did he do? </vt:lpstr>
      <vt:lpstr>K.  Describe Narmer’s crown. </vt:lpstr>
      <vt:lpstr>L.  What was Narmer called?</vt:lpstr>
      <vt:lpstr>M.  Where was Narmer’s new capital?</vt:lpstr>
      <vt:lpstr>**This when the Old Kingdom begins.  Narmer was not in the Old Kingdom.**</vt:lpstr>
      <vt:lpstr>N.  When did the Old Kingdom start and how long did it last? </vt:lpstr>
      <vt:lpstr>O.  Describe the following parts of ancient Egypt.</vt:lpstr>
      <vt:lpstr>O.  Describe the following parts of ancient Egypt.</vt:lpstr>
      <vt:lpstr>O.  Describe the following parts of ancient Egypt.</vt:lpstr>
      <vt:lpstr>O.  Describe the following parts of ancient Egypt.</vt:lpstr>
      <vt:lpstr>The Pharaoh</vt:lpstr>
      <vt:lpstr>P.  Define pharaoh – </vt:lpstr>
      <vt:lpstr>Q.  How did the Egyptians view the pharaoh? </vt:lpstr>
      <vt:lpstr>R.  How did the pharaoh take care of the land? </vt:lpstr>
      <vt:lpstr>S.  What were the other responsibilities of the pharaoh?</vt:lpstr>
      <vt:lpstr>T.  How was the pharaoh treated?  Give some examples of what the Egyptians did to honor them. </vt:lpstr>
      <vt:lpstr>The Pyramids</vt:lpstr>
      <vt:lpstr>U.  Define pyramids – </vt:lpstr>
      <vt:lpstr>V.  Where were the pyramids built?  Why? </vt:lpstr>
      <vt:lpstr>W.  What were pyramids designed to do? </vt:lpstr>
      <vt:lpstr>X.  What items of the pharaohs were placed in the pyramid? </vt:lpstr>
      <vt:lpstr>Y.  Who built the pyramids?  When did they build them? </vt:lpstr>
      <vt:lpstr>Z.  What were the steps in building a pyramid?</vt:lpstr>
      <vt:lpstr>AA.  What are the pyramids at Giza? </vt:lpstr>
      <vt:lpstr>BB. Describe the following people:</vt:lpstr>
      <vt:lpstr>The Pyramids at Giza</vt:lpstr>
      <vt:lpstr>Religious Beliefs</vt:lpstr>
      <vt:lpstr>CC.  What were the following gods?</vt:lpstr>
      <vt:lpstr>DD.  What did the ancient Egyptians believed happened after they died?</vt:lpstr>
      <vt:lpstr>EE.  Define Book of the Dead – </vt:lpstr>
      <vt:lpstr>FF.  Define embalming – </vt:lpstr>
      <vt:lpstr>GG.  Why did the Egyptian use embalming? </vt:lpstr>
      <vt:lpstr>HH.  Explain the process of embalming/mummification.</vt:lpstr>
      <vt:lpstr>HH.  Explain the process of embalming/mummification.</vt:lpstr>
      <vt:lpstr>HH.  Explain the process of embalming/mummification</vt:lpstr>
      <vt:lpstr>Slide 55</vt:lpstr>
      <vt:lpstr>II.  Where were mummies placed?</vt:lpstr>
      <vt:lpstr>The Middle Kingdom  </vt:lpstr>
      <vt:lpstr>KK.  Describe life in the Middle Kingdom.</vt:lpstr>
      <vt:lpstr>LL.  When did the Middle Kingdom end? </vt:lpstr>
      <vt:lpstr>MM.  What led to the end of the Middle Kingdom? </vt:lpstr>
      <vt:lpstr>NN.  How did the Hyksos conquer Egypt?</vt:lpstr>
      <vt:lpstr>OO.  What happened to the Hyksos? </vt:lpstr>
      <vt:lpstr>The New Kingdom  </vt:lpstr>
      <vt:lpstr>PP.  Who was Ahmose? </vt:lpstr>
      <vt:lpstr>QQ.  What happened during the New Kingdom? </vt:lpstr>
      <vt:lpstr>RR.  Describe each of the following pharaohs.</vt:lpstr>
      <vt:lpstr>RR.  Describe each of the following pharaohs.</vt:lpstr>
      <vt:lpstr>RR.  Describe each of the following pharaohs.</vt:lpstr>
      <vt:lpstr>RR.  Describe each of the following pharaohs.</vt:lpstr>
      <vt:lpstr>RR.  Describe each of the following pharaohs.</vt:lpstr>
      <vt:lpstr>Religion</vt:lpstr>
      <vt:lpstr>SS. And TT. What was the new god of the New Kingdom and how did the god come to be? </vt:lpstr>
      <vt:lpstr>UU.  Temples were more than houses of worship.  What else took place at temples?</vt:lpstr>
      <vt:lpstr>VV.  How did one become a scribe? </vt:lpstr>
      <vt:lpstr>WW.  Describe the job of a scribe.</vt:lpstr>
      <vt:lpstr>XX.  What was one kind of Egyptian writing? </vt:lpstr>
      <vt:lpstr>YY.  Define hieroglyphics – </vt:lpstr>
      <vt:lpstr>ZZ.  Why did Egyptian scribes create other kinds of writing? </vt:lpstr>
      <vt:lpstr>AAA.  What was the Rosetta Stone?  </vt:lpstr>
      <vt:lpstr>Decline of Egypt</vt:lpstr>
      <vt:lpstr>BBB.  Over time, what happened between the priests and pharaohs? </vt:lpstr>
      <vt:lpstr>CCC.  What happened during the rule of Amenhotep IV? </vt:lpstr>
      <vt:lpstr>CCC.  What happened during the rule of Amenhotep IV?</vt:lpstr>
      <vt:lpstr>DDD.  Describe the rule of Tutankhamen.</vt:lpstr>
      <vt:lpstr>DDD.  Describe the rule of Tutankhamen.</vt:lpstr>
      <vt:lpstr>Slide 86</vt:lpstr>
      <vt:lpstr>Slide 87</vt:lpstr>
      <vt:lpstr>Slide 88</vt:lpstr>
      <vt:lpstr>EEE.  How did Egypt lose its power? </vt:lpstr>
      <vt:lpstr>FFF.  Who eventually took over Egypt? </vt:lpstr>
      <vt:lpstr>Contributions</vt:lpstr>
      <vt:lpstr>GGG.  Define papyrus - </vt:lpstr>
      <vt:lpstr>HHH.  Describe the Egyptian contributions in the following areas:</vt:lpstr>
      <vt:lpstr>HHH.  Describe the Egyptian contributions in the following areas:</vt:lpstr>
      <vt:lpstr>HHH.  Describe the Egyptian contributions in the following areas:</vt:lpstr>
      <vt:lpstr>HHH.  Describe the Egyptian contributions in the following areas:</vt:lpstr>
      <vt:lpstr>HHH.  Describe the Egyptian contributions in the following areas: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Egypt</dc:title>
  <dc:creator>Shawna Trout</dc:creator>
  <cp:lastModifiedBy>Toby</cp:lastModifiedBy>
  <cp:revision>152</cp:revision>
  <dcterms:created xsi:type="dcterms:W3CDTF">2011-11-02T23:43:46Z</dcterms:created>
  <dcterms:modified xsi:type="dcterms:W3CDTF">2016-11-29T02:43:31Z</dcterms:modified>
</cp:coreProperties>
</file>